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79" r:id="rId3"/>
    <p:sldId id="267" r:id="rId4"/>
    <p:sldId id="272" r:id="rId5"/>
    <p:sldId id="257" r:id="rId6"/>
    <p:sldId id="280" r:id="rId7"/>
    <p:sldId id="281" r:id="rId8"/>
    <p:sldId id="282" r:id="rId9"/>
    <p:sldId id="283" r:id="rId10"/>
    <p:sldId id="286" r:id="rId11"/>
    <p:sldId id="285" r:id="rId12"/>
    <p:sldId id="291" r:id="rId13"/>
    <p:sldId id="284" r:id="rId14"/>
    <p:sldId id="287" r:id="rId15"/>
    <p:sldId id="288" r:id="rId16"/>
    <p:sldId id="289" r:id="rId17"/>
    <p:sldId id="290" r:id="rId18"/>
    <p:sldId id="266"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81" autoAdjust="0"/>
    <p:restoredTop sz="94660"/>
  </p:normalViewPr>
  <p:slideViewPr>
    <p:cSldViewPr snapToGrid="0">
      <p:cViewPr varScale="1">
        <p:scale>
          <a:sx n="67" d="100"/>
          <a:sy n="67" d="100"/>
        </p:scale>
        <p:origin x="656"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2A24C8-F5BD-4E60-ACC7-82893C89F762}" type="datetimeFigureOut">
              <a:rPr lang="en-GB" smtClean="0"/>
              <a:t>28/03/2022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B58AE1-9DD7-49CD-81D6-06C08779C1C4}" type="slidenum">
              <a:rPr lang="en-GB" smtClean="0"/>
              <a:t>‹#›</a:t>
            </a:fld>
            <a:endParaRPr lang="en-GB"/>
          </a:p>
        </p:txBody>
      </p:sp>
    </p:spTree>
    <p:extLst>
      <p:ext uri="{BB962C8B-B14F-4D97-AF65-F5344CB8AC3E}">
        <p14:creationId xmlns:p14="http://schemas.microsoft.com/office/powerpoint/2010/main" val="9350773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79F1CE5-DA6D-4A93-BFC0-854410DA2531}" type="datetimeFigureOut">
              <a:rPr lang="en-GB" smtClean="0"/>
              <a:t>28/03/2022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1E9B8D5-250A-4F41-BEEA-AC23B8286AB6}" type="slidenum">
              <a:rPr lang="en-GB" smtClean="0"/>
              <a:t>‹#›</a:t>
            </a:fld>
            <a:endParaRPr lang="en-GB"/>
          </a:p>
        </p:txBody>
      </p:sp>
    </p:spTree>
    <p:extLst>
      <p:ext uri="{BB962C8B-B14F-4D97-AF65-F5344CB8AC3E}">
        <p14:creationId xmlns:p14="http://schemas.microsoft.com/office/powerpoint/2010/main" val="3562798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79F1CE5-DA6D-4A93-BFC0-854410DA2531}" type="datetimeFigureOut">
              <a:rPr lang="en-GB" smtClean="0"/>
              <a:t>28/03/2022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1E9B8D5-250A-4F41-BEEA-AC23B8286AB6}" type="slidenum">
              <a:rPr lang="en-GB" smtClean="0"/>
              <a:t>‹#›</a:t>
            </a:fld>
            <a:endParaRPr lang="en-GB"/>
          </a:p>
        </p:txBody>
      </p:sp>
    </p:spTree>
    <p:extLst>
      <p:ext uri="{BB962C8B-B14F-4D97-AF65-F5344CB8AC3E}">
        <p14:creationId xmlns:p14="http://schemas.microsoft.com/office/powerpoint/2010/main" val="3468274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79F1CE5-DA6D-4A93-BFC0-854410DA2531}" type="datetimeFigureOut">
              <a:rPr lang="en-GB" smtClean="0"/>
              <a:t>28/03/2022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1E9B8D5-250A-4F41-BEEA-AC23B8286AB6}" type="slidenum">
              <a:rPr lang="en-GB" smtClean="0"/>
              <a:t>‹#›</a:t>
            </a:fld>
            <a:endParaRPr lang="en-GB"/>
          </a:p>
        </p:txBody>
      </p:sp>
    </p:spTree>
    <p:extLst>
      <p:ext uri="{BB962C8B-B14F-4D97-AF65-F5344CB8AC3E}">
        <p14:creationId xmlns:p14="http://schemas.microsoft.com/office/powerpoint/2010/main" val="1550173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79F1CE5-DA6D-4A93-BFC0-854410DA2531}" type="datetimeFigureOut">
              <a:rPr lang="en-GB" smtClean="0"/>
              <a:t>28/03/2022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1E9B8D5-250A-4F41-BEEA-AC23B8286AB6}" type="slidenum">
              <a:rPr lang="en-GB" smtClean="0"/>
              <a:t>‹#›</a:t>
            </a:fld>
            <a:endParaRPr lang="en-GB"/>
          </a:p>
        </p:txBody>
      </p:sp>
    </p:spTree>
    <p:extLst>
      <p:ext uri="{BB962C8B-B14F-4D97-AF65-F5344CB8AC3E}">
        <p14:creationId xmlns:p14="http://schemas.microsoft.com/office/powerpoint/2010/main" val="1275457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9F1CE5-DA6D-4A93-BFC0-854410DA2531}" type="datetimeFigureOut">
              <a:rPr lang="en-GB" smtClean="0"/>
              <a:t>28/03/2022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1E9B8D5-250A-4F41-BEEA-AC23B8286AB6}" type="slidenum">
              <a:rPr lang="en-GB" smtClean="0"/>
              <a:t>‹#›</a:t>
            </a:fld>
            <a:endParaRPr lang="en-GB"/>
          </a:p>
        </p:txBody>
      </p:sp>
    </p:spTree>
    <p:extLst>
      <p:ext uri="{BB962C8B-B14F-4D97-AF65-F5344CB8AC3E}">
        <p14:creationId xmlns:p14="http://schemas.microsoft.com/office/powerpoint/2010/main" val="3743364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79F1CE5-DA6D-4A93-BFC0-854410DA2531}" type="datetimeFigureOut">
              <a:rPr lang="en-GB" smtClean="0"/>
              <a:t>28/03/2022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1E9B8D5-250A-4F41-BEEA-AC23B8286AB6}" type="slidenum">
              <a:rPr lang="en-GB" smtClean="0"/>
              <a:t>‹#›</a:t>
            </a:fld>
            <a:endParaRPr lang="en-GB"/>
          </a:p>
        </p:txBody>
      </p:sp>
    </p:spTree>
    <p:extLst>
      <p:ext uri="{BB962C8B-B14F-4D97-AF65-F5344CB8AC3E}">
        <p14:creationId xmlns:p14="http://schemas.microsoft.com/office/powerpoint/2010/main" val="3614278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79F1CE5-DA6D-4A93-BFC0-854410DA2531}" type="datetimeFigureOut">
              <a:rPr lang="en-GB" smtClean="0"/>
              <a:t>28/03/2022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1E9B8D5-250A-4F41-BEEA-AC23B8286AB6}" type="slidenum">
              <a:rPr lang="en-GB" smtClean="0"/>
              <a:t>‹#›</a:t>
            </a:fld>
            <a:endParaRPr lang="en-GB"/>
          </a:p>
        </p:txBody>
      </p:sp>
    </p:spTree>
    <p:extLst>
      <p:ext uri="{BB962C8B-B14F-4D97-AF65-F5344CB8AC3E}">
        <p14:creationId xmlns:p14="http://schemas.microsoft.com/office/powerpoint/2010/main" val="1284515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79F1CE5-DA6D-4A93-BFC0-854410DA2531}" type="datetimeFigureOut">
              <a:rPr lang="en-GB" smtClean="0"/>
              <a:t>28/03/2022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1E9B8D5-250A-4F41-BEEA-AC23B8286AB6}" type="slidenum">
              <a:rPr lang="en-GB" smtClean="0"/>
              <a:t>‹#›</a:t>
            </a:fld>
            <a:endParaRPr lang="en-GB"/>
          </a:p>
        </p:txBody>
      </p:sp>
    </p:spTree>
    <p:extLst>
      <p:ext uri="{BB962C8B-B14F-4D97-AF65-F5344CB8AC3E}">
        <p14:creationId xmlns:p14="http://schemas.microsoft.com/office/powerpoint/2010/main" val="1401112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9F1CE5-DA6D-4A93-BFC0-854410DA2531}" type="datetimeFigureOut">
              <a:rPr lang="en-GB" smtClean="0"/>
              <a:t>28/03/2022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1E9B8D5-250A-4F41-BEEA-AC23B8286AB6}" type="slidenum">
              <a:rPr lang="en-GB" smtClean="0"/>
              <a:t>‹#›</a:t>
            </a:fld>
            <a:endParaRPr lang="en-GB"/>
          </a:p>
        </p:txBody>
      </p:sp>
    </p:spTree>
    <p:extLst>
      <p:ext uri="{BB962C8B-B14F-4D97-AF65-F5344CB8AC3E}">
        <p14:creationId xmlns:p14="http://schemas.microsoft.com/office/powerpoint/2010/main" val="397846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9F1CE5-DA6D-4A93-BFC0-854410DA2531}" type="datetimeFigureOut">
              <a:rPr lang="en-GB" smtClean="0"/>
              <a:t>28/03/2022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1E9B8D5-250A-4F41-BEEA-AC23B8286AB6}" type="slidenum">
              <a:rPr lang="en-GB" smtClean="0"/>
              <a:t>‹#›</a:t>
            </a:fld>
            <a:endParaRPr lang="en-GB"/>
          </a:p>
        </p:txBody>
      </p:sp>
    </p:spTree>
    <p:extLst>
      <p:ext uri="{BB962C8B-B14F-4D97-AF65-F5344CB8AC3E}">
        <p14:creationId xmlns:p14="http://schemas.microsoft.com/office/powerpoint/2010/main" val="1314693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9F1CE5-DA6D-4A93-BFC0-854410DA2531}" type="datetimeFigureOut">
              <a:rPr lang="en-GB" smtClean="0"/>
              <a:t>28/03/2022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1E9B8D5-250A-4F41-BEEA-AC23B8286AB6}" type="slidenum">
              <a:rPr lang="en-GB" smtClean="0"/>
              <a:t>‹#›</a:t>
            </a:fld>
            <a:endParaRPr lang="en-GB"/>
          </a:p>
        </p:txBody>
      </p:sp>
    </p:spTree>
    <p:extLst>
      <p:ext uri="{BB962C8B-B14F-4D97-AF65-F5344CB8AC3E}">
        <p14:creationId xmlns:p14="http://schemas.microsoft.com/office/powerpoint/2010/main" val="18646516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9F1CE5-DA6D-4A93-BFC0-854410DA2531}" type="datetimeFigureOut">
              <a:rPr lang="en-GB" smtClean="0"/>
              <a:t>28/03/2022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E9B8D5-250A-4F41-BEEA-AC23B8286AB6}" type="slidenum">
              <a:rPr lang="en-GB" smtClean="0"/>
              <a:t>‹#›</a:t>
            </a:fld>
            <a:endParaRPr lang="en-GB"/>
          </a:p>
        </p:txBody>
      </p:sp>
    </p:spTree>
    <p:extLst>
      <p:ext uri="{BB962C8B-B14F-4D97-AF65-F5344CB8AC3E}">
        <p14:creationId xmlns:p14="http://schemas.microsoft.com/office/powerpoint/2010/main" val="39145950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Vickie.crompton@Cambridgeshire.gov.uk"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avaproject.org.uk/wp-content/uploads/2021/12/AVA-Supporting-Children-and-Young-People-Living-with-Domestic-Abuse-2021.pdf"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069547"/>
            <a:ext cx="9144000" cy="1528998"/>
          </a:xfrm>
        </p:spPr>
        <p:txBody>
          <a:bodyPr>
            <a:normAutofit/>
          </a:bodyPr>
          <a:lstStyle/>
          <a:p>
            <a:r>
              <a:rPr lang="en-GB" sz="3600" b="1" dirty="0">
                <a:solidFill>
                  <a:schemeClr val="accent5">
                    <a:lumMod val="75000"/>
                  </a:schemeClr>
                </a:solidFill>
                <a:latin typeface="Arial Narrow" panose="020B0606020202030204" pitchFamily="34" charset="0"/>
              </a:rPr>
              <a:t>Children Living In Homes where</a:t>
            </a:r>
            <a:br>
              <a:rPr lang="en-GB" sz="3600" b="1" dirty="0">
                <a:solidFill>
                  <a:schemeClr val="accent5">
                    <a:lumMod val="75000"/>
                  </a:schemeClr>
                </a:solidFill>
                <a:latin typeface="Arial Narrow" panose="020B0606020202030204" pitchFamily="34" charset="0"/>
              </a:rPr>
            </a:br>
            <a:r>
              <a:rPr lang="en-GB" sz="3600" b="1" dirty="0">
                <a:solidFill>
                  <a:schemeClr val="accent5">
                    <a:lumMod val="75000"/>
                  </a:schemeClr>
                </a:solidFill>
                <a:latin typeface="Arial Narrow" panose="020B0606020202030204" pitchFamily="34" charset="0"/>
              </a:rPr>
              <a:t> there is Domestic Abuse </a:t>
            </a:r>
          </a:p>
        </p:txBody>
      </p:sp>
      <p:sp>
        <p:nvSpPr>
          <p:cNvPr id="3" name="Subtitle 2"/>
          <p:cNvSpPr>
            <a:spLocks noGrp="1"/>
          </p:cNvSpPr>
          <p:nvPr>
            <p:ph type="subTitle" idx="1"/>
          </p:nvPr>
        </p:nvSpPr>
        <p:spPr>
          <a:xfrm>
            <a:off x="1524000" y="4910423"/>
            <a:ext cx="9144000" cy="1655762"/>
          </a:xfrm>
        </p:spPr>
        <p:txBody>
          <a:bodyPr>
            <a:normAutofit lnSpcReduction="10000"/>
          </a:bodyPr>
          <a:lstStyle/>
          <a:p>
            <a:r>
              <a:rPr lang="en-GB" sz="3200" dirty="0">
                <a:solidFill>
                  <a:schemeClr val="accent5"/>
                </a:solidFill>
                <a:latin typeface="Arial Narrow" panose="020B0606020202030204" pitchFamily="34" charset="0"/>
                <a:cs typeface="Calibri" panose="020F0502020204030204" pitchFamily="34" charset="0"/>
              </a:rPr>
              <a:t>Vickie Crompton</a:t>
            </a:r>
          </a:p>
          <a:p>
            <a:r>
              <a:rPr lang="en-GB" sz="3200" dirty="0">
                <a:solidFill>
                  <a:schemeClr val="accent5"/>
                </a:solidFill>
                <a:latin typeface="Arial Narrow" panose="020B0606020202030204" pitchFamily="34" charset="0"/>
                <a:cs typeface="Calibri" panose="020F0502020204030204" pitchFamily="34" charset="0"/>
              </a:rPr>
              <a:t>DASV Partnership Manager</a:t>
            </a:r>
          </a:p>
          <a:p>
            <a:r>
              <a:rPr lang="en-GB" sz="3200" dirty="0">
                <a:solidFill>
                  <a:schemeClr val="accent5"/>
                </a:solidFill>
                <a:latin typeface="Arial Narrow" panose="020B0606020202030204" pitchFamily="34" charset="0"/>
                <a:cs typeface="Calibri" panose="020F0502020204030204" pitchFamily="34" charset="0"/>
              </a:rPr>
              <a:t>April 2022</a:t>
            </a:r>
          </a:p>
        </p:txBody>
      </p:sp>
      <p:pic>
        <p:nvPicPr>
          <p:cNvPr id="4" name="Picture 3"/>
          <p:cNvPicPr>
            <a:picLocks noChangeAspect="1"/>
          </p:cNvPicPr>
          <p:nvPr/>
        </p:nvPicPr>
        <p:blipFill>
          <a:blip r:embed="rId2"/>
          <a:stretch>
            <a:fillRect/>
          </a:stretch>
        </p:blipFill>
        <p:spPr>
          <a:xfrm>
            <a:off x="4332158" y="412814"/>
            <a:ext cx="3297836" cy="2944982"/>
          </a:xfrm>
          <a:prstGeom prst="rect">
            <a:avLst/>
          </a:prstGeom>
        </p:spPr>
      </p:pic>
    </p:spTree>
    <p:extLst>
      <p:ext uri="{BB962C8B-B14F-4D97-AF65-F5344CB8AC3E}">
        <p14:creationId xmlns:p14="http://schemas.microsoft.com/office/powerpoint/2010/main" val="33280762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60375" y="0"/>
            <a:ext cx="9136609" cy="5385112"/>
          </a:xfrm>
        </p:spPr>
        <p:txBody>
          <a:bodyPr>
            <a:normAutofit lnSpcReduction="10000"/>
          </a:bodyPr>
          <a:lstStyle/>
          <a:p>
            <a:pPr marL="342900" indent="-342900">
              <a:buFont typeface="Arial" panose="020B0604020202020204" pitchFamily="34" charset="0"/>
              <a:buChar char="•"/>
            </a:pPr>
            <a:endParaRPr lang="en-GB" dirty="0">
              <a:solidFill>
                <a:srgbClr val="002060"/>
              </a:solidFill>
              <a:latin typeface="Arial Narrow" panose="020B0606020202030204" pitchFamily="34" charset="0"/>
            </a:endParaRPr>
          </a:p>
          <a:p>
            <a:r>
              <a:rPr lang="en-GB" sz="3600" b="1" dirty="0">
                <a:solidFill>
                  <a:schemeClr val="accent5">
                    <a:lumMod val="75000"/>
                  </a:schemeClr>
                </a:solidFill>
                <a:latin typeface="Arial Narrow" panose="020B0606020202030204" pitchFamily="34" charset="0"/>
              </a:rPr>
              <a:t>How should I respond to a disclosure of domestic abuse from a child/young person?</a:t>
            </a:r>
          </a:p>
          <a:p>
            <a:endParaRPr lang="en-GB" b="1" dirty="0">
              <a:solidFill>
                <a:schemeClr val="accent5"/>
              </a:solidFill>
              <a:latin typeface="Arial Narrow" panose="020B0606020202030204" pitchFamily="34" charset="0"/>
            </a:endParaRPr>
          </a:p>
          <a:p>
            <a:pPr marL="457200" indent="-457200">
              <a:buAutoNum type="arabicPeriod"/>
            </a:pPr>
            <a:r>
              <a:rPr lang="en-GB" sz="2400" dirty="0">
                <a:solidFill>
                  <a:schemeClr val="accent5"/>
                </a:solidFill>
                <a:latin typeface="Arial Narrow" panose="020B0606020202030204" pitchFamily="34" charset="0"/>
              </a:rPr>
              <a:t>Believe the child/young person and take their concerns seriously. </a:t>
            </a:r>
          </a:p>
          <a:p>
            <a:pPr marL="457200" indent="-457200">
              <a:buAutoNum type="arabicPeriod"/>
            </a:pPr>
            <a:r>
              <a:rPr lang="en-GB" sz="2400" dirty="0">
                <a:solidFill>
                  <a:schemeClr val="accent5"/>
                </a:solidFill>
                <a:latin typeface="Arial Narrow" panose="020B0606020202030204" pitchFamily="34" charset="0"/>
              </a:rPr>
              <a:t>Make sure that any steps you take are in line with the child’s wishes and aligns with your safeguarding principles and practices </a:t>
            </a:r>
          </a:p>
          <a:p>
            <a:pPr marL="457200" indent="-457200">
              <a:buAutoNum type="arabicPeriod"/>
            </a:pPr>
            <a:r>
              <a:rPr lang="en-GB" sz="2400" dirty="0">
                <a:solidFill>
                  <a:schemeClr val="accent5"/>
                </a:solidFill>
                <a:latin typeface="Arial Narrow" panose="020B0606020202030204" pitchFamily="34" charset="0"/>
              </a:rPr>
              <a:t>Be transparent about what will happen next especially if you need to involve other services/agencies. </a:t>
            </a:r>
          </a:p>
          <a:p>
            <a:pPr marL="457200" indent="-457200">
              <a:buAutoNum type="arabicPeriod"/>
            </a:pPr>
            <a:r>
              <a:rPr lang="en-GB" sz="2400" dirty="0">
                <a:solidFill>
                  <a:schemeClr val="accent5"/>
                </a:solidFill>
                <a:latin typeface="Arial Narrow" panose="020B0606020202030204" pitchFamily="34" charset="0"/>
              </a:rPr>
              <a:t>Present the child/young person with options and give them choice over how they are supported. </a:t>
            </a:r>
          </a:p>
          <a:p>
            <a:pPr marL="457200" indent="-457200">
              <a:buAutoNum type="arabicPeriod"/>
            </a:pPr>
            <a:r>
              <a:rPr lang="en-GB" sz="2400" dirty="0">
                <a:solidFill>
                  <a:schemeClr val="accent5"/>
                </a:solidFill>
                <a:latin typeface="Arial Narrow" panose="020B0606020202030204" pitchFamily="34" charset="0"/>
              </a:rPr>
              <a:t>Make sure you have access to regular and scheduled support and feedback, to support your own mental health and wellbeing</a:t>
            </a:r>
            <a:endParaRPr lang="en-GB" dirty="0">
              <a:solidFill>
                <a:schemeClr val="accent5"/>
              </a:solidFill>
              <a:latin typeface="Arial Narrow" panose="020B0606020202030204" pitchFamily="34" charset="0"/>
            </a:endParaRPr>
          </a:p>
          <a:p>
            <a:endParaRPr lang="en-GB" dirty="0">
              <a:solidFill>
                <a:schemeClr val="tx1"/>
              </a:solidFill>
              <a:latin typeface="Arial Narrow" panose="020B0606020202030204" pitchFamily="34" charset="0"/>
            </a:endParaRPr>
          </a:p>
          <a:p>
            <a:endParaRPr lang="en-GB" dirty="0">
              <a:solidFill>
                <a:schemeClr val="tx1"/>
              </a:solidFill>
              <a:latin typeface="Arial Narrow" panose="020B0606020202030204" pitchFamily="34" charset="0"/>
            </a:endParaRPr>
          </a:p>
          <a:p>
            <a:endParaRPr lang="en-GB" dirty="0"/>
          </a:p>
        </p:txBody>
      </p:sp>
      <p:pic>
        <p:nvPicPr>
          <p:cNvPr id="4" name="Picture 3"/>
          <p:cNvPicPr>
            <a:picLocks noChangeAspect="1"/>
          </p:cNvPicPr>
          <p:nvPr/>
        </p:nvPicPr>
        <p:blipFill>
          <a:blip r:embed="rId2"/>
          <a:stretch>
            <a:fillRect/>
          </a:stretch>
        </p:blipFill>
        <p:spPr>
          <a:xfrm>
            <a:off x="9803567" y="269823"/>
            <a:ext cx="2080385" cy="1857792"/>
          </a:xfrm>
          <a:prstGeom prst="rect">
            <a:avLst/>
          </a:prstGeom>
        </p:spPr>
      </p:pic>
    </p:spTree>
    <p:extLst>
      <p:ext uri="{BB962C8B-B14F-4D97-AF65-F5344CB8AC3E}">
        <p14:creationId xmlns:p14="http://schemas.microsoft.com/office/powerpoint/2010/main" val="32244439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79426" y="0"/>
            <a:ext cx="8836024" cy="6858000"/>
          </a:xfrm>
        </p:spPr>
        <p:txBody>
          <a:bodyPr>
            <a:normAutofit fontScale="92500" lnSpcReduction="10000"/>
          </a:bodyPr>
          <a:lstStyle/>
          <a:p>
            <a:pPr marL="342900" indent="-342900">
              <a:buFont typeface="Arial" panose="020B0604020202020204" pitchFamily="34" charset="0"/>
              <a:buChar char="•"/>
            </a:pPr>
            <a:endParaRPr lang="en-GB" dirty="0">
              <a:solidFill>
                <a:srgbClr val="002060"/>
              </a:solidFill>
              <a:latin typeface="Arial Narrow" panose="020B0606020202030204" pitchFamily="34" charset="0"/>
            </a:endParaRPr>
          </a:p>
          <a:p>
            <a:r>
              <a:rPr lang="en-GB" sz="3900" b="1" dirty="0">
                <a:solidFill>
                  <a:schemeClr val="accent5">
                    <a:lumMod val="75000"/>
                  </a:schemeClr>
                </a:solidFill>
                <a:latin typeface="Arial Narrow" panose="020B0606020202030204" pitchFamily="34" charset="0"/>
              </a:rPr>
              <a:t>How do I ensure the safety and welfare of children/young people still living with domestic abuse?</a:t>
            </a:r>
          </a:p>
          <a:p>
            <a:pPr marL="457200" indent="-457200">
              <a:buAutoNum type="arabicPeriod"/>
            </a:pPr>
            <a:r>
              <a:rPr lang="en-GB" sz="2600" dirty="0">
                <a:solidFill>
                  <a:schemeClr val="accent5"/>
                </a:solidFill>
                <a:latin typeface="Arial Narrow" panose="020B0606020202030204" pitchFamily="34" charset="0"/>
              </a:rPr>
              <a:t>Ensuring safety and welfare is about ensuring open communication and engagement, children and young people are at most risk when professionals are unaware of their situation. </a:t>
            </a:r>
          </a:p>
          <a:p>
            <a:pPr marL="457200" indent="-457200">
              <a:buAutoNum type="arabicPeriod"/>
            </a:pPr>
            <a:r>
              <a:rPr lang="en-GB" sz="2600" dirty="0">
                <a:solidFill>
                  <a:schemeClr val="accent5"/>
                </a:solidFill>
                <a:latin typeface="Arial Narrow" panose="020B0606020202030204" pitchFamily="34" charset="0"/>
              </a:rPr>
              <a:t>Safety plan and risk assess in a collaborative and open way; involve the child/young person you are supporting in safety planning and risk management. Remember safety is built over time and not ‘done to’ children and young people. </a:t>
            </a:r>
          </a:p>
          <a:p>
            <a:pPr marL="457200" indent="-457200">
              <a:buAutoNum type="arabicPeriod"/>
            </a:pPr>
            <a:r>
              <a:rPr lang="en-GB" sz="2600" dirty="0">
                <a:solidFill>
                  <a:schemeClr val="accent5"/>
                </a:solidFill>
                <a:latin typeface="Arial Narrow" panose="020B0606020202030204" pitchFamily="34" charset="0"/>
              </a:rPr>
              <a:t>If appropriate, work with and consider involving non-abusive adults in the family system in safety planning. </a:t>
            </a:r>
          </a:p>
          <a:p>
            <a:pPr marL="457200" indent="-457200">
              <a:buAutoNum type="arabicPeriod"/>
            </a:pPr>
            <a:r>
              <a:rPr lang="en-GB" sz="2600" dirty="0">
                <a:solidFill>
                  <a:schemeClr val="accent5"/>
                </a:solidFill>
                <a:latin typeface="Arial Narrow" panose="020B0606020202030204" pitchFamily="34" charset="0"/>
              </a:rPr>
              <a:t>Empower young people and help them build their support networks, resources and safety strategies. </a:t>
            </a:r>
          </a:p>
          <a:p>
            <a:pPr marL="457200" indent="-457200">
              <a:buAutoNum type="arabicPeriod"/>
            </a:pPr>
            <a:r>
              <a:rPr lang="en-GB" sz="2600" dirty="0">
                <a:solidFill>
                  <a:schemeClr val="accent5"/>
                </a:solidFill>
                <a:latin typeface="Arial Narrow" panose="020B0606020202030204" pitchFamily="34" charset="0"/>
              </a:rPr>
              <a:t>Support the child/young person to identify existing strengths and protective factors and come up with goals for developing additional coping strategies.</a:t>
            </a:r>
          </a:p>
          <a:p>
            <a:endParaRPr lang="en-GB" dirty="0">
              <a:solidFill>
                <a:schemeClr val="tx1"/>
              </a:solidFill>
              <a:latin typeface="Arial Narrow" panose="020B0606020202030204" pitchFamily="34" charset="0"/>
            </a:endParaRPr>
          </a:p>
          <a:p>
            <a:endParaRPr lang="en-GB" dirty="0">
              <a:solidFill>
                <a:schemeClr val="tx1"/>
              </a:solidFill>
              <a:latin typeface="Arial Narrow" panose="020B0606020202030204" pitchFamily="34" charset="0"/>
            </a:endParaRPr>
          </a:p>
          <a:p>
            <a:endParaRPr lang="en-GB" dirty="0"/>
          </a:p>
        </p:txBody>
      </p:sp>
      <p:pic>
        <p:nvPicPr>
          <p:cNvPr id="4" name="Picture 3"/>
          <p:cNvPicPr>
            <a:picLocks noChangeAspect="1"/>
          </p:cNvPicPr>
          <p:nvPr/>
        </p:nvPicPr>
        <p:blipFill>
          <a:blip r:embed="rId2"/>
          <a:stretch>
            <a:fillRect/>
          </a:stretch>
        </p:blipFill>
        <p:spPr>
          <a:xfrm>
            <a:off x="9803567" y="269823"/>
            <a:ext cx="2080385" cy="1857792"/>
          </a:xfrm>
          <a:prstGeom prst="rect">
            <a:avLst/>
          </a:prstGeom>
        </p:spPr>
      </p:pic>
    </p:spTree>
    <p:extLst>
      <p:ext uri="{BB962C8B-B14F-4D97-AF65-F5344CB8AC3E}">
        <p14:creationId xmlns:p14="http://schemas.microsoft.com/office/powerpoint/2010/main" val="11429867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23875" y="142874"/>
            <a:ext cx="9601199" cy="6943726"/>
          </a:xfrm>
        </p:spPr>
        <p:txBody>
          <a:bodyPr>
            <a:normAutofit/>
          </a:bodyPr>
          <a:lstStyle/>
          <a:p>
            <a:r>
              <a:rPr lang="en-GB" sz="3600" b="1" dirty="0">
                <a:solidFill>
                  <a:schemeClr val="accent5">
                    <a:lumMod val="75000"/>
                  </a:schemeClr>
                </a:solidFill>
                <a:latin typeface="Arial Narrow" panose="020B0606020202030204" pitchFamily="34" charset="0"/>
              </a:rPr>
              <a:t>Developing a Safety Plan </a:t>
            </a:r>
          </a:p>
          <a:p>
            <a:endParaRPr lang="en-GB" sz="4400" dirty="0">
              <a:solidFill>
                <a:schemeClr val="accent5"/>
              </a:solidFill>
              <a:latin typeface="Arial Narrow" panose="020B0606020202030204" pitchFamily="34" charset="0"/>
            </a:endParaRPr>
          </a:p>
          <a:p>
            <a:r>
              <a:rPr lang="en-GB" dirty="0">
                <a:solidFill>
                  <a:schemeClr val="accent5"/>
                </a:solidFill>
                <a:latin typeface="Arial Narrow" panose="020B0606020202030204" pitchFamily="34" charset="0"/>
              </a:rPr>
              <a:t>Before starting a safety plan with a child/young person, explain that </a:t>
            </a:r>
            <a:r>
              <a:rPr lang="en-GB" b="1" dirty="0">
                <a:solidFill>
                  <a:schemeClr val="accent5"/>
                </a:solidFill>
                <a:latin typeface="Arial Narrow" panose="020B0606020202030204" pitchFamily="34" charset="0"/>
              </a:rPr>
              <a:t>intervening in abusive situations is dangerous and should be avoided </a:t>
            </a:r>
            <a:r>
              <a:rPr lang="en-GB" dirty="0">
                <a:solidFill>
                  <a:schemeClr val="accent5"/>
                </a:solidFill>
                <a:latin typeface="Arial Narrow" panose="020B0606020202030204" pitchFamily="34" charset="0"/>
              </a:rPr>
              <a:t>and that they are not to blame for the abuse. If a child/young person has been intervening previously, validate the bravery and care they have shown, and discuss how they can protect themselves/others in alternative ways.  </a:t>
            </a:r>
          </a:p>
          <a:p>
            <a:endParaRPr lang="en-GB" sz="2000" dirty="0">
              <a:latin typeface="Arial Narrow" panose="020B0606020202030204" pitchFamily="34" charset="0"/>
            </a:endParaRPr>
          </a:p>
          <a:p>
            <a:r>
              <a:rPr lang="en-GB" dirty="0">
                <a:solidFill>
                  <a:schemeClr val="accent5"/>
                </a:solidFill>
                <a:latin typeface="Arial Narrow" panose="020B0606020202030204" pitchFamily="34" charset="0"/>
              </a:rPr>
              <a:t>Ask the child what they think about their own safety and what they currently do when an abusive situation occurs. </a:t>
            </a:r>
          </a:p>
          <a:p>
            <a:r>
              <a:rPr lang="en-GB" dirty="0">
                <a:solidFill>
                  <a:schemeClr val="accent5"/>
                </a:solidFill>
                <a:latin typeface="Arial Narrow" panose="020B0606020202030204" pitchFamily="34" charset="0"/>
              </a:rPr>
              <a:t>Start with open ended questions and validate their responses. For example: • ‘When do / don’t you feel safe at home?’ </a:t>
            </a:r>
          </a:p>
          <a:p>
            <a:r>
              <a:rPr lang="en-GB" dirty="0">
                <a:solidFill>
                  <a:schemeClr val="accent5"/>
                </a:solidFill>
                <a:latin typeface="Arial Narrow" panose="020B0606020202030204" pitchFamily="34" charset="0"/>
              </a:rPr>
              <a:t>This can include a discussion around what signs they notice to help them identify a dangerous situation. ‘• Who do you talk to when you’re upset, scared or angry?’ • ‘How do you manage when you feel upset or scared?’ • ‘Who else knows what it can be like at home?’</a:t>
            </a:r>
          </a:p>
          <a:p>
            <a:endParaRPr lang="en-GB" sz="3500" dirty="0">
              <a:latin typeface="Arial Narrow" panose="020B0606020202030204" pitchFamily="34" charset="0"/>
            </a:endParaRPr>
          </a:p>
          <a:p>
            <a:endParaRPr lang="en-GB" dirty="0">
              <a:solidFill>
                <a:schemeClr val="tx1"/>
              </a:solidFill>
              <a:latin typeface="Arial Narrow" panose="020B0606020202030204" pitchFamily="34" charset="0"/>
            </a:endParaRPr>
          </a:p>
          <a:p>
            <a:endParaRPr lang="en-GB" dirty="0"/>
          </a:p>
        </p:txBody>
      </p:sp>
      <p:pic>
        <p:nvPicPr>
          <p:cNvPr id="4" name="Picture 3"/>
          <p:cNvPicPr>
            <a:picLocks noChangeAspect="1"/>
          </p:cNvPicPr>
          <p:nvPr/>
        </p:nvPicPr>
        <p:blipFill>
          <a:blip r:embed="rId2"/>
          <a:stretch>
            <a:fillRect/>
          </a:stretch>
        </p:blipFill>
        <p:spPr>
          <a:xfrm>
            <a:off x="9803567" y="269823"/>
            <a:ext cx="2080385" cy="1857792"/>
          </a:xfrm>
          <a:prstGeom prst="rect">
            <a:avLst/>
          </a:prstGeom>
        </p:spPr>
      </p:pic>
    </p:spTree>
    <p:extLst>
      <p:ext uri="{BB962C8B-B14F-4D97-AF65-F5344CB8AC3E}">
        <p14:creationId xmlns:p14="http://schemas.microsoft.com/office/powerpoint/2010/main" val="18402574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23875" y="142874"/>
            <a:ext cx="9601199" cy="6943726"/>
          </a:xfrm>
        </p:spPr>
        <p:txBody>
          <a:bodyPr>
            <a:normAutofit/>
          </a:bodyPr>
          <a:lstStyle/>
          <a:p>
            <a:endParaRPr lang="en-GB" sz="3500" dirty="0">
              <a:latin typeface="Arial Narrow" panose="020B0606020202030204" pitchFamily="34" charset="0"/>
            </a:endParaRPr>
          </a:p>
          <a:p>
            <a:endParaRPr lang="en-GB" sz="3500" dirty="0">
              <a:latin typeface="Arial Narrow" panose="020B0606020202030204" pitchFamily="34" charset="0"/>
            </a:endParaRPr>
          </a:p>
          <a:p>
            <a:endParaRPr lang="en-GB" sz="3500" dirty="0">
              <a:latin typeface="Arial Narrow" panose="020B0606020202030204" pitchFamily="34" charset="0"/>
            </a:endParaRPr>
          </a:p>
          <a:p>
            <a:r>
              <a:rPr lang="en-GB" sz="2600" dirty="0">
                <a:solidFill>
                  <a:schemeClr val="accent5"/>
                </a:solidFill>
                <a:latin typeface="Arial Narrow" panose="020B0606020202030204" pitchFamily="34" charset="0"/>
              </a:rPr>
              <a:t>• Do not use safety planning as a tick box exercise. Keep the process open and interactive. Identify strengths, resources and protective factors as well as goals to build additional strategies </a:t>
            </a:r>
          </a:p>
          <a:p>
            <a:r>
              <a:rPr lang="en-GB" sz="2600" dirty="0">
                <a:solidFill>
                  <a:schemeClr val="accent5"/>
                </a:solidFill>
                <a:latin typeface="Arial Narrow" panose="020B0606020202030204" pitchFamily="34" charset="0"/>
              </a:rPr>
              <a:t>• Refresh the child/young person on the safety plan at regular intervals. </a:t>
            </a:r>
          </a:p>
          <a:p>
            <a:r>
              <a:rPr lang="en-GB" sz="2600" dirty="0">
                <a:solidFill>
                  <a:schemeClr val="accent5"/>
                </a:solidFill>
                <a:latin typeface="Arial Narrow" panose="020B0606020202030204" pitchFamily="34" charset="0"/>
              </a:rPr>
              <a:t>• Provide the child/young person with a written copy of the plan, identify a safe place for them to keep the plan. </a:t>
            </a:r>
          </a:p>
          <a:p>
            <a:r>
              <a:rPr lang="en-GB" sz="2600" dirty="0">
                <a:solidFill>
                  <a:schemeClr val="accent5"/>
                </a:solidFill>
                <a:latin typeface="Arial Narrow" panose="020B0606020202030204" pitchFamily="34" charset="0"/>
              </a:rPr>
              <a:t>• Discuss with the child/young person if they would like to share their safety plan with a trusted adult. </a:t>
            </a:r>
          </a:p>
          <a:p>
            <a:r>
              <a:rPr lang="en-GB" sz="2600" dirty="0">
                <a:solidFill>
                  <a:schemeClr val="accent5"/>
                </a:solidFill>
                <a:latin typeface="Arial Narrow" panose="020B0606020202030204" pitchFamily="34" charset="0"/>
              </a:rPr>
              <a:t>• If appropriate, as led by the child, involve the non-abusive parent in the safety planning process as they will most likely be best informed of the child/young person’s home environment. </a:t>
            </a:r>
          </a:p>
          <a:p>
            <a:endParaRPr lang="en-GB" dirty="0">
              <a:solidFill>
                <a:schemeClr val="tx1"/>
              </a:solidFill>
              <a:latin typeface="Arial Narrow" panose="020B0606020202030204" pitchFamily="34" charset="0"/>
            </a:endParaRPr>
          </a:p>
          <a:p>
            <a:endParaRPr lang="en-GB" dirty="0"/>
          </a:p>
        </p:txBody>
      </p:sp>
      <p:pic>
        <p:nvPicPr>
          <p:cNvPr id="4" name="Picture 3"/>
          <p:cNvPicPr>
            <a:picLocks noChangeAspect="1"/>
          </p:cNvPicPr>
          <p:nvPr/>
        </p:nvPicPr>
        <p:blipFill>
          <a:blip r:embed="rId2"/>
          <a:stretch>
            <a:fillRect/>
          </a:stretch>
        </p:blipFill>
        <p:spPr>
          <a:xfrm>
            <a:off x="9803567" y="269823"/>
            <a:ext cx="2080385" cy="1857792"/>
          </a:xfrm>
          <a:prstGeom prst="rect">
            <a:avLst/>
          </a:prstGeom>
        </p:spPr>
      </p:pic>
    </p:spTree>
    <p:extLst>
      <p:ext uri="{BB962C8B-B14F-4D97-AF65-F5344CB8AC3E}">
        <p14:creationId xmlns:p14="http://schemas.microsoft.com/office/powerpoint/2010/main" val="15238691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52451" y="771214"/>
            <a:ext cx="9368384" cy="6086786"/>
          </a:xfrm>
        </p:spPr>
        <p:txBody>
          <a:bodyPr>
            <a:normAutofit fontScale="85000" lnSpcReduction="10000"/>
          </a:bodyPr>
          <a:lstStyle/>
          <a:p>
            <a:pPr marL="342900" indent="-342900">
              <a:buFont typeface="Arial" panose="020B0604020202020204" pitchFamily="34" charset="0"/>
              <a:buChar char="•"/>
            </a:pPr>
            <a:endParaRPr lang="en-GB" sz="2800" dirty="0">
              <a:solidFill>
                <a:srgbClr val="002060"/>
              </a:solidFill>
              <a:latin typeface="Arial Narrow" panose="020B0606020202030204" pitchFamily="34" charset="0"/>
            </a:endParaRPr>
          </a:p>
          <a:p>
            <a:pPr marL="457200" indent="-457200">
              <a:buFont typeface="Arial" panose="020B0604020202020204" pitchFamily="34" charset="0"/>
              <a:buChar char="•"/>
            </a:pPr>
            <a:r>
              <a:rPr lang="en-GB" sz="2800" dirty="0">
                <a:solidFill>
                  <a:schemeClr val="accent5"/>
                </a:solidFill>
                <a:latin typeface="Arial Narrow" panose="020B0606020202030204" pitchFamily="34" charset="0"/>
              </a:rPr>
              <a:t>Take a </a:t>
            </a:r>
            <a:r>
              <a:rPr lang="en-GB" sz="2800" b="1" dirty="0">
                <a:solidFill>
                  <a:schemeClr val="accent5"/>
                </a:solidFill>
                <a:latin typeface="Arial Narrow" panose="020B0606020202030204" pitchFamily="34" charset="0"/>
              </a:rPr>
              <a:t>strengths-based</a:t>
            </a:r>
            <a:r>
              <a:rPr lang="en-GB" sz="2800" dirty="0">
                <a:solidFill>
                  <a:schemeClr val="accent5"/>
                </a:solidFill>
                <a:latin typeface="Arial Narrow" panose="020B0606020202030204" pitchFamily="34" charset="0"/>
              </a:rPr>
              <a:t> and </a:t>
            </a:r>
            <a:r>
              <a:rPr lang="en-GB" sz="2800" b="1" dirty="0">
                <a:solidFill>
                  <a:schemeClr val="accent5"/>
                </a:solidFill>
                <a:latin typeface="Arial Narrow" panose="020B0606020202030204" pitchFamily="34" charset="0"/>
              </a:rPr>
              <a:t>person-centred </a:t>
            </a:r>
            <a:r>
              <a:rPr lang="en-GB" sz="2800" dirty="0">
                <a:solidFill>
                  <a:schemeClr val="accent5"/>
                </a:solidFill>
                <a:latin typeface="Arial Narrow" panose="020B0606020202030204" pitchFamily="34" charset="0"/>
              </a:rPr>
              <a:t>approach to working with children</a:t>
            </a:r>
          </a:p>
          <a:p>
            <a:pPr marL="457200" indent="-457200">
              <a:buFont typeface="Arial" panose="020B0604020202020204" pitchFamily="34" charset="0"/>
              <a:buChar char="•"/>
            </a:pPr>
            <a:r>
              <a:rPr lang="en-GB" sz="2800" dirty="0">
                <a:solidFill>
                  <a:schemeClr val="accent5"/>
                </a:solidFill>
                <a:latin typeface="Arial Narrow" panose="020B0606020202030204" pitchFamily="34" charset="0"/>
              </a:rPr>
              <a:t>Help the child/young person to </a:t>
            </a:r>
            <a:r>
              <a:rPr lang="en-GB" sz="2800" b="1" dirty="0">
                <a:solidFill>
                  <a:schemeClr val="accent5"/>
                </a:solidFill>
                <a:latin typeface="Arial Narrow" panose="020B0606020202030204" pitchFamily="34" charset="0"/>
              </a:rPr>
              <a:t>identify a safe place</a:t>
            </a:r>
            <a:r>
              <a:rPr lang="en-GB" sz="2800" dirty="0">
                <a:solidFill>
                  <a:schemeClr val="accent5"/>
                </a:solidFill>
                <a:latin typeface="Arial Narrow" panose="020B0606020202030204" pitchFamily="34" charset="0"/>
              </a:rPr>
              <a:t>, either inside or outside the home (or both).  And consider what might help them feel safe in these spaces, for example, listening to music or bringing a favourite toy with them. </a:t>
            </a:r>
          </a:p>
          <a:p>
            <a:pPr marL="457200" indent="-457200">
              <a:buFont typeface="Arial" panose="020B0604020202020204" pitchFamily="34" charset="0"/>
              <a:buChar char="•"/>
            </a:pPr>
            <a:r>
              <a:rPr lang="en-GB" sz="2800" dirty="0">
                <a:solidFill>
                  <a:schemeClr val="accent5"/>
                </a:solidFill>
                <a:latin typeface="Arial Narrow" panose="020B0606020202030204" pitchFamily="34" charset="0"/>
              </a:rPr>
              <a:t>Identify a </a:t>
            </a:r>
            <a:r>
              <a:rPr lang="en-GB" sz="2800" b="1" dirty="0">
                <a:solidFill>
                  <a:schemeClr val="accent5"/>
                </a:solidFill>
                <a:latin typeface="Arial Narrow" panose="020B0606020202030204" pitchFamily="34" charset="0"/>
              </a:rPr>
              <a:t>trusted adult </a:t>
            </a:r>
            <a:r>
              <a:rPr lang="en-GB" sz="2800" dirty="0">
                <a:solidFill>
                  <a:schemeClr val="accent5"/>
                </a:solidFill>
                <a:latin typeface="Arial Narrow" panose="020B0606020202030204" pitchFamily="34" charset="0"/>
              </a:rPr>
              <a:t>with the child/young person.  They may wish to make up a </a:t>
            </a:r>
            <a:r>
              <a:rPr lang="en-GB" sz="2800" b="1" dirty="0">
                <a:solidFill>
                  <a:schemeClr val="accent5"/>
                </a:solidFill>
                <a:latin typeface="Arial Narrow" panose="020B0606020202030204" pitchFamily="34" charset="0"/>
              </a:rPr>
              <a:t>code word/</a:t>
            </a:r>
            <a:r>
              <a:rPr lang="en-GB" sz="2800" dirty="0">
                <a:solidFill>
                  <a:schemeClr val="accent5"/>
                </a:solidFill>
                <a:latin typeface="Arial Narrow" panose="020B0606020202030204" pitchFamily="34" charset="0"/>
              </a:rPr>
              <a:t>phrase so that if they use the word/phrase the trusted adult will know what action the child/young person needs them to take. </a:t>
            </a:r>
          </a:p>
          <a:p>
            <a:pPr marL="457200" indent="-457200">
              <a:buFont typeface="Arial" panose="020B0604020202020204" pitchFamily="34" charset="0"/>
              <a:buChar char="•"/>
            </a:pPr>
            <a:r>
              <a:rPr lang="en-GB" sz="2800" dirty="0">
                <a:solidFill>
                  <a:schemeClr val="accent5"/>
                </a:solidFill>
                <a:latin typeface="Arial Narrow" panose="020B0606020202030204" pitchFamily="34" charset="0"/>
              </a:rPr>
              <a:t>Discuss how the child/young person </a:t>
            </a:r>
            <a:r>
              <a:rPr lang="en-GB" sz="2800" b="1" dirty="0">
                <a:solidFill>
                  <a:schemeClr val="accent5"/>
                </a:solidFill>
                <a:latin typeface="Arial Narrow" panose="020B0606020202030204" pitchFamily="34" charset="0"/>
              </a:rPr>
              <a:t>feels about calling emergency services</a:t>
            </a:r>
            <a:r>
              <a:rPr lang="en-GB" sz="2800" dirty="0">
                <a:solidFill>
                  <a:schemeClr val="accent5"/>
                </a:solidFill>
                <a:latin typeface="Arial Narrow" panose="020B0606020202030204" pitchFamily="34" charset="0"/>
              </a:rPr>
              <a:t>. Go through what the process of calling 999 might look like and what they can say if they need to call the emergency services. </a:t>
            </a:r>
          </a:p>
          <a:p>
            <a:pPr marL="457200" indent="-457200">
              <a:buFont typeface="Arial" panose="020B0604020202020204" pitchFamily="34" charset="0"/>
              <a:buChar char="•"/>
            </a:pPr>
            <a:r>
              <a:rPr lang="en-GB" sz="2800" b="1" dirty="0">
                <a:solidFill>
                  <a:schemeClr val="accent5"/>
                </a:solidFill>
                <a:latin typeface="Arial Narrow" panose="020B0606020202030204" pitchFamily="34" charset="0"/>
              </a:rPr>
              <a:t>Discuss distraction and coping strategies</a:t>
            </a:r>
            <a:r>
              <a:rPr lang="en-GB" sz="2800" dirty="0">
                <a:solidFill>
                  <a:schemeClr val="accent5"/>
                </a:solidFill>
                <a:latin typeface="Arial Narrow" panose="020B0606020202030204" pitchFamily="34" charset="0"/>
              </a:rPr>
              <a:t>. Discuss hobbies or activities the child/young person finds useful when domestic abuse is occurring in the house, and/or strategies they already have to help cope. </a:t>
            </a:r>
          </a:p>
          <a:p>
            <a:pPr marL="457200" indent="-457200">
              <a:buFont typeface="Arial" panose="020B0604020202020204" pitchFamily="34" charset="0"/>
              <a:buChar char="•"/>
            </a:pPr>
            <a:r>
              <a:rPr lang="en-GB" sz="2800" dirty="0">
                <a:solidFill>
                  <a:schemeClr val="accent5"/>
                </a:solidFill>
                <a:latin typeface="Arial Narrow" panose="020B0606020202030204" pitchFamily="34" charset="0"/>
              </a:rPr>
              <a:t>Provide </a:t>
            </a:r>
            <a:r>
              <a:rPr lang="en-GB" sz="2800" b="1" dirty="0">
                <a:solidFill>
                  <a:schemeClr val="accent5"/>
                </a:solidFill>
                <a:latin typeface="Arial Narrow" panose="020B0606020202030204" pitchFamily="34" charset="0"/>
              </a:rPr>
              <a:t>telephone numbers </a:t>
            </a:r>
            <a:r>
              <a:rPr lang="en-GB" sz="2800" dirty="0">
                <a:solidFill>
                  <a:schemeClr val="accent5"/>
                </a:solidFill>
                <a:latin typeface="Arial Narrow" panose="020B0606020202030204" pitchFamily="34" charset="0"/>
              </a:rPr>
              <a:t>and/or signposts for the child/young person to reach out for immediate support if needed. </a:t>
            </a:r>
          </a:p>
          <a:p>
            <a:pPr marL="342900" indent="-342900">
              <a:buFont typeface="Arial" panose="020B0604020202020204" pitchFamily="34" charset="0"/>
              <a:buChar char="•"/>
            </a:pPr>
            <a:endParaRPr lang="en-GB" dirty="0">
              <a:solidFill>
                <a:schemeClr val="tx1"/>
              </a:solidFill>
              <a:latin typeface="Arial Narrow" panose="020B0606020202030204" pitchFamily="34" charset="0"/>
            </a:endParaRPr>
          </a:p>
          <a:p>
            <a:endParaRPr lang="en-GB" dirty="0">
              <a:solidFill>
                <a:schemeClr val="tx1"/>
              </a:solidFill>
              <a:latin typeface="Arial Narrow" panose="020B0606020202030204" pitchFamily="34" charset="0"/>
            </a:endParaRPr>
          </a:p>
          <a:p>
            <a:endParaRPr lang="en-GB" dirty="0"/>
          </a:p>
        </p:txBody>
      </p:sp>
      <p:pic>
        <p:nvPicPr>
          <p:cNvPr id="4" name="Picture 3"/>
          <p:cNvPicPr>
            <a:picLocks noChangeAspect="1"/>
          </p:cNvPicPr>
          <p:nvPr/>
        </p:nvPicPr>
        <p:blipFill>
          <a:blip r:embed="rId2"/>
          <a:stretch>
            <a:fillRect/>
          </a:stretch>
        </p:blipFill>
        <p:spPr>
          <a:xfrm>
            <a:off x="9803567" y="269823"/>
            <a:ext cx="2080385" cy="1857792"/>
          </a:xfrm>
          <a:prstGeom prst="rect">
            <a:avLst/>
          </a:prstGeom>
        </p:spPr>
      </p:pic>
    </p:spTree>
    <p:extLst>
      <p:ext uri="{BB962C8B-B14F-4D97-AF65-F5344CB8AC3E}">
        <p14:creationId xmlns:p14="http://schemas.microsoft.com/office/powerpoint/2010/main" val="28146177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93725" y="199714"/>
            <a:ext cx="9136609" cy="6067736"/>
          </a:xfrm>
        </p:spPr>
        <p:txBody>
          <a:bodyPr>
            <a:normAutofit/>
          </a:bodyPr>
          <a:lstStyle/>
          <a:p>
            <a:r>
              <a:rPr lang="en-GB" sz="3600" b="1" dirty="0">
                <a:solidFill>
                  <a:schemeClr val="accent5">
                    <a:lumMod val="75000"/>
                  </a:schemeClr>
                </a:solidFill>
                <a:latin typeface="Arial Narrow" panose="020B0606020202030204" pitchFamily="34" charset="0"/>
              </a:rPr>
              <a:t>How can I support the non-abusive parent</a:t>
            </a:r>
            <a:r>
              <a:rPr lang="en-GB" sz="3600" dirty="0">
                <a:solidFill>
                  <a:schemeClr val="accent5">
                    <a:lumMod val="75000"/>
                  </a:schemeClr>
                </a:solidFill>
                <a:latin typeface="Arial Narrow" panose="020B0606020202030204" pitchFamily="34" charset="0"/>
              </a:rPr>
              <a:t>? </a:t>
            </a:r>
          </a:p>
          <a:p>
            <a:endParaRPr lang="en-GB" sz="3600" b="1" dirty="0">
              <a:solidFill>
                <a:schemeClr val="accent5">
                  <a:lumMod val="75000"/>
                </a:schemeClr>
              </a:solidFill>
              <a:latin typeface="Arial Narrow" panose="020B0606020202030204" pitchFamily="34" charset="0"/>
            </a:endParaRPr>
          </a:p>
          <a:p>
            <a:pPr marL="342900" indent="-342900">
              <a:buFont typeface="Arial" panose="020B0604020202020204" pitchFamily="34" charset="0"/>
              <a:buChar char="•"/>
            </a:pPr>
            <a:r>
              <a:rPr lang="en-GB" dirty="0">
                <a:solidFill>
                  <a:schemeClr val="accent5"/>
                </a:solidFill>
                <a:latin typeface="Arial Narrow" panose="020B0606020202030204" pitchFamily="34" charset="0"/>
              </a:rPr>
              <a:t>Children and mothers often recover from domestic abuse in parallel.</a:t>
            </a:r>
          </a:p>
          <a:p>
            <a:pPr marL="342900" indent="-342900">
              <a:buFont typeface="Arial" panose="020B0604020202020204" pitchFamily="34" charset="0"/>
              <a:buChar char="•"/>
            </a:pPr>
            <a:endParaRPr lang="en-GB" sz="1600" dirty="0">
              <a:solidFill>
                <a:schemeClr val="accent5"/>
              </a:solidFill>
              <a:latin typeface="Arial Narrow" panose="020B0606020202030204" pitchFamily="34" charset="0"/>
            </a:endParaRPr>
          </a:p>
          <a:p>
            <a:pPr marL="342900" indent="-342900">
              <a:buFont typeface="Arial" panose="020B0604020202020204" pitchFamily="34" charset="0"/>
              <a:buChar char="•"/>
            </a:pPr>
            <a:r>
              <a:rPr lang="en-GB" dirty="0">
                <a:solidFill>
                  <a:schemeClr val="accent5"/>
                </a:solidFill>
                <a:latin typeface="Arial Narrow" panose="020B0606020202030204" pitchFamily="34" charset="0"/>
              </a:rPr>
              <a:t>The biggest impact on sustained outcomes is restoring appropriate parenting power and therapeutically informed parenting. It is important for all professionals to take an approach that supports this bond and empowers the non-abusive parent in their role as caretaker. </a:t>
            </a:r>
          </a:p>
          <a:p>
            <a:pPr marL="342900" indent="-342900">
              <a:buFont typeface="Arial" panose="020B0604020202020204" pitchFamily="34" charset="0"/>
              <a:buChar char="•"/>
            </a:pPr>
            <a:endParaRPr lang="en-GB" sz="1600" dirty="0">
              <a:solidFill>
                <a:schemeClr val="accent5"/>
              </a:solidFill>
              <a:latin typeface="Arial Narrow" panose="020B0606020202030204" pitchFamily="34" charset="0"/>
            </a:endParaRPr>
          </a:p>
          <a:p>
            <a:pPr marL="342900" indent="-342900">
              <a:buFont typeface="Arial" panose="020B0604020202020204" pitchFamily="34" charset="0"/>
              <a:buChar char="•"/>
            </a:pPr>
            <a:r>
              <a:rPr lang="en-GB" dirty="0">
                <a:solidFill>
                  <a:schemeClr val="accent5"/>
                </a:solidFill>
                <a:latin typeface="Arial Narrow" panose="020B0606020202030204" pitchFamily="34" charset="0"/>
              </a:rPr>
              <a:t>The Safe and Together Model talks about ‘partnering with the survivor’, resisting deficit or mother blaming language. </a:t>
            </a:r>
          </a:p>
          <a:p>
            <a:pPr marL="342900" indent="-342900">
              <a:buFont typeface="Arial" panose="020B0604020202020204" pitchFamily="34" charset="0"/>
              <a:buChar char="•"/>
            </a:pPr>
            <a:endParaRPr lang="en-GB" sz="1600" dirty="0">
              <a:solidFill>
                <a:schemeClr val="accent5"/>
              </a:solidFill>
              <a:latin typeface="Arial Narrow" panose="020B0606020202030204" pitchFamily="34" charset="0"/>
            </a:endParaRPr>
          </a:p>
          <a:p>
            <a:pPr marL="342900" indent="-342900">
              <a:buFont typeface="Arial" panose="020B0604020202020204" pitchFamily="34" charset="0"/>
              <a:buChar char="•"/>
            </a:pPr>
            <a:r>
              <a:rPr lang="en-GB" dirty="0">
                <a:solidFill>
                  <a:schemeClr val="accent5"/>
                </a:solidFill>
                <a:latin typeface="Arial Narrow" panose="020B0606020202030204" pitchFamily="34" charset="0"/>
              </a:rPr>
              <a:t>Remember that only the perpetrator is responsible for the abuse and that language that hides their choices should be avoided. </a:t>
            </a:r>
          </a:p>
          <a:p>
            <a:endParaRPr lang="en-GB" dirty="0">
              <a:solidFill>
                <a:schemeClr val="tx1"/>
              </a:solidFill>
              <a:latin typeface="Arial Narrow" panose="020B0606020202030204" pitchFamily="34" charset="0"/>
            </a:endParaRPr>
          </a:p>
          <a:p>
            <a:endParaRPr lang="en-GB" dirty="0">
              <a:solidFill>
                <a:schemeClr val="tx1"/>
              </a:solidFill>
              <a:latin typeface="Arial Narrow" panose="020B0606020202030204" pitchFamily="34" charset="0"/>
            </a:endParaRPr>
          </a:p>
          <a:p>
            <a:endParaRPr lang="en-GB" dirty="0"/>
          </a:p>
        </p:txBody>
      </p:sp>
      <p:pic>
        <p:nvPicPr>
          <p:cNvPr id="4" name="Picture 3"/>
          <p:cNvPicPr>
            <a:picLocks noChangeAspect="1"/>
          </p:cNvPicPr>
          <p:nvPr/>
        </p:nvPicPr>
        <p:blipFill>
          <a:blip r:embed="rId2"/>
          <a:stretch>
            <a:fillRect/>
          </a:stretch>
        </p:blipFill>
        <p:spPr>
          <a:xfrm>
            <a:off x="9803567" y="269823"/>
            <a:ext cx="2080385" cy="1857792"/>
          </a:xfrm>
          <a:prstGeom prst="rect">
            <a:avLst/>
          </a:prstGeom>
        </p:spPr>
      </p:pic>
    </p:spTree>
    <p:extLst>
      <p:ext uri="{BB962C8B-B14F-4D97-AF65-F5344CB8AC3E}">
        <p14:creationId xmlns:p14="http://schemas.microsoft.com/office/powerpoint/2010/main" val="22182895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22275" y="1066489"/>
            <a:ext cx="9136609" cy="5385112"/>
          </a:xfrm>
        </p:spPr>
        <p:txBody>
          <a:bodyPr>
            <a:normAutofit fontScale="92500" lnSpcReduction="10000"/>
          </a:bodyPr>
          <a:lstStyle/>
          <a:p>
            <a:pPr marL="342900" indent="-342900">
              <a:buFont typeface="Arial" panose="020B0604020202020204" pitchFamily="34" charset="0"/>
              <a:buChar char="•"/>
            </a:pPr>
            <a:endParaRPr lang="en-GB" dirty="0">
              <a:solidFill>
                <a:srgbClr val="002060"/>
              </a:solidFill>
              <a:latin typeface="Arial Narrow" panose="020B0606020202030204" pitchFamily="34" charset="0"/>
            </a:endParaRPr>
          </a:p>
          <a:p>
            <a:pPr marL="342900" indent="-342900">
              <a:buFont typeface="Arial" panose="020B0604020202020204" pitchFamily="34" charset="0"/>
              <a:buChar char="•"/>
            </a:pPr>
            <a:r>
              <a:rPr lang="en-GB" sz="2600" b="1" dirty="0">
                <a:solidFill>
                  <a:schemeClr val="accent5"/>
                </a:solidFill>
                <a:latin typeface="Arial Narrow" panose="020B0606020202030204" pitchFamily="34" charset="0"/>
              </a:rPr>
              <a:t>Ensure parallel domestic abuse support is in place for abused parents, </a:t>
            </a:r>
            <a:r>
              <a:rPr lang="en-GB" sz="2600" dirty="0">
                <a:solidFill>
                  <a:schemeClr val="accent5"/>
                </a:solidFill>
                <a:latin typeface="Arial Narrow" panose="020B0606020202030204" pitchFamily="34" charset="0"/>
              </a:rPr>
              <a:t>e.g. outreach, counselling, domestic abuse groups </a:t>
            </a:r>
          </a:p>
          <a:p>
            <a:pPr marL="342900" indent="-342900">
              <a:buFont typeface="Arial" panose="020B0604020202020204" pitchFamily="34" charset="0"/>
              <a:buChar char="•"/>
            </a:pPr>
            <a:r>
              <a:rPr lang="en-GB" sz="2600" b="1" dirty="0">
                <a:solidFill>
                  <a:schemeClr val="accent5"/>
                </a:solidFill>
                <a:latin typeface="Arial Narrow" panose="020B0606020202030204" pitchFamily="34" charset="0"/>
              </a:rPr>
              <a:t>Validate the support the non-abusive parent has already provided</a:t>
            </a:r>
            <a:r>
              <a:rPr lang="en-GB" sz="2600" dirty="0">
                <a:solidFill>
                  <a:schemeClr val="accent5"/>
                </a:solidFill>
                <a:latin typeface="Arial Narrow" panose="020B0606020202030204" pitchFamily="34" charset="0"/>
              </a:rPr>
              <a:t>.. Example phrases include: ‘remember, you are enough’, ‘you are not to blame for the abuse you have faced’, ‘look at all the ways you have managed to support your children so far (list examples)’. </a:t>
            </a:r>
          </a:p>
          <a:p>
            <a:pPr marL="342900" indent="-342900">
              <a:buFont typeface="Arial" panose="020B0604020202020204" pitchFamily="34" charset="0"/>
              <a:buChar char="•"/>
            </a:pPr>
            <a:r>
              <a:rPr lang="en-GB" sz="2600" b="1" dirty="0">
                <a:solidFill>
                  <a:schemeClr val="accent5"/>
                </a:solidFill>
                <a:latin typeface="Arial Narrow" panose="020B0606020202030204" pitchFamily="34" charset="0"/>
              </a:rPr>
              <a:t>Talk about safety-planning with the non-abusive parent. </a:t>
            </a:r>
            <a:r>
              <a:rPr lang="en-GB" sz="2600" dirty="0">
                <a:solidFill>
                  <a:schemeClr val="accent5"/>
                </a:solidFill>
                <a:latin typeface="Arial Narrow" panose="020B0606020202030204" pitchFamily="34" charset="0"/>
              </a:rPr>
              <a:t>You may wish to discuss. • The strategies the non-abusive parent uses to keep her children safe, what she feels works and doesn’t work, and the types of things that might support her. • Ask for her input in what her children need at this point, validate her expertise and approach. </a:t>
            </a:r>
          </a:p>
          <a:p>
            <a:pPr marL="342900" indent="-342900">
              <a:buFont typeface="Arial" panose="020B0604020202020204" pitchFamily="34" charset="0"/>
              <a:buChar char="•"/>
            </a:pPr>
            <a:r>
              <a:rPr lang="en-GB" sz="2600" dirty="0">
                <a:solidFill>
                  <a:schemeClr val="accent5"/>
                </a:solidFill>
                <a:latin typeface="Arial Narrow" panose="020B0606020202030204" pitchFamily="34" charset="0"/>
              </a:rPr>
              <a:t>4. </a:t>
            </a:r>
            <a:r>
              <a:rPr lang="en-GB" sz="2600" b="1" dirty="0">
                <a:solidFill>
                  <a:schemeClr val="accent5"/>
                </a:solidFill>
                <a:latin typeface="Arial Narrow" panose="020B0606020202030204" pitchFamily="34" charset="0"/>
              </a:rPr>
              <a:t>Encourage healthy communication </a:t>
            </a:r>
            <a:r>
              <a:rPr lang="en-GB" sz="2600" dirty="0">
                <a:solidFill>
                  <a:schemeClr val="accent5"/>
                </a:solidFill>
                <a:latin typeface="Arial Narrow" panose="020B0606020202030204" pitchFamily="34" charset="0"/>
              </a:rPr>
              <a:t>between the non-abusive parent and child/young person. For example, supporting the non-abusive parent to discuss and explore the child/young person’s experience and feelings with them. </a:t>
            </a:r>
          </a:p>
          <a:p>
            <a:endParaRPr lang="en-GB" dirty="0">
              <a:solidFill>
                <a:schemeClr val="tx1"/>
              </a:solidFill>
              <a:latin typeface="Arial Narrow" panose="020B0606020202030204" pitchFamily="34" charset="0"/>
            </a:endParaRPr>
          </a:p>
          <a:p>
            <a:endParaRPr lang="en-GB" dirty="0"/>
          </a:p>
        </p:txBody>
      </p:sp>
      <p:pic>
        <p:nvPicPr>
          <p:cNvPr id="4" name="Picture 3"/>
          <p:cNvPicPr>
            <a:picLocks noChangeAspect="1"/>
          </p:cNvPicPr>
          <p:nvPr/>
        </p:nvPicPr>
        <p:blipFill>
          <a:blip r:embed="rId2"/>
          <a:stretch>
            <a:fillRect/>
          </a:stretch>
        </p:blipFill>
        <p:spPr>
          <a:xfrm>
            <a:off x="9803567" y="269823"/>
            <a:ext cx="2080385" cy="1857792"/>
          </a:xfrm>
          <a:prstGeom prst="rect">
            <a:avLst/>
          </a:prstGeom>
        </p:spPr>
      </p:pic>
    </p:spTree>
    <p:extLst>
      <p:ext uri="{BB962C8B-B14F-4D97-AF65-F5344CB8AC3E}">
        <p14:creationId xmlns:p14="http://schemas.microsoft.com/office/powerpoint/2010/main" val="11457212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55625" y="75889"/>
            <a:ext cx="9136609" cy="6315386"/>
          </a:xfrm>
        </p:spPr>
        <p:txBody>
          <a:bodyPr>
            <a:normAutofit/>
          </a:bodyPr>
          <a:lstStyle/>
          <a:p>
            <a:r>
              <a:rPr lang="en-GB" sz="3600" b="1" dirty="0">
                <a:solidFill>
                  <a:schemeClr val="accent5">
                    <a:lumMod val="75000"/>
                  </a:schemeClr>
                </a:solidFill>
                <a:latin typeface="Arial Narrow" panose="020B0606020202030204" pitchFamily="34" charset="0"/>
              </a:rPr>
              <a:t>How can I work with other agencies to ensure children/young people living with domestic abuse are appropriately supported?</a:t>
            </a:r>
          </a:p>
          <a:p>
            <a:endParaRPr lang="en-GB" b="1" dirty="0"/>
          </a:p>
          <a:p>
            <a:pPr marL="342900" indent="-342900">
              <a:buFont typeface="Arial" panose="020B0604020202020204" pitchFamily="34" charset="0"/>
              <a:buChar char="•"/>
            </a:pPr>
            <a:r>
              <a:rPr lang="en-GB" dirty="0">
                <a:solidFill>
                  <a:schemeClr val="accent5"/>
                </a:solidFill>
                <a:latin typeface="Arial Narrow" panose="020B0606020202030204" pitchFamily="34" charset="0"/>
              </a:rPr>
              <a:t>Ensure you are fully familiar with your agencies’ GDPR-compliant data sharing policies </a:t>
            </a:r>
          </a:p>
          <a:p>
            <a:pPr marL="342900" indent="-342900">
              <a:buFont typeface="Arial" panose="020B0604020202020204" pitchFamily="34" charset="0"/>
              <a:buChar char="•"/>
            </a:pPr>
            <a:r>
              <a:rPr lang="en-GB" dirty="0">
                <a:solidFill>
                  <a:schemeClr val="accent5"/>
                </a:solidFill>
                <a:latin typeface="Arial Narrow" panose="020B0606020202030204" pitchFamily="34" charset="0"/>
              </a:rPr>
              <a:t>Coordinate response: to ensure that neither adult or child victim/survivor is having to retell their story unnecessarily or receiving conflicting advice or information.</a:t>
            </a:r>
          </a:p>
          <a:p>
            <a:pPr marL="342900" indent="-342900">
              <a:buFont typeface="Arial" panose="020B0604020202020204" pitchFamily="34" charset="0"/>
              <a:buChar char="•"/>
            </a:pPr>
            <a:r>
              <a:rPr lang="en-GB" dirty="0">
                <a:solidFill>
                  <a:schemeClr val="accent5"/>
                </a:solidFill>
                <a:latin typeface="Arial Narrow" panose="020B0606020202030204" pitchFamily="34" charset="0"/>
              </a:rPr>
              <a:t>If multiple agencies are involved with one family, it can be useful to identify a key individual to liaise with each individual/s. </a:t>
            </a:r>
          </a:p>
          <a:p>
            <a:pPr marL="342900" indent="-342900">
              <a:buFont typeface="Arial" panose="020B0604020202020204" pitchFamily="34" charset="0"/>
              <a:buChar char="•"/>
            </a:pPr>
            <a:r>
              <a:rPr lang="en-GB" dirty="0">
                <a:solidFill>
                  <a:schemeClr val="accent5"/>
                </a:solidFill>
                <a:latin typeface="Arial Narrow" panose="020B0606020202030204" pitchFamily="34" charset="0"/>
              </a:rPr>
              <a:t>Clear signposting to onwards support and referrals to specialist services. </a:t>
            </a:r>
          </a:p>
          <a:p>
            <a:endParaRPr lang="en-GB" dirty="0">
              <a:solidFill>
                <a:schemeClr val="tx1"/>
              </a:solidFill>
              <a:latin typeface="Arial Narrow" panose="020B0606020202030204" pitchFamily="34" charset="0"/>
            </a:endParaRPr>
          </a:p>
          <a:p>
            <a:endParaRPr lang="en-GB" dirty="0">
              <a:solidFill>
                <a:schemeClr val="tx1"/>
              </a:solidFill>
              <a:latin typeface="Arial Narrow" panose="020B0606020202030204" pitchFamily="34" charset="0"/>
            </a:endParaRPr>
          </a:p>
          <a:p>
            <a:endParaRPr lang="en-GB" dirty="0"/>
          </a:p>
        </p:txBody>
      </p:sp>
      <p:pic>
        <p:nvPicPr>
          <p:cNvPr id="4" name="Picture 3"/>
          <p:cNvPicPr>
            <a:picLocks noChangeAspect="1"/>
          </p:cNvPicPr>
          <p:nvPr/>
        </p:nvPicPr>
        <p:blipFill>
          <a:blip r:embed="rId2"/>
          <a:stretch>
            <a:fillRect/>
          </a:stretch>
        </p:blipFill>
        <p:spPr>
          <a:xfrm>
            <a:off x="9803567" y="269823"/>
            <a:ext cx="2080385" cy="1857792"/>
          </a:xfrm>
          <a:prstGeom prst="rect">
            <a:avLst/>
          </a:prstGeom>
        </p:spPr>
      </p:pic>
    </p:spTree>
    <p:extLst>
      <p:ext uri="{BB962C8B-B14F-4D97-AF65-F5344CB8AC3E}">
        <p14:creationId xmlns:p14="http://schemas.microsoft.com/office/powerpoint/2010/main" val="817490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43273" y="2286969"/>
            <a:ext cx="9060294" cy="3915237"/>
          </a:xfrm>
        </p:spPr>
        <p:txBody>
          <a:bodyPr>
            <a:normAutofit lnSpcReduction="10000"/>
          </a:bodyPr>
          <a:lstStyle/>
          <a:p>
            <a:pPr algn="ctr"/>
            <a:endParaRPr lang="en-GB" sz="3200" dirty="0">
              <a:latin typeface="Arial Narrow" panose="020B0606020202030204" pitchFamily="34" charset="0"/>
            </a:endParaRPr>
          </a:p>
          <a:p>
            <a:pPr algn="ctr"/>
            <a:endParaRPr lang="en-GB" sz="3200" dirty="0">
              <a:latin typeface="Arial Narrow" panose="020B0606020202030204" pitchFamily="34" charset="0"/>
            </a:endParaRPr>
          </a:p>
          <a:p>
            <a:pPr algn="ctr"/>
            <a:endParaRPr lang="en-GB" sz="3200" dirty="0">
              <a:latin typeface="Arial Narrow" panose="020B0606020202030204" pitchFamily="34" charset="0"/>
            </a:endParaRPr>
          </a:p>
          <a:p>
            <a:pPr algn="ctr"/>
            <a:r>
              <a:rPr lang="en-GB" sz="3200" dirty="0">
                <a:solidFill>
                  <a:schemeClr val="accent5"/>
                </a:solidFill>
                <a:latin typeface="Arial Narrow" panose="020B0606020202030204" pitchFamily="34" charset="0"/>
              </a:rPr>
              <a:t>Any Questions?</a:t>
            </a:r>
          </a:p>
          <a:p>
            <a:pPr algn="ctr"/>
            <a:r>
              <a:rPr lang="en-GB" sz="3200" dirty="0">
                <a:solidFill>
                  <a:schemeClr val="accent5"/>
                </a:solidFill>
                <a:latin typeface="Arial Narrow" panose="020B0606020202030204" pitchFamily="34" charset="0"/>
                <a:hlinkClick r:id="rId2">
                  <a:extLst>
                    <a:ext uri="{A12FA001-AC4F-418D-AE19-62706E023703}">
                      <ahyp:hlinkClr xmlns:ahyp="http://schemas.microsoft.com/office/drawing/2018/hyperlinkcolor" val="tx"/>
                    </a:ext>
                  </a:extLst>
                </a:hlinkClick>
              </a:rPr>
              <a:t>Vickie.crompton@Cambridgeshire.gov.uk</a:t>
            </a:r>
            <a:endParaRPr lang="en-GB" sz="3200" dirty="0">
              <a:solidFill>
                <a:schemeClr val="accent5"/>
              </a:solidFill>
              <a:latin typeface="Arial Narrow" panose="020B0606020202030204" pitchFamily="34" charset="0"/>
            </a:endParaRPr>
          </a:p>
          <a:p>
            <a:pPr algn="ctr"/>
            <a:endParaRPr lang="en-GB" sz="3200" dirty="0">
              <a:solidFill>
                <a:schemeClr val="accent5"/>
              </a:solidFill>
              <a:latin typeface="Arial Narrow" panose="020B0606020202030204" pitchFamily="34" charset="0"/>
            </a:endParaRPr>
          </a:p>
          <a:p>
            <a:pPr algn="ctr"/>
            <a:r>
              <a:rPr lang="en-GB" sz="3200" dirty="0">
                <a:solidFill>
                  <a:schemeClr val="accent5"/>
                </a:solidFill>
                <a:latin typeface="Arial Narrow" panose="020B0606020202030204" pitchFamily="34" charset="0"/>
              </a:rPr>
              <a:t>www.cambsdasv.org</a:t>
            </a:r>
          </a:p>
        </p:txBody>
      </p:sp>
      <p:pic>
        <p:nvPicPr>
          <p:cNvPr id="4" name="Picture 3"/>
          <p:cNvPicPr>
            <a:picLocks noChangeAspect="1"/>
          </p:cNvPicPr>
          <p:nvPr/>
        </p:nvPicPr>
        <p:blipFill>
          <a:blip r:embed="rId3"/>
          <a:stretch>
            <a:fillRect/>
          </a:stretch>
        </p:blipFill>
        <p:spPr>
          <a:xfrm>
            <a:off x="9803567" y="269823"/>
            <a:ext cx="2080385" cy="1857792"/>
          </a:xfrm>
          <a:prstGeom prst="rect">
            <a:avLst/>
          </a:prstGeom>
        </p:spPr>
      </p:pic>
      <p:sp>
        <p:nvSpPr>
          <p:cNvPr id="5" name="Rectangle 4"/>
          <p:cNvSpPr/>
          <p:nvPr/>
        </p:nvSpPr>
        <p:spPr>
          <a:xfrm>
            <a:off x="1140436" y="1198719"/>
            <a:ext cx="8663131" cy="769441"/>
          </a:xfrm>
          <a:prstGeom prst="rect">
            <a:avLst/>
          </a:prstGeom>
        </p:spPr>
        <p:txBody>
          <a:bodyPr wrap="square">
            <a:spAutoFit/>
          </a:bodyPr>
          <a:lstStyle/>
          <a:p>
            <a:pPr algn="ctr"/>
            <a:r>
              <a:rPr lang="en-GB" sz="4400" b="1" dirty="0">
                <a:solidFill>
                  <a:schemeClr val="accent5">
                    <a:lumMod val="50000"/>
                  </a:schemeClr>
                </a:solidFill>
                <a:latin typeface="Arial Narrow" panose="020B0606020202030204" pitchFamily="34" charset="0"/>
              </a:rPr>
              <a:t>Thank you for Listening</a:t>
            </a:r>
            <a:endParaRPr lang="en-GB" sz="4400" b="1" dirty="0">
              <a:solidFill>
                <a:schemeClr val="accent5">
                  <a:lumMod val="50000"/>
                </a:schemeClr>
              </a:solidFill>
              <a:latin typeface="Arial Narrow" panose="020B0606020202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7654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6C3D56A-6609-490E-AB9D-92679AE58B63}"/>
              </a:ext>
            </a:extLst>
          </p:cNvPr>
          <p:cNvSpPr>
            <a:spLocks noGrp="1"/>
          </p:cNvSpPr>
          <p:nvPr>
            <p:ph type="title"/>
          </p:nvPr>
        </p:nvSpPr>
        <p:spPr>
          <a:xfrm>
            <a:off x="926878" y="0"/>
            <a:ext cx="7474172" cy="1325563"/>
          </a:xfrm>
        </p:spPr>
        <p:txBody>
          <a:bodyPr>
            <a:normAutofit/>
          </a:bodyPr>
          <a:lstStyle/>
          <a:p>
            <a:r>
              <a:rPr lang="en-GB" sz="3600" b="1" dirty="0">
                <a:solidFill>
                  <a:schemeClr val="accent5">
                    <a:lumMod val="75000"/>
                  </a:schemeClr>
                </a:solidFill>
                <a:latin typeface="Arial Narrow" panose="020B0606020202030204" pitchFamily="34" charset="0"/>
              </a:rPr>
              <a:t>Children as Victims of Domestic Abuse</a:t>
            </a:r>
          </a:p>
        </p:txBody>
      </p:sp>
      <p:sp>
        <p:nvSpPr>
          <p:cNvPr id="6" name="Content Placeholder 5">
            <a:extLst>
              <a:ext uri="{FF2B5EF4-FFF2-40B4-BE49-F238E27FC236}">
                <a16:creationId xmlns:a16="http://schemas.microsoft.com/office/drawing/2014/main" id="{5CDD00EF-8347-49DD-B44A-F1B37BF463E2}"/>
              </a:ext>
            </a:extLst>
          </p:cNvPr>
          <p:cNvSpPr>
            <a:spLocks noGrp="1"/>
          </p:cNvSpPr>
          <p:nvPr>
            <p:ph idx="1"/>
          </p:nvPr>
        </p:nvSpPr>
        <p:spPr>
          <a:xfrm>
            <a:off x="838201" y="1257301"/>
            <a:ext cx="7772400" cy="4973136"/>
          </a:xfrm>
        </p:spPr>
        <p:txBody>
          <a:bodyPr anchor="ctr">
            <a:normAutofit/>
          </a:bodyPr>
          <a:lstStyle/>
          <a:p>
            <a:r>
              <a:rPr lang="en-GB" sz="2400" dirty="0">
                <a:solidFill>
                  <a:schemeClr val="accent5"/>
                </a:solidFill>
                <a:latin typeface="Arial Narrow" panose="020B0606020202030204" pitchFamily="34" charset="0"/>
              </a:rPr>
              <a:t>A child will be considered a victim of DA where they see, hear, or experience the effects of the domestic abuse between the current/ former intimate persons in question</a:t>
            </a:r>
          </a:p>
          <a:p>
            <a:r>
              <a:rPr lang="en-GB" sz="2400" dirty="0">
                <a:solidFill>
                  <a:schemeClr val="accent5"/>
                </a:solidFill>
                <a:latin typeface="Arial Narrow" panose="020B0606020202030204" pitchFamily="34" charset="0"/>
              </a:rPr>
              <a:t>The child can be related to either person in the abusive relationship</a:t>
            </a:r>
          </a:p>
          <a:p>
            <a:r>
              <a:rPr lang="en-GB" sz="2400" dirty="0">
                <a:solidFill>
                  <a:schemeClr val="accent5"/>
                </a:solidFill>
                <a:latin typeface="Arial Narrow" panose="020B0606020202030204" pitchFamily="34" charset="0"/>
              </a:rPr>
              <a:t>Related covers parents, someone who has parental responsibility for the child or a relative of the child</a:t>
            </a:r>
          </a:p>
          <a:p>
            <a:r>
              <a:rPr lang="en-GB" sz="2400" dirty="0">
                <a:solidFill>
                  <a:schemeClr val="accent5"/>
                </a:solidFill>
                <a:latin typeface="Arial Narrow" panose="020B0606020202030204" pitchFamily="34" charset="0"/>
              </a:rPr>
              <a:t>Child means someone under the age of 18</a:t>
            </a:r>
          </a:p>
          <a:p>
            <a:pPr marL="0" indent="0">
              <a:buNone/>
            </a:pPr>
            <a:endParaRPr lang="en-GB" sz="2400" dirty="0">
              <a:solidFill>
                <a:schemeClr val="accent5"/>
              </a:solidFill>
              <a:latin typeface="Arial Narrow" panose="020B0606020202030204" pitchFamily="34" charset="0"/>
            </a:endParaRPr>
          </a:p>
          <a:p>
            <a:pPr marL="0" indent="0">
              <a:buNone/>
            </a:pPr>
            <a:r>
              <a:rPr lang="en-GB" sz="2400" dirty="0">
                <a:solidFill>
                  <a:schemeClr val="accent5"/>
                </a:solidFill>
                <a:latin typeface="Arial Narrow" panose="020B0606020202030204" pitchFamily="34" charset="0"/>
              </a:rPr>
              <a:t>(DA Bill 2021)</a:t>
            </a:r>
          </a:p>
        </p:txBody>
      </p:sp>
      <p:pic>
        <p:nvPicPr>
          <p:cNvPr id="4" name="Picture 3" descr="Logo, company name&#10;&#10;Description automatically generated">
            <a:extLst>
              <a:ext uri="{FF2B5EF4-FFF2-40B4-BE49-F238E27FC236}">
                <a16:creationId xmlns:a16="http://schemas.microsoft.com/office/drawing/2014/main" id="{A6CAA62C-9D25-4DD0-8954-CD47DE6E11C7}"/>
              </a:ext>
            </a:extLst>
          </p:cNvPr>
          <p:cNvPicPr>
            <a:picLocks noChangeAspect="1"/>
          </p:cNvPicPr>
          <p:nvPr/>
        </p:nvPicPr>
        <p:blipFill>
          <a:blip r:embed="rId2"/>
          <a:stretch>
            <a:fillRect/>
          </a:stretch>
        </p:blipFill>
        <p:spPr>
          <a:xfrm>
            <a:off x="10146142" y="147347"/>
            <a:ext cx="1850917" cy="1652878"/>
          </a:xfrm>
          <a:prstGeom prst="rect">
            <a:avLst/>
          </a:prstGeom>
        </p:spPr>
      </p:pic>
    </p:spTree>
    <p:extLst>
      <p:ext uri="{BB962C8B-B14F-4D97-AF65-F5344CB8AC3E}">
        <p14:creationId xmlns:p14="http://schemas.microsoft.com/office/powerpoint/2010/main" val="37272256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1850" y="1790699"/>
            <a:ext cx="8607425" cy="4298951"/>
          </a:xfrm>
        </p:spPr>
        <p:txBody>
          <a:bodyPr>
            <a:normAutofit/>
          </a:bodyPr>
          <a:lstStyle/>
          <a:p>
            <a:r>
              <a:rPr lang="en-GB" sz="2400" dirty="0">
                <a:solidFill>
                  <a:schemeClr val="accent5">
                    <a:lumMod val="75000"/>
                  </a:schemeClr>
                </a:solidFill>
                <a:latin typeface="Arial Narrow" panose="020B0606020202030204" pitchFamily="34" charset="0"/>
              </a:rPr>
              <a:t>Keeping children/young people safe is everyone’s responsibility. </a:t>
            </a:r>
          </a:p>
          <a:p>
            <a:endParaRPr lang="en-GB" dirty="0">
              <a:solidFill>
                <a:schemeClr val="accent5">
                  <a:lumMod val="75000"/>
                </a:schemeClr>
              </a:solidFill>
              <a:latin typeface="Arial Narrow" panose="020B0606020202030204" pitchFamily="34" charset="0"/>
            </a:endParaRPr>
          </a:p>
          <a:p>
            <a:r>
              <a:rPr lang="en-GB" sz="2400" dirty="0">
                <a:solidFill>
                  <a:schemeClr val="accent5">
                    <a:lumMod val="75000"/>
                  </a:schemeClr>
                </a:solidFill>
                <a:latin typeface="Arial Narrow" panose="020B0606020202030204" pitchFamily="34" charset="0"/>
              </a:rPr>
              <a:t>All organisations and professionals working with children/young people are in a vital position when it comes to identifying those who may be victims of domestic abuse and …</a:t>
            </a:r>
          </a:p>
          <a:p>
            <a:endParaRPr lang="en-GB" dirty="0">
              <a:solidFill>
                <a:schemeClr val="accent5">
                  <a:lumMod val="75000"/>
                </a:schemeClr>
              </a:solidFill>
              <a:latin typeface="Arial Narrow" panose="020B0606020202030204" pitchFamily="34" charset="0"/>
            </a:endParaRPr>
          </a:p>
          <a:p>
            <a:r>
              <a:rPr lang="en-GB" sz="2400" dirty="0">
                <a:solidFill>
                  <a:schemeClr val="accent5">
                    <a:lumMod val="75000"/>
                  </a:schemeClr>
                </a:solidFill>
                <a:latin typeface="Arial Narrow" panose="020B0606020202030204" pitchFamily="34" charset="0"/>
              </a:rPr>
              <a:t>providing support, whether immediate or long term</a:t>
            </a:r>
            <a:endParaRPr lang="en-GB" dirty="0">
              <a:solidFill>
                <a:schemeClr val="accent5">
                  <a:lumMod val="75000"/>
                </a:schemeClr>
              </a:solidFill>
              <a:latin typeface="Arial Narrow" panose="020B0606020202030204" pitchFamily="34" charset="0"/>
            </a:endParaRPr>
          </a:p>
          <a:p>
            <a:pPr marL="342900" indent="-342900">
              <a:buFontTx/>
              <a:buChar char="-"/>
            </a:pPr>
            <a:endParaRPr lang="en-GB" dirty="0"/>
          </a:p>
        </p:txBody>
      </p:sp>
      <p:pic>
        <p:nvPicPr>
          <p:cNvPr id="4" name="Picture 3"/>
          <p:cNvPicPr>
            <a:picLocks noChangeAspect="1"/>
          </p:cNvPicPr>
          <p:nvPr/>
        </p:nvPicPr>
        <p:blipFill>
          <a:blip r:embed="rId2"/>
          <a:stretch>
            <a:fillRect/>
          </a:stretch>
        </p:blipFill>
        <p:spPr>
          <a:xfrm>
            <a:off x="9803567" y="269823"/>
            <a:ext cx="2080385" cy="1857792"/>
          </a:xfrm>
          <a:prstGeom prst="rect">
            <a:avLst/>
          </a:prstGeom>
        </p:spPr>
      </p:pic>
    </p:spTree>
    <p:extLst>
      <p:ext uri="{BB962C8B-B14F-4D97-AF65-F5344CB8AC3E}">
        <p14:creationId xmlns:p14="http://schemas.microsoft.com/office/powerpoint/2010/main" val="2627062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66958" y="0"/>
            <a:ext cx="9136609" cy="5385112"/>
          </a:xfrm>
        </p:spPr>
        <p:txBody>
          <a:bodyPr>
            <a:normAutofit/>
          </a:bodyPr>
          <a:lstStyle/>
          <a:p>
            <a:pPr marL="342900" indent="-342900">
              <a:buFont typeface="Arial" panose="020B0604020202020204" pitchFamily="34" charset="0"/>
              <a:buChar char="•"/>
            </a:pPr>
            <a:endParaRPr lang="en-GB" dirty="0">
              <a:solidFill>
                <a:srgbClr val="002060"/>
              </a:solidFill>
              <a:latin typeface="Arial Narrow" panose="020B0606020202030204" pitchFamily="34" charset="0"/>
            </a:endParaRPr>
          </a:p>
          <a:p>
            <a:r>
              <a:rPr lang="en-GB" sz="3600" b="1" dirty="0">
                <a:solidFill>
                  <a:schemeClr val="accent5">
                    <a:lumMod val="75000"/>
                  </a:schemeClr>
                </a:solidFill>
                <a:latin typeface="Arial Narrow" panose="020B0606020202030204" pitchFamily="34" charset="0"/>
              </a:rPr>
              <a:t>Why is Guidance Needed?</a:t>
            </a:r>
          </a:p>
          <a:p>
            <a:endParaRPr lang="en-GB" sz="3000" b="1" dirty="0">
              <a:solidFill>
                <a:srgbClr val="002060"/>
              </a:solidFill>
            </a:endParaRPr>
          </a:p>
          <a:p>
            <a:pPr marL="342900" indent="-342900">
              <a:buFont typeface="Arial" panose="020B0604020202020204" pitchFamily="34" charset="0"/>
              <a:buChar char="•"/>
            </a:pPr>
            <a:r>
              <a:rPr lang="en-GB" dirty="0">
                <a:solidFill>
                  <a:schemeClr val="accent5"/>
                </a:solidFill>
                <a:latin typeface="Arial Narrow" panose="020B0606020202030204" pitchFamily="34" charset="0"/>
              </a:rPr>
              <a:t>No consistency in response from professionals</a:t>
            </a:r>
          </a:p>
          <a:p>
            <a:pPr marL="342900" indent="-342900">
              <a:buFont typeface="Arial" panose="020B0604020202020204" pitchFamily="34" charset="0"/>
              <a:buChar char="•"/>
            </a:pPr>
            <a:r>
              <a:rPr lang="en-GB" dirty="0">
                <a:solidFill>
                  <a:schemeClr val="accent5"/>
                </a:solidFill>
                <a:latin typeface="Arial Narrow" panose="020B0606020202030204" pitchFamily="34" charset="0"/>
              </a:rPr>
              <a:t>Fear of making the situation worse</a:t>
            </a:r>
          </a:p>
          <a:p>
            <a:pPr marL="342900" indent="-342900">
              <a:buFont typeface="Arial" panose="020B0604020202020204" pitchFamily="34" charset="0"/>
              <a:buChar char="•"/>
            </a:pPr>
            <a:r>
              <a:rPr lang="en-GB" dirty="0">
                <a:solidFill>
                  <a:schemeClr val="accent5"/>
                </a:solidFill>
                <a:latin typeface="Arial Narrow" panose="020B0606020202030204" pitchFamily="34" charset="0"/>
              </a:rPr>
              <a:t>No national guidance </a:t>
            </a:r>
          </a:p>
          <a:p>
            <a:pPr marL="342900" indent="-342900">
              <a:buFont typeface="Arial" panose="020B0604020202020204" pitchFamily="34" charset="0"/>
              <a:buChar char="•"/>
            </a:pPr>
            <a:r>
              <a:rPr lang="en-GB" dirty="0">
                <a:solidFill>
                  <a:schemeClr val="accent5"/>
                </a:solidFill>
                <a:latin typeface="Arial Narrow" panose="020B0606020202030204" pitchFamily="34" charset="0"/>
              </a:rPr>
              <a:t>Therapeutic interventions require safety</a:t>
            </a:r>
          </a:p>
          <a:p>
            <a:pPr marL="342900" indent="-342900">
              <a:buFont typeface="Arial" panose="020B0604020202020204" pitchFamily="34" charset="0"/>
              <a:buChar char="•"/>
            </a:pPr>
            <a:r>
              <a:rPr lang="en-GB" dirty="0">
                <a:solidFill>
                  <a:schemeClr val="accent5"/>
                </a:solidFill>
                <a:latin typeface="Arial Narrow" panose="020B0606020202030204" pitchFamily="34" charset="0"/>
              </a:rPr>
              <a:t>Many Children are living with abuse in their homes</a:t>
            </a:r>
          </a:p>
          <a:p>
            <a:pPr marL="342900" indent="-342900">
              <a:buFont typeface="Arial" panose="020B0604020202020204" pitchFamily="34" charset="0"/>
              <a:buChar char="•"/>
            </a:pPr>
            <a:endParaRPr lang="en-GB" dirty="0"/>
          </a:p>
          <a:p>
            <a:endParaRPr lang="en-GB" dirty="0">
              <a:solidFill>
                <a:schemeClr val="tx1"/>
              </a:solidFill>
              <a:latin typeface="Arial Narrow" panose="020B0606020202030204" pitchFamily="34" charset="0"/>
            </a:endParaRPr>
          </a:p>
          <a:p>
            <a:endParaRPr lang="en-GB" dirty="0">
              <a:solidFill>
                <a:schemeClr val="tx1"/>
              </a:solidFill>
              <a:latin typeface="Arial Narrow" panose="020B0606020202030204" pitchFamily="34" charset="0"/>
            </a:endParaRPr>
          </a:p>
          <a:p>
            <a:endParaRPr lang="en-GB" dirty="0"/>
          </a:p>
        </p:txBody>
      </p:sp>
      <p:pic>
        <p:nvPicPr>
          <p:cNvPr id="4" name="Picture 3"/>
          <p:cNvPicPr>
            <a:picLocks noChangeAspect="1"/>
          </p:cNvPicPr>
          <p:nvPr/>
        </p:nvPicPr>
        <p:blipFill>
          <a:blip r:embed="rId2"/>
          <a:stretch>
            <a:fillRect/>
          </a:stretch>
        </p:blipFill>
        <p:spPr>
          <a:xfrm>
            <a:off x="9803567" y="269823"/>
            <a:ext cx="2080385" cy="1857792"/>
          </a:xfrm>
          <a:prstGeom prst="rect">
            <a:avLst/>
          </a:prstGeom>
        </p:spPr>
      </p:pic>
    </p:spTree>
    <p:extLst>
      <p:ext uri="{BB962C8B-B14F-4D97-AF65-F5344CB8AC3E}">
        <p14:creationId xmlns:p14="http://schemas.microsoft.com/office/powerpoint/2010/main" val="4187052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93725" y="199713"/>
            <a:ext cx="9388475" cy="6448737"/>
          </a:xfrm>
        </p:spPr>
        <p:txBody>
          <a:bodyPr>
            <a:normAutofit fontScale="55000" lnSpcReduction="20000"/>
          </a:bodyPr>
          <a:lstStyle/>
          <a:p>
            <a:r>
              <a:rPr lang="en-GB" sz="4400" dirty="0">
                <a:solidFill>
                  <a:schemeClr val="accent5">
                    <a:lumMod val="75000"/>
                  </a:schemeClr>
                </a:solidFill>
                <a:latin typeface="Arial Narrow" panose="020B0606020202030204" pitchFamily="34" charset="0"/>
              </a:rPr>
              <a:t>AVA (2021): Supporting children and young people living with domestic abuse: a practical guidance document for professionals in Cambridgeshire and Peterborough. London, AVA</a:t>
            </a:r>
            <a:r>
              <a:rPr lang="en-GB" sz="4400" dirty="0"/>
              <a:t>.</a:t>
            </a:r>
            <a:endParaRPr lang="en-GB" sz="4400" b="1" dirty="0">
              <a:hlinkClick r:id="rId2"/>
            </a:endParaRPr>
          </a:p>
          <a:p>
            <a:endParaRPr lang="en-GB" sz="2400" b="1" dirty="0">
              <a:hlinkClick r:id="rId2"/>
            </a:endParaRPr>
          </a:p>
          <a:p>
            <a:r>
              <a:rPr lang="en-GB" sz="4800" b="1" dirty="0">
                <a:latin typeface="Arial Narrow" panose="020B0606020202030204" pitchFamily="34" charset="0"/>
                <a:hlinkClick r:id="rId2"/>
              </a:rPr>
              <a:t>Supporting Children and Young People Living with Domestic Abuse - 2021 (avaproject.org.uk)</a:t>
            </a:r>
            <a:endParaRPr lang="en-GB" sz="4800" b="1" dirty="0">
              <a:latin typeface="Arial Narrow" panose="020B0606020202030204" pitchFamily="34" charset="0"/>
            </a:endParaRPr>
          </a:p>
          <a:p>
            <a:endParaRPr lang="en-GB" sz="3400" b="1" dirty="0">
              <a:solidFill>
                <a:schemeClr val="tx1"/>
              </a:solidFill>
              <a:latin typeface="Arial Narrow" panose="020B0606020202030204" pitchFamily="34" charset="0"/>
            </a:endParaRPr>
          </a:p>
          <a:p>
            <a:r>
              <a:rPr lang="en-GB" sz="3800" dirty="0">
                <a:solidFill>
                  <a:srgbClr val="002060"/>
                </a:solidFill>
                <a:latin typeface="Arial Narrow" panose="020B0606020202030204" pitchFamily="34" charset="0"/>
              </a:rPr>
              <a:t>AVA are a leading UK Charity, specialising in the impact of DA on children</a:t>
            </a:r>
          </a:p>
          <a:p>
            <a:endParaRPr lang="en-GB" sz="4200" dirty="0">
              <a:solidFill>
                <a:schemeClr val="accent5"/>
              </a:solidFill>
              <a:latin typeface="Arial Narrow" panose="020B0606020202030204" pitchFamily="34" charset="0"/>
            </a:endParaRPr>
          </a:p>
          <a:p>
            <a:pPr marL="342900" indent="-342900">
              <a:buFont typeface="Arial" panose="020B0604020202020204" pitchFamily="34" charset="0"/>
              <a:buChar char="•"/>
            </a:pPr>
            <a:r>
              <a:rPr lang="en-GB" sz="4200" dirty="0">
                <a:solidFill>
                  <a:schemeClr val="accent5"/>
                </a:solidFill>
                <a:latin typeface="Arial Narrow" panose="020B0606020202030204" pitchFamily="34" charset="0"/>
              </a:rPr>
              <a:t>Face-to-face focus groups with young people; focus groups took place in: Cambridge, March and Wisbech; total number of participants 35, average age 16. </a:t>
            </a:r>
          </a:p>
          <a:p>
            <a:pPr marL="342900" indent="-342900">
              <a:buFont typeface="Arial" panose="020B0604020202020204" pitchFamily="34" charset="0"/>
              <a:buChar char="•"/>
            </a:pPr>
            <a:r>
              <a:rPr lang="en-GB" sz="4200" dirty="0">
                <a:solidFill>
                  <a:schemeClr val="accent5"/>
                </a:solidFill>
                <a:latin typeface="Arial Narrow" panose="020B0606020202030204" pitchFamily="34" charset="0"/>
              </a:rPr>
              <a:t>Four online focus groups with professionals and practitioners based in Cambridgeshire, representing the education, social work, domestic abuse and ending violence against women and girls (VAWG) sectors; total number of participants 54. </a:t>
            </a:r>
          </a:p>
          <a:p>
            <a:pPr marL="342900" indent="-342900">
              <a:buFont typeface="Arial" panose="020B0604020202020204" pitchFamily="34" charset="0"/>
              <a:buChar char="•"/>
            </a:pPr>
            <a:r>
              <a:rPr lang="en-GB" sz="4200" dirty="0">
                <a:solidFill>
                  <a:schemeClr val="accent5"/>
                </a:solidFill>
                <a:latin typeface="Arial Narrow" panose="020B0606020202030204" pitchFamily="34" charset="0"/>
              </a:rPr>
              <a:t>Best practice identified across AVA’s in-house resources and work; e.g. Ask AVA² and General Guidelines for Responding to Child Survivors (in-house document, unpublished). </a:t>
            </a:r>
          </a:p>
          <a:p>
            <a:pPr marL="342900" indent="-342900">
              <a:buFont typeface="Arial" panose="020B0604020202020204" pitchFamily="34" charset="0"/>
              <a:buChar char="•"/>
            </a:pPr>
            <a:r>
              <a:rPr lang="en-GB" sz="4200" dirty="0">
                <a:solidFill>
                  <a:schemeClr val="accent5"/>
                </a:solidFill>
                <a:latin typeface="Arial Narrow" panose="020B0606020202030204" pitchFamily="34" charset="0"/>
              </a:rPr>
              <a:t>Rapid literature review on needs of children/young people experiencing domestic abuse at home.</a:t>
            </a:r>
          </a:p>
          <a:p>
            <a:endParaRPr lang="en-GB" dirty="0">
              <a:solidFill>
                <a:schemeClr val="tx1"/>
              </a:solidFill>
              <a:latin typeface="Arial Narrow" panose="020B0606020202030204" pitchFamily="34" charset="0"/>
            </a:endParaRPr>
          </a:p>
          <a:p>
            <a:endParaRPr lang="en-GB" dirty="0"/>
          </a:p>
        </p:txBody>
      </p:sp>
      <p:pic>
        <p:nvPicPr>
          <p:cNvPr id="4" name="Picture 3"/>
          <p:cNvPicPr>
            <a:picLocks noChangeAspect="1"/>
          </p:cNvPicPr>
          <p:nvPr/>
        </p:nvPicPr>
        <p:blipFill>
          <a:blip r:embed="rId3"/>
          <a:stretch>
            <a:fillRect/>
          </a:stretch>
        </p:blipFill>
        <p:spPr>
          <a:xfrm>
            <a:off x="9803567" y="269823"/>
            <a:ext cx="2080385" cy="1857792"/>
          </a:xfrm>
          <a:prstGeom prst="rect">
            <a:avLst/>
          </a:prstGeom>
        </p:spPr>
      </p:pic>
    </p:spTree>
    <p:extLst>
      <p:ext uri="{BB962C8B-B14F-4D97-AF65-F5344CB8AC3E}">
        <p14:creationId xmlns:p14="http://schemas.microsoft.com/office/powerpoint/2010/main" val="4509501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74675" y="0"/>
            <a:ext cx="9136609" cy="5385112"/>
          </a:xfrm>
        </p:spPr>
        <p:txBody>
          <a:bodyPr>
            <a:normAutofit lnSpcReduction="10000"/>
          </a:bodyPr>
          <a:lstStyle/>
          <a:p>
            <a:pPr marL="342900" indent="-342900">
              <a:buFont typeface="Arial" panose="020B0604020202020204" pitchFamily="34" charset="0"/>
              <a:buChar char="•"/>
            </a:pPr>
            <a:endParaRPr lang="en-GB" dirty="0">
              <a:solidFill>
                <a:srgbClr val="002060"/>
              </a:solidFill>
              <a:latin typeface="Arial Narrow" panose="020B0606020202030204" pitchFamily="34" charset="0"/>
            </a:endParaRPr>
          </a:p>
          <a:p>
            <a:r>
              <a:rPr lang="en-GB" sz="3600" b="1" dirty="0">
                <a:solidFill>
                  <a:schemeClr val="accent5">
                    <a:lumMod val="75000"/>
                  </a:schemeClr>
                </a:solidFill>
                <a:latin typeface="Arial Narrow" panose="020B0606020202030204" pitchFamily="34" charset="0"/>
              </a:rPr>
              <a:t>How do children/young people who experience domestic abuse at home present?</a:t>
            </a:r>
          </a:p>
          <a:p>
            <a:endParaRPr lang="en-GB" sz="3000" b="1" dirty="0">
              <a:solidFill>
                <a:srgbClr val="002060"/>
              </a:solidFill>
            </a:endParaRPr>
          </a:p>
          <a:p>
            <a:pPr marL="342900" indent="-342900">
              <a:buFont typeface="Arial" panose="020B0604020202020204" pitchFamily="34" charset="0"/>
              <a:buChar char="•"/>
            </a:pPr>
            <a:r>
              <a:rPr lang="en-GB" dirty="0">
                <a:solidFill>
                  <a:schemeClr val="accent5"/>
                </a:solidFill>
                <a:latin typeface="Arial Narrow" panose="020B0606020202030204" pitchFamily="34" charset="0"/>
              </a:rPr>
              <a:t>Consider different types of domestic abuse as defined by the Domestic Abuse Act. </a:t>
            </a:r>
          </a:p>
          <a:p>
            <a:pPr marL="342900" indent="-342900">
              <a:buFont typeface="Arial" panose="020B0604020202020204" pitchFamily="34" charset="0"/>
              <a:buChar char="•"/>
            </a:pPr>
            <a:r>
              <a:rPr lang="en-GB" dirty="0">
                <a:solidFill>
                  <a:schemeClr val="accent5"/>
                </a:solidFill>
                <a:latin typeface="Arial Narrow" panose="020B0606020202030204" pitchFamily="34" charset="0"/>
              </a:rPr>
              <a:t>Think about how trauma manifests in abusive behaviours and relationships. </a:t>
            </a:r>
          </a:p>
          <a:p>
            <a:pPr marL="342900" indent="-342900">
              <a:buFont typeface="Arial" panose="020B0604020202020204" pitchFamily="34" charset="0"/>
              <a:buChar char="•"/>
            </a:pPr>
            <a:r>
              <a:rPr lang="en-GB" dirty="0">
                <a:solidFill>
                  <a:schemeClr val="accent5"/>
                </a:solidFill>
                <a:latin typeface="Arial Narrow" panose="020B0606020202030204" pitchFamily="34" charset="0"/>
              </a:rPr>
              <a:t>Consider different signs of domestic abuse; keep in mind children/young people might react differently to abuse. </a:t>
            </a:r>
          </a:p>
          <a:p>
            <a:pPr marL="342900" indent="-342900">
              <a:buFont typeface="Arial" panose="020B0604020202020204" pitchFamily="34" charset="0"/>
              <a:buChar char="•"/>
            </a:pPr>
            <a:r>
              <a:rPr lang="en-GB" dirty="0">
                <a:solidFill>
                  <a:schemeClr val="accent5"/>
                </a:solidFill>
                <a:latin typeface="Arial Narrow" panose="020B0606020202030204" pitchFamily="34" charset="0"/>
              </a:rPr>
              <a:t>Consider the child/young person’s behaviour in response to their siblings, parents and peers. </a:t>
            </a:r>
          </a:p>
          <a:p>
            <a:pPr marL="342900" indent="-342900">
              <a:buFont typeface="Arial" panose="020B0604020202020204" pitchFamily="34" charset="0"/>
              <a:buChar char="•"/>
            </a:pPr>
            <a:r>
              <a:rPr lang="en-GB" dirty="0">
                <a:solidFill>
                  <a:schemeClr val="accent5"/>
                </a:solidFill>
                <a:latin typeface="Arial Narrow" panose="020B0606020202030204" pitchFamily="34" charset="0"/>
              </a:rPr>
              <a:t>Trust your professional instincts, if you suspect there is abuse in the home, ask questions.</a:t>
            </a:r>
          </a:p>
          <a:p>
            <a:pPr marL="342900" indent="-342900">
              <a:buFont typeface="Arial" panose="020B0604020202020204" pitchFamily="34" charset="0"/>
              <a:buChar char="•"/>
            </a:pPr>
            <a:endParaRPr lang="en-GB" dirty="0"/>
          </a:p>
          <a:p>
            <a:endParaRPr lang="en-GB" dirty="0">
              <a:solidFill>
                <a:schemeClr val="tx1"/>
              </a:solidFill>
              <a:latin typeface="Arial Narrow" panose="020B0606020202030204" pitchFamily="34" charset="0"/>
            </a:endParaRPr>
          </a:p>
          <a:p>
            <a:endParaRPr lang="en-GB" dirty="0">
              <a:solidFill>
                <a:schemeClr val="tx1"/>
              </a:solidFill>
              <a:latin typeface="Arial Narrow" panose="020B0606020202030204" pitchFamily="34" charset="0"/>
            </a:endParaRPr>
          </a:p>
          <a:p>
            <a:endParaRPr lang="en-GB" dirty="0"/>
          </a:p>
        </p:txBody>
      </p:sp>
      <p:pic>
        <p:nvPicPr>
          <p:cNvPr id="4" name="Picture 3"/>
          <p:cNvPicPr>
            <a:picLocks noChangeAspect="1"/>
          </p:cNvPicPr>
          <p:nvPr/>
        </p:nvPicPr>
        <p:blipFill>
          <a:blip r:embed="rId2"/>
          <a:stretch>
            <a:fillRect/>
          </a:stretch>
        </p:blipFill>
        <p:spPr>
          <a:xfrm>
            <a:off x="9803567" y="269823"/>
            <a:ext cx="2080385" cy="1857792"/>
          </a:xfrm>
          <a:prstGeom prst="rect">
            <a:avLst/>
          </a:prstGeom>
        </p:spPr>
      </p:pic>
    </p:spTree>
    <p:extLst>
      <p:ext uri="{BB962C8B-B14F-4D97-AF65-F5344CB8AC3E}">
        <p14:creationId xmlns:p14="http://schemas.microsoft.com/office/powerpoint/2010/main" val="19758123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55625" y="1472888"/>
            <a:ext cx="9136609" cy="5385112"/>
          </a:xfrm>
        </p:spPr>
        <p:txBody>
          <a:bodyPr>
            <a:normAutofit/>
          </a:bodyPr>
          <a:lstStyle/>
          <a:p>
            <a:pPr marL="342900" indent="-342900">
              <a:buFont typeface="Arial" panose="020B0604020202020204" pitchFamily="34" charset="0"/>
              <a:buChar char="•"/>
            </a:pPr>
            <a:r>
              <a:rPr lang="en-GB" dirty="0">
                <a:solidFill>
                  <a:schemeClr val="accent5"/>
                </a:solidFill>
                <a:latin typeface="Arial Narrow" panose="020B0606020202030204" pitchFamily="34" charset="0"/>
              </a:rPr>
              <a:t>There is no universal way or one thing to watch for, and, in some cases, there may be no obvious ‘indicators’. </a:t>
            </a:r>
          </a:p>
          <a:p>
            <a:pPr marL="342900" indent="-342900">
              <a:buFont typeface="Arial" panose="020B0604020202020204" pitchFamily="34" charset="0"/>
              <a:buChar char="•"/>
            </a:pPr>
            <a:r>
              <a:rPr lang="en-GB" dirty="0">
                <a:solidFill>
                  <a:schemeClr val="accent5"/>
                </a:solidFill>
                <a:latin typeface="Arial Narrow" panose="020B0606020202030204" pitchFamily="34" charset="0"/>
              </a:rPr>
              <a:t>Most important is your relationship with that child or young person and your professional curiosity about changes in behavioural patterns as a potential indicator of domestic abuse. </a:t>
            </a:r>
          </a:p>
          <a:p>
            <a:pPr marL="342900" indent="-342900">
              <a:buFont typeface="Arial" panose="020B0604020202020204" pitchFamily="34" charset="0"/>
              <a:buChar char="•"/>
            </a:pPr>
            <a:r>
              <a:rPr lang="en-GB" dirty="0">
                <a:solidFill>
                  <a:schemeClr val="accent5"/>
                </a:solidFill>
                <a:latin typeface="Arial Narrow" panose="020B0606020202030204" pitchFamily="34" charset="0"/>
              </a:rPr>
              <a:t>Invest time in building rapport and restoring trust. </a:t>
            </a:r>
          </a:p>
          <a:p>
            <a:pPr marL="342900" indent="-342900">
              <a:buFont typeface="Arial" panose="020B0604020202020204" pitchFamily="34" charset="0"/>
              <a:buChar char="•"/>
            </a:pPr>
            <a:r>
              <a:rPr lang="en-GB" dirty="0">
                <a:solidFill>
                  <a:schemeClr val="accent5"/>
                </a:solidFill>
                <a:latin typeface="Arial Narrow" panose="020B0606020202030204" pitchFamily="34" charset="0"/>
              </a:rPr>
              <a:t>Be clear on what will happen as a result of conversations with you is key to ensuring trust is protected. </a:t>
            </a:r>
          </a:p>
          <a:p>
            <a:pPr marL="342900" indent="-342900">
              <a:buFont typeface="Arial" panose="020B0604020202020204" pitchFamily="34" charset="0"/>
              <a:buChar char="•"/>
            </a:pPr>
            <a:r>
              <a:rPr lang="en-GB" dirty="0">
                <a:solidFill>
                  <a:schemeClr val="accent5"/>
                </a:solidFill>
                <a:latin typeface="Arial Narrow" panose="020B0606020202030204" pitchFamily="34" charset="0"/>
              </a:rPr>
              <a:t>Children/young people may have lost trust in professionals from previous encounters, may struggle feeling comfortable around adults due to the abuse faced and the direct messages of perpetrators, or may be afraid of the consequences of building relationships with professionals. </a:t>
            </a:r>
            <a:endParaRPr lang="en-GB" b="1" dirty="0">
              <a:solidFill>
                <a:schemeClr val="accent5"/>
              </a:solidFill>
              <a:latin typeface="Arial Narrow" panose="020B0606020202030204" pitchFamily="34" charset="0"/>
            </a:endParaRPr>
          </a:p>
          <a:p>
            <a:pPr marL="342900" indent="-342900">
              <a:buFont typeface="Arial" panose="020B0604020202020204" pitchFamily="34" charset="0"/>
              <a:buChar char="•"/>
            </a:pPr>
            <a:endParaRPr lang="en-GB" dirty="0"/>
          </a:p>
          <a:p>
            <a:endParaRPr lang="en-GB" dirty="0">
              <a:solidFill>
                <a:schemeClr val="tx1"/>
              </a:solidFill>
              <a:latin typeface="Arial Narrow" panose="020B0606020202030204" pitchFamily="34" charset="0"/>
            </a:endParaRPr>
          </a:p>
          <a:p>
            <a:endParaRPr lang="en-GB" dirty="0">
              <a:solidFill>
                <a:schemeClr val="tx1"/>
              </a:solidFill>
              <a:latin typeface="Arial Narrow" panose="020B0606020202030204" pitchFamily="34" charset="0"/>
            </a:endParaRPr>
          </a:p>
          <a:p>
            <a:endParaRPr lang="en-GB" dirty="0"/>
          </a:p>
        </p:txBody>
      </p:sp>
      <p:pic>
        <p:nvPicPr>
          <p:cNvPr id="4" name="Picture 3"/>
          <p:cNvPicPr>
            <a:picLocks noChangeAspect="1"/>
          </p:cNvPicPr>
          <p:nvPr/>
        </p:nvPicPr>
        <p:blipFill>
          <a:blip r:embed="rId2"/>
          <a:stretch>
            <a:fillRect/>
          </a:stretch>
        </p:blipFill>
        <p:spPr>
          <a:xfrm>
            <a:off x="9803567" y="269823"/>
            <a:ext cx="2080385" cy="1857792"/>
          </a:xfrm>
          <a:prstGeom prst="rect">
            <a:avLst/>
          </a:prstGeom>
        </p:spPr>
      </p:pic>
    </p:spTree>
    <p:extLst>
      <p:ext uri="{BB962C8B-B14F-4D97-AF65-F5344CB8AC3E}">
        <p14:creationId xmlns:p14="http://schemas.microsoft.com/office/powerpoint/2010/main" val="2482457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74700" y="-1"/>
            <a:ext cx="9136609" cy="5857875"/>
          </a:xfrm>
        </p:spPr>
        <p:txBody>
          <a:bodyPr>
            <a:normAutofit fontScale="92500" lnSpcReduction="20000"/>
          </a:bodyPr>
          <a:lstStyle/>
          <a:p>
            <a:pPr marL="342900" indent="-342900">
              <a:buFont typeface="Arial" panose="020B0604020202020204" pitchFamily="34" charset="0"/>
              <a:buChar char="•"/>
            </a:pPr>
            <a:endParaRPr lang="en-GB" dirty="0">
              <a:solidFill>
                <a:srgbClr val="002060"/>
              </a:solidFill>
              <a:latin typeface="Arial Narrow" panose="020B0606020202030204" pitchFamily="34" charset="0"/>
            </a:endParaRPr>
          </a:p>
          <a:p>
            <a:r>
              <a:rPr lang="en-GB" sz="3900" b="1" dirty="0">
                <a:solidFill>
                  <a:schemeClr val="accent5">
                    <a:lumMod val="75000"/>
                  </a:schemeClr>
                </a:solidFill>
                <a:latin typeface="Arial Narrow" panose="020B0606020202030204" pitchFamily="34" charset="0"/>
              </a:rPr>
              <a:t>How should I communicate with a child/young person about domestic abuse in a safe and age appropriate manner?</a:t>
            </a:r>
          </a:p>
          <a:p>
            <a:endParaRPr lang="en-GB" sz="3900" b="1" dirty="0">
              <a:solidFill>
                <a:schemeClr val="accent5">
                  <a:lumMod val="75000"/>
                </a:schemeClr>
              </a:solidFill>
              <a:latin typeface="Arial Narrow" panose="020B0606020202030204" pitchFamily="34" charset="0"/>
            </a:endParaRPr>
          </a:p>
          <a:p>
            <a:endParaRPr lang="en-GB" sz="3000" b="1" dirty="0">
              <a:solidFill>
                <a:srgbClr val="002060"/>
              </a:solidFill>
            </a:endParaRPr>
          </a:p>
          <a:p>
            <a:pPr marL="457200" indent="-457200">
              <a:buAutoNum type="arabicPeriod"/>
            </a:pPr>
            <a:r>
              <a:rPr lang="en-GB" sz="2600" dirty="0">
                <a:solidFill>
                  <a:schemeClr val="accent5"/>
                </a:solidFill>
                <a:latin typeface="Arial Narrow" panose="020B0606020202030204" pitchFamily="34" charset="0"/>
              </a:rPr>
              <a:t>Children/young people are unlikely to recognise and articulate their experience as domestic abuse. </a:t>
            </a:r>
          </a:p>
          <a:p>
            <a:pPr marL="457200" indent="-457200">
              <a:buAutoNum type="arabicPeriod"/>
            </a:pPr>
            <a:r>
              <a:rPr lang="en-GB" sz="2600" dirty="0">
                <a:solidFill>
                  <a:schemeClr val="accent5"/>
                </a:solidFill>
                <a:latin typeface="Arial Narrow" panose="020B0606020202030204" pitchFamily="34" charset="0"/>
              </a:rPr>
              <a:t>Build rapport, use non-blaming, sensitive, and age appropriate language when discussing domestic abuse with children and young people. </a:t>
            </a:r>
          </a:p>
          <a:p>
            <a:pPr marL="457200" indent="-457200">
              <a:buAutoNum type="arabicPeriod"/>
            </a:pPr>
            <a:r>
              <a:rPr lang="en-GB" sz="2600" dirty="0">
                <a:solidFill>
                  <a:schemeClr val="accent5"/>
                </a:solidFill>
                <a:latin typeface="Arial Narrow" panose="020B0606020202030204" pitchFamily="34" charset="0"/>
              </a:rPr>
              <a:t>Make sure children/young people are aware of the limits of your confidentiality and fully understand your role, before asking them any questions or offering support. </a:t>
            </a:r>
          </a:p>
          <a:p>
            <a:pPr marL="457200" indent="-457200">
              <a:buAutoNum type="arabicPeriod"/>
            </a:pPr>
            <a:r>
              <a:rPr lang="en-GB" sz="2600" dirty="0">
                <a:solidFill>
                  <a:schemeClr val="accent5"/>
                </a:solidFill>
                <a:latin typeface="Arial Narrow" panose="020B0606020202030204" pitchFamily="34" charset="0"/>
              </a:rPr>
              <a:t>Create a safe and supportive environment encouraging disclosure. </a:t>
            </a:r>
          </a:p>
          <a:p>
            <a:pPr marL="457200" indent="-457200">
              <a:buAutoNum type="arabicPeriod"/>
            </a:pPr>
            <a:r>
              <a:rPr lang="en-GB" sz="2600" dirty="0">
                <a:solidFill>
                  <a:schemeClr val="accent5"/>
                </a:solidFill>
                <a:latin typeface="Arial Narrow" panose="020B0606020202030204" pitchFamily="34" charset="0"/>
              </a:rPr>
              <a:t>Tailor your communication to every child/young person as an individual</a:t>
            </a:r>
            <a:r>
              <a:rPr lang="en-GB" dirty="0"/>
              <a:t>.</a:t>
            </a:r>
          </a:p>
          <a:p>
            <a:endParaRPr lang="en-GB" dirty="0">
              <a:solidFill>
                <a:schemeClr val="tx1"/>
              </a:solidFill>
              <a:latin typeface="Arial Narrow" panose="020B0606020202030204" pitchFamily="34" charset="0"/>
            </a:endParaRPr>
          </a:p>
          <a:p>
            <a:endParaRPr lang="en-GB" dirty="0">
              <a:solidFill>
                <a:schemeClr val="tx1"/>
              </a:solidFill>
              <a:latin typeface="Arial Narrow" panose="020B0606020202030204" pitchFamily="34" charset="0"/>
            </a:endParaRPr>
          </a:p>
          <a:p>
            <a:endParaRPr lang="en-GB" dirty="0"/>
          </a:p>
        </p:txBody>
      </p:sp>
      <p:pic>
        <p:nvPicPr>
          <p:cNvPr id="4" name="Picture 3"/>
          <p:cNvPicPr>
            <a:picLocks noChangeAspect="1"/>
          </p:cNvPicPr>
          <p:nvPr/>
        </p:nvPicPr>
        <p:blipFill>
          <a:blip r:embed="rId2"/>
          <a:stretch>
            <a:fillRect/>
          </a:stretch>
        </p:blipFill>
        <p:spPr>
          <a:xfrm>
            <a:off x="9803567" y="269823"/>
            <a:ext cx="2080385" cy="1857792"/>
          </a:xfrm>
          <a:prstGeom prst="rect">
            <a:avLst/>
          </a:prstGeom>
        </p:spPr>
      </p:pic>
    </p:spTree>
    <p:extLst>
      <p:ext uri="{BB962C8B-B14F-4D97-AF65-F5344CB8AC3E}">
        <p14:creationId xmlns:p14="http://schemas.microsoft.com/office/powerpoint/2010/main" val="34440810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66958" y="-1"/>
            <a:ext cx="9136609" cy="6753225"/>
          </a:xfrm>
        </p:spPr>
        <p:txBody>
          <a:bodyPr>
            <a:normAutofit fontScale="92500" lnSpcReduction="20000"/>
          </a:bodyPr>
          <a:lstStyle/>
          <a:p>
            <a:pPr marL="342900" indent="-342900">
              <a:buFont typeface="Arial" panose="020B0604020202020204" pitchFamily="34" charset="0"/>
              <a:buChar char="•"/>
            </a:pPr>
            <a:endParaRPr lang="en-GB" dirty="0">
              <a:solidFill>
                <a:srgbClr val="002060"/>
              </a:solidFill>
              <a:latin typeface="Arial Narrow" panose="020B0606020202030204" pitchFamily="34" charset="0"/>
            </a:endParaRPr>
          </a:p>
          <a:p>
            <a:r>
              <a:rPr lang="en-GB" sz="3900" b="1" dirty="0">
                <a:solidFill>
                  <a:schemeClr val="accent5">
                    <a:lumMod val="75000"/>
                  </a:schemeClr>
                </a:solidFill>
                <a:latin typeface="Arial Narrow" panose="020B0606020202030204" pitchFamily="34" charset="0"/>
              </a:rPr>
              <a:t>Example questions for encouraging disclosure and exploring experiences of domestic abuse: </a:t>
            </a:r>
          </a:p>
          <a:p>
            <a:endParaRPr lang="en-GB" sz="2400" b="1" dirty="0"/>
          </a:p>
          <a:p>
            <a:r>
              <a:rPr lang="en-GB" sz="2600" dirty="0">
                <a:solidFill>
                  <a:schemeClr val="accent5"/>
                </a:solidFill>
                <a:latin typeface="Arial Narrow" panose="020B0606020202030204" pitchFamily="34" charset="0"/>
              </a:rPr>
              <a:t>‘• Who is in your family?’ ‘Who lives in the house with you?’, ‘Who comes and visits you?’ </a:t>
            </a:r>
          </a:p>
          <a:p>
            <a:r>
              <a:rPr lang="en-GB" sz="2600" dirty="0">
                <a:solidFill>
                  <a:schemeClr val="accent5"/>
                </a:solidFill>
                <a:latin typeface="Arial Narrow" panose="020B0606020202030204" pitchFamily="34" charset="0"/>
              </a:rPr>
              <a:t>• ‘What's your relationship like with mum/dad/parents?’, ‘What do you like to do with mum/dad/parents?’ </a:t>
            </a:r>
          </a:p>
          <a:p>
            <a:r>
              <a:rPr lang="en-GB" sz="2600" dirty="0">
                <a:solidFill>
                  <a:schemeClr val="accent5"/>
                </a:solidFill>
                <a:latin typeface="Arial Narrow" panose="020B0606020202030204" pitchFamily="34" charset="0"/>
              </a:rPr>
              <a:t>• ‘Who are you the most/least close to in the family?’, ‘Who makes you feel safe in the family?’ </a:t>
            </a:r>
          </a:p>
          <a:p>
            <a:r>
              <a:rPr lang="en-GB" sz="2600" dirty="0">
                <a:solidFill>
                  <a:schemeClr val="accent5"/>
                </a:solidFill>
                <a:latin typeface="Arial Narrow" panose="020B0606020202030204" pitchFamily="34" charset="0"/>
              </a:rPr>
              <a:t>• ‘How are things at home? Is everything alright at home? Do you feel safe (at home)?’ </a:t>
            </a:r>
          </a:p>
          <a:p>
            <a:r>
              <a:rPr lang="en-GB" sz="2600" dirty="0">
                <a:solidFill>
                  <a:schemeClr val="accent5"/>
                </a:solidFill>
                <a:latin typeface="Arial Narrow" panose="020B0606020202030204" pitchFamily="34" charset="0"/>
              </a:rPr>
              <a:t>• ‘Are there some things that happen in your family that are scary? Do you ever feel threatened (by your parents or siblings)? /Do your parents (or other family members) put you down, threaten or hurt you?’, ‘Does ‘parent 1’ ever hurt/scare/put down/insult ‘parent 2’? </a:t>
            </a:r>
          </a:p>
          <a:p>
            <a:r>
              <a:rPr lang="en-GB" sz="2600" dirty="0">
                <a:solidFill>
                  <a:schemeClr val="accent5"/>
                </a:solidFill>
                <a:latin typeface="Arial Narrow" panose="020B0606020202030204" pitchFamily="34" charset="0"/>
              </a:rPr>
              <a:t>‘• What do you do when scary things happen?’, ‘When do scary things tend to happen?’, ‘What do you think needs to happen to make things better at home?’/ ‘What can you/others do to change things?</a:t>
            </a:r>
            <a:endParaRPr lang="en-GB" sz="2600" b="1" dirty="0">
              <a:solidFill>
                <a:schemeClr val="accent5"/>
              </a:solidFill>
              <a:latin typeface="Arial Narrow" panose="020B0606020202030204" pitchFamily="34" charset="0"/>
            </a:endParaRPr>
          </a:p>
          <a:p>
            <a:pPr marL="342900" indent="-342900">
              <a:buFont typeface="Arial" panose="020B0604020202020204" pitchFamily="34" charset="0"/>
              <a:buChar char="•"/>
            </a:pPr>
            <a:endParaRPr lang="en-GB" dirty="0"/>
          </a:p>
          <a:p>
            <a:endParaRPr lang="en-GB" dirty="0">
              <a:solidFill>
                <a:schemeClr val="tx1"/>
              </a:solidFill>
              <a:latin typeface="Arial Narrow" panose="020B0606020202030204" pitchFamily="34" charset="0"/>
            </a:endParaRPr>
          </a:p>
          <a:p>
            <a:endParaRPr lang="en-GB" dirty="0">
              <a:solidFill>
                <a:schemeClr val="tx1"/>
              </a:solidFill>
              <a:latin typeface="Arial Narrow" panose="020B0606020202030204" pitchFamily="34" charset="0"/>
            </a:endParaRPr>
          </a:p>
          <a:p>
            <a:endParaRPr lang="en-GB" dirty="0"/>
          </a:p>
        </p:txBody>
      </p:sp>
      <p:pic>
        <p:nvPicPr>
          <p:cNvPr id="4" name="Picture 3"/>
          <p:cNvPicPr>
            <a:picLocks noChangeAspect="1"/>
          </p:cNvPicPr>
          <p:nvPr/>
        </p:nvPicPr>
        <p:blipFill>
          <a:blip r:embed="rId2"/>
          <a:stretch>
            <a:fillRect/>
          </a:stretch>
        </p:blipFill>
        <p:spPr>
          <a:xfrm>
            <a:off x="9803567" y="269823"/>
            <a:ext cx="2080385" cy="1857792"/>
          </a:xfrm>
          <a:prstGeom prst="rect">
            <a:avLst/>
          </a:prstGeom>
        </p:spPr>
      </p:pic>
    </p:spTree>
    <p:extLst>
      <p:ext uri="{BB962C8B-B14F-4D97-AF65-F5344CB8AC3E}">
        <p14:creationId xmlns:p14="http://schemas.microsoft.com/office/powerpoint/2010/main" val="36182045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534</TotalTime>
  <Words>2076</Words>
  <Application>Microsoft Office PowerPoint</Application>
  <PresentationFormat>Widescreen</PresentationFormat>
  <Paragraphs>145</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Arial Narrow</vt:lpstr>
      <vt:lpstr>Calibri</vt:lpstr>
      <vt:lpstr>Calibri Light</vt:lpstr>
      <vt:lpstr>Office Theme</vt:lpstr>
      <vt:lpstr>Children Living In Homes where  there is Domestic Abuse </vt:lpstr>
      <vt:lpstr>Children as Victims of Domestic Abuse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DASV Strategy 2019-2021</dc:title>
  <dc:creator>Crompton Vickie</dc:creator>
  <cp:lastModifiedBy>Vickie Crompton</cp:lastModifiedBy>
  <cp:revision>43</cp:revision>
  <dcterms:created xsi:type="dcterms:W3CDTF">2020-10-13T14:35:10Z</dcterms:created>
  <dcterms:modified xsi:type="dcterms:W3CDTF">2022-03-28T10:11:49Z</dcterms:modified>
</cp:coreProperties>
</file>