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9" r:id="rId2"/>
    <p:sldId id="313" r:id="rId3"/>
    <p:sldId id="294" r:id="rId4"/>
    <p:sldId id="296" r:id="rId5"/>
    <p:sldId id="266" r:id="rId6"/>
    <p:sldId id="308" r:id="rId7"/>
    <p:sldId id="312" r:id="rId8"/>
    <p:sldId id="260" r:id="rId9"/>
    <p:sldId id="324" r:id="rId10"/>
    <p:sldId id="326" r:id="rId11"/>
    <p:sldId id="327" r:id="rId12"/>
    <p:sldId id="325" r:id="rId13"/>
    <p:sldId id="323" r:id="rId14"/>
    <p:sldId id="328" r:id="rId15"/>
    <p:sldId id="298" r:id="rId16"/>
    <p:sldId id="322" r:id="rId17"/>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rburton Amanda" initials="WA" lastIdx="1" clrIdx="0">
    <p:extLst>
      <p:ext uri="{19B8F6BF-5375-455C-9EA6-DF929625EA0E}">
        <p15:presenceInfo xmlns:p15="http://schemas.microsoft.com/office/powerpoint/2012/main" userId="S-1-5-21-2528906652-1003153716-2585439362-913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31" autoAdjust="0"/>
    <p:restoredTop sz="77558" autoAdjust="0"/>
  </p:normalViewPr>
  <p:slideViewPr>
    <p:cSldViewPr>
      <p:cViewPr varScale="1">
        <p:scale>
          <a:sx n="59" d="100"/>
          <a:sy n="59" d="100"/>
        </p:scale>
        <p:origin x="1704" y="60"/>
      </p:cViewPr>
      <p:guideLst>
        <p:guide orient="horz" pos="2160"/>
        <p:guide pos="2880"/>
      </p:guideLst>
    </p:cSldViewPr>
  </p:slideViewPr>
  <p:notesTextViewPr>
    <p:cViewPr>
      <p:scale>
        <a:sx n="1" d="1"/>
        <a:sy n="1" d="1"/>
      </p:scale>
      <p:origin x="0" y="0"/>
    </p:cViewPr>
  </p:notesTextViewPr>
  <p:sorterViewPr>
    <p:cViewPr>
      <p:scale>
        <a:sx n="100" d="100"/>
        <a:sy n="100" d="100"/>
      </p:scale>
      <p:origin x="0" y="-88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E688345F-DD6B-49BE-8DA6-4D30AC09D0A7}" type="datetimeFigureOut">
              <a:rPr lang="en-GB" smtClean="0"/>
              <a:t>01/10/2018</a:t>
            </a:fld>
            <a:endParaRPr lang="en-GB"/>
          </a:p>
        </p:txBody>
      </p:sp>
      <p:sp>
        <p:nvSpPr>
          <p:cNvPr id="4" name="Slide Image Placeholder 3"/>
          <p:cNvSpPr>
            <a:spLocks noGrp="1" noRot="1" noChangeAspect="1"/>
          </p:cNvSpPr>
          <p:nvPr>
            <p:ph type="sldImg" idx="2"/>
          </p:nvPr>
        </p:nvSpPr>
        <p:spPr>
          <a:xfrm>
            <a:off x="1149350" y="1233488"/>
            <a:ext cx="4443413"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3DA7225F-3DB8-4B60-B217-E18D781A0168}" type="slidenum">
              <a:rPr lang="en-GB" smtClean="0"/>
              <a:t>‹#›</a:t>
            </a:fld>
            <a:endParaRPr lang="en-GB"/>
          </a:p>
        </p:txBody>
      </p:sp>
    </p:spTree>
    <p:extLst>
      <p:ext uri="{BB962C8B-B14F-4D97-AF65-F5344CB8AC3E}">
        <p14:creationId xmlns:p14="http://schemas.microsoft.com/office/powerpoint/2010/main" val="3784272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Give out copies of role description</a:t>
            </a:r>
            <a:r>
              <a:rPr lang="en-GB" baseline="0" dirty="0" smtClean="0"/>
              <a:t> </a:t>
            </a:r>
            <a:endParaRPr lang="en-GB" dirty="0"/>
          </a:p>
        </p:txBody>
      </p:sp>
      <p:sp>
        <p:nvSpPr>
          <p:cNvPr id="4" name="Slide Number Placeholder 3"/>
          <p:cNvSpPr>
            <a:spLocks noGrp="1"/>
          </p:cNvSpPr>
          <p:nvPr>
            <p:ph type="sldNum" sz="quarter" idx="10"/>
          </p:nvPr>
        </p:nvSpPr>
        <p:spPr/>
        <p:txBody>
          <a:bodyPr/>
          <a:lstStyle/>
          <a:p>
            <a:fld id="{3DA7225F-3DB8-4B60-B217-E18D781A0168}" type="slidenum">
              <a:rPr lang="en-GB" smtClean="0"/>
              <a:t>5</a:t>
            </a:fld>
            <a:endParaRPr lang="en-GB"/>
          </a:p>
        </p:txBody>
      </p:sp>
    </p:spTree>
    <p:extLst>
      <p:ext uri="{BB962C8B-B14F-4D97-AF65-F5344CB8AC3E}">
        <p14:creationId xmlns:p14="http://schemas.microsoft.com/office/powerpoint/2010/main" val="2924247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Discuss in groups – feedback </a:t>
            </a:r>
            <a:endParaRPr lang="en-GB" dirty="0"/>
          </a:p>
        </p:txBody>
      </p:sp>
      <p:sp>
        <p:nvSpPr>
          <p:cNvPr id="4" name="Slide Number Placeholder 3"/>
          <p:cNvSpPr>
            <a:spLocks noGrp="1"/>
          </p:cNvSpPr>
          <p:nvPr>
            <p:ph type="sldNum" sz="quarter" idx="10"/>
          </p:nvPr>
        </p:nvSpPr>
        <p:spPr/>
        <p:txBody>
          <a:bodyPr/>
          <a:lstStyle/>
          <a:p>
            <a:fld id="{3DA7225F-3DB8-4B60-B217-E18D781A0168}" type="slidenum">
              <a:rPr lang="en-GB" smtClean="0"/>
              <a:t>6</a:t>
            </a:fld>
            <a:endParaRPr lang="en-GB"/>
          </a:p>
        </p:txBody>
      </p:sp>
    </p:spTree>
    <p:extLst>
      <p:ext uri="{BB962C8B-B14F-4D97-AF65-F5344CB8AC3E}">
        <p14:creationId xmlns:p14="http://schemas.microsoft.com/office/powerpoint/2010/main" val="17571273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DA7225F-3DB8-4B60-B217-E18D781A0168}" type="slidenum">
              <a:rPr lang="en-GB" smtClean="0"/>
              <a:t>9</a:t>
            </a:fld>
            <a:endParaRPr lang="en-GB"/>
          </a:p>
        </p:txBody>
      </p:sp>
    </p:spTree>
    <p:extLst>
      <p:ext uri="{BB962C8B-B14F-4D97-AF65-F5344CB8AC3E}">
        <p14:creationId xmlns:p14="http://schemas.microsoft.com/office/powerpoint/2010/main" val="117260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3DA7225F-3DB8-4B60-B217-E18D781A0168}" type="slidenum">
              <a:rPr lang="en-GB" smtClean="0"/>
              <a:t>16</a:t>
            </a:fld>
            <a:endParaRPr lang="en-GB"/>
          </a:p>
        </p:txBody>
      </p:sp>
    </p:spTree>
    <p:extLst>
      <p:ext uri="{BB962C8B-B14F-4D97-AF65-F5344CB8AC3E}">
        <p14:creationId xmlns:p14="http://schemas.microsoft.com/office/powerpoint/2010/main" val="3492429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291252A-85AF-4CFE-BBE0-53785F09F20C}"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252476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91252A-85AF-4CFE-BBE0-53785F09F20C}"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4068320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91252A-85AF-4CFE-BBE0-53785F09F20C}"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294870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291252A-85AF-4CFE-BBE0-53785F09F20C}"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2097143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91252A-85AF-4CFE-BBE0-53785F09F20C}" type="datetimeFigureOut">
              <a:rPr lang="en-GB" smtClean="0"/>
              <a:t>01/10/2018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3858979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291252A-85AF-4CFE-BBE0-53785F09F20C}"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2615618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291252A-85AF-4CFE-BBE0-53785F09F20C}" type="datetimeFigureOut">
              <a:rPr lang="en-GB" smtClean="0"/>
              <a:t>01/10/2018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44841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291252A-85AF-4CFE-BBE0-53785F09F20C}" type="datetimeFigureOut">
              <a:rPr lang="en-GB" smtClean="0"/>
              <a:t>01/10/2018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2233309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91252A-85AF-4CFE-BBE0-53785F09F20C}" type="datetimeFigureOut">
              <a:rPr lang="en-GB" smtClean="0"/>
              <a:t>01/10/2018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7503631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1252A-85AF-4CFE-BBE0-53785F09F20C}"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367072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91252A-85AF-4CFE-BBE0-53785F09F20C}" type="datetimeFigureOut">
              <a:rPr lang="en-GB" smtClean="0"/>
              <a:t>01/10/2018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D1EC37-4EB1-4CB9-B823-29EF0C8F07F9}" type="slidenum">
              <a:rPr lang="en-GB" smtClean="0"/>
              <a:t>‹#›</a:t>
            </a:fld>
            <a:endParaRPr lang="en-GB"/>
          </a:p>
        </p:txBody>
      </p:sp>
    </p:spTree>
    <p:extLst>
      <p:ext uri="{BB962C8B-B14F-4D97-AF65-F5344CB8AC3E}">
        <p14:creationId xmlns:p14="http://schemas.microsoft.com/office/powerpoint/2010/main" val="3433258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91252A-85AF-4CFE-BBE0-53785F09F20C}" type="datetimeFigureOut">
              <a:rPr lang="en-GB" smtClean="0"/>
              <a:t>01/10/2018</a:t>
            </a:fld>
            <a:endParaRPr lang="en-GB"/>
          </a:p>
        </p:txBody>
      </p:sp>
      <p:sp>
        <p:nvSpPr>
          <p:cNvPr id="5" name="Footer Placeholder 4"/>
          <p:cNvSpPr>
            <a:spLocks noGrp="1"/>
          </p:cNvSpPr>
          <p:nvPr>
            <p:ph type="ftr" sz="quarter" idx="3"/>
          </p:nvPr>
        </p:nvSpPr>
        <p:spPr>
          <a:xfrm>
            <a:off x="3124200" y="635635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D1EC37-4EB1-4CB9-B823-29EF0C8F07F9}" type="slidenum">
              <a:rPr lang="en-GB" smtClean="0"/>
              <a:t>‹#›</a:t>
            </a:fld>
            <a:endParaRPr lang="en-GB"/>
          </a:p>
        </p:txBody>
      </p:sp>
    </p:spTree>
    <p:extLst>
      <p:ext uri="{BB962C8B-B14F-4D97-AF65-F5344CB8AC3E}">
        <p14:creationId xmlns:p14="http://schemas.microsoft.com/office/powerpoint/2010/main" val="3170252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mind.org.uk/" TargetMode="External"/><Relationship Id="rId2" Type="http://schemas.openxmlformats.org/officeDocument/2006/relationships/hyperlink" Target="http://www.cpft.nhs.uk/"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http://lifecraft.org.uk/our-services/information/mental-health-handbook/" TargetMode="External"/><Relationship Id="rId2" Type="http://schemas.openxmlformats.org/officeDocument/2006/relationships/hyperlink" Target="https://keep-your-head.com/"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Ccs.ehw@nhs.net" TargetMode="Externa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mailto:Amanda.Warburton@cambridgeshire.gov.uk" TargetMode="External"/><Relationship Id="rId3" Type="http://schemas.openxmlformats.org/officeDocument/2006/relationships/hyperlink" Target="http://www.cambsdasv.org.uk/" TargetMode="External"/><Relationship Id="rId7" Type="http://schemas.openxmlformats.org/officeDocument/2006/relationships/hyperlink" Target="mailto:Vickie.Crompton@cambridgeshire.gov.u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Julia.Cullum@cambridgeshire.gov.uk" TargetMode="External"/><Relationship Id="rId5" Type="http://schemas.openxmlformats.org/officeDocument/2006/relationships/hyperlink" Target="https://twitter.com/@Cambs_DASV" TargetMode="External"/><Relationship Id="rId4" Type="http://schemas.openxmlformats.org/officeDocument/2006/relationships/hyperlink" Target="https://www.facebook.com/CambridgeshireDASV"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92896"/>
            <a:ext cx="7772400" cy="1728192"/>
          </a:xfrm>
        </p:spPr>
        <p:txBody>
          <a:bodyPr>
            <a:normAutofit fontScale="90000"/>
          </a:bodyPr>
          <a:lstStyle/>
          <a:p>
            <a:r>
              <a:rPr lang="en-GB" altLang="en-US" dirty="0" smtClean="0">
                <a:solidFill>
                  <a:srgbClr val="0070C0"/>
                </a:solidFill>
                <a:latin typeface="Arial" panose="020B0604020202020204" pitchFamily="34" charset="0"/>
                <a:cs typeface="Arial" panose="020B0604020202020204" pitchFamily="34" charset="0"/>
              </a:rPr>
              <a:t/>
            </a:r>
            <a:br>
              <a:rPr lang="en-GB" altLang="en-US" dirty="0" smtClean="0">
                <a:solidFill>
                  <a:srgbClr val="0070C0"/>
                </a:solidFill>
                <a:latin typeface="Arial" panose="020B0604020202020204" pitchFamily="34" charset="0"/>
                <a:cs typeface="Arial" panose="020B0604020202020204" pitchFamily="34" charset="0"/>
              </a:rPr>
            </a:br>
            <a:r>
              <a:rPr lang="en-GB" altLang="en-US" dirty="0" smtClean="0">
                <a:solidFill>
                  <a:srgbClr val="0070C0"/>
                </a:solidFill>
                <a:latin typeface="Arial" panose="020B0604020202020204" pitchFamily="34" charset="0"/>
                <a:cs typeface="Arial" panose="020B0604020202020204" pitchFamily="34" charset="0"/>
              </a:rPr>
              <a:t>Cambridgeshire and Peterborough </a:t>
            </a:r>
            <a:br>
              <a:rPr lang="en-GB" altLang="en-US" dirty="0" smtClean="0">
                <a:solidFill>
                  <a:srgbClr val="0070C0"/>
                </a:solidFill>
                <a:latin typeface="Arial" panose="020B0604020202020204" pitchFamily="34" charset="0"/>
                <a:cs typeface="Arial" panose="020B0604020202020204" pitchFamily="34" charset="0"/>
              </a:rPr>
            </a:br>
            <a:r>
              <a:rPr lang="en-GB" altLang="en-US" dirty="0" smtClean="0">
                <a:solidFill>
                  <a:srgbClr val="0070C0"/>
                </a:solidFill>
                <a:latin typeface="Arial" panose="020B0604020202020204" pitchFamily="34" charset="0"/>
                <a:cs typeface="Arial" panose="020B0604020202020204" pitchFamily="34" charset="0"/>
              </a:rPr>
              <a:t>Domestic Abuse and </a:t>
            </a:r>
            <a:br>
              <a:rPr lang="en-GB" altLang="en-US" dirty="0" smtClean="0">
                <a:solidFill>
                  <a:srgbClr val="0070C0"/>
                </a:solidFill>
                <a:latin typeface="Arial" panose="020B0604020202020204" pitchFamily="34" charset="0"/>
                <a:cs typeface="Arial" panose="020B0604020202020204" pitchFamily="34" charset="0"/>
              </a:rPr>
            </a:br>
            <a:r>
              <a:rPr lang="en-GB" altLang="en-US" dirty="0" smtClean="0">
                <a:solidFill>
                  <a:srgbClr val="0070C0"/>
                </a:solidFill>
                <a:latin typeface="Arial" panose="020B0604020202020204" pitchFamily="34" charset="0"/>
                <a:cs typeface="Arial" panose="020B0604020202020204" pitchFamily="34" charset="0"/>
              </a:rPr>
              <a:t>Sexual Violence </a:t>
            </a:r>
            <a:br>
              <a:rPr lang="en-GB" altLang="en-US" dirty="0" smtClean="0">
                <a:solidFill>
                  <a:srgbClr val="0070C0"/>
                </a:solidFill>
                <a:latin typeface="Arial" panose="020B0604020202020204" pitchFamily="34" charset="0"/>
                <a:cs typeface="Arial" panose="020B0604020202020204" pitchFamily="34" charset="0"/>
              </a:rPr>
            </a:br>
            <a:r>
              <a:rPr lang="en-GB" altLang="en-US" dirty="0" smtClean="0">
                <a:solidFill>
                  <a:srgbClr val="0070C0"/>
                </a:solidFill>
                <a:latin typeface="Arial" panose="020B0604020202020204" pitchFamily="34" charset="0"/>
                <a:cs typeface="Arial" panose="020B0604020202020204" pitchFamily="34" charset="0"/>
              </a:rPr>
              <a:t>Champions Workshop</a:t>
            </a:r>
            <a:br>
              <a:rPr lang="en-GB" altLang="en-US" dirty="0" smtClean="0">
                <a:solidFill>
                  <a:srgbClr val="0070C0"/>
                </a:solidFill>
                <a:latin typeface="Arial" panose="020B0604020202020204" pitchFamily="34" charset="0"/>
                <a:cs typeface="Arial" panose="020B0604020202020204" pitchFamily="34" charset="0"/>
              </a:rPr>
            </a:br>
            <a:r>
              <a:rPr lang="en-GB" altLang="en-US" dirty="0">
                <a:solidFill>
                  <a:srgbClr val="0070C0"/>
                </a:solidFill>
                <a:latin typeface="Arial" panose="020B0604020202020204" pitchFamily="34" charset="0"/>
                <a:cs typeface="Arial" panose="020B0604020202020204" pitchFamily="34" charset="0"/>
              </a:rPr>
              <a:t/>
            </a:r>
            <a:br>
              <a:rPr lang="en-GB" altLang="en-US" dirty="0">
                <a:solidFill>
                  <a:srgbClr val="0070C0"/>
                </a:solidFill>
                <a:latin typeface="Arial" panose="020B0604020202020204" pitchFamily="34" charset="0"/>
                <a:cs typeface="Arial" panose="020B0604020202020204" pitchFamily="34" charset="0"/>
              </a:rPr>
            </a:br>
            <a:r>
              <a:rPr lang="en-GB" altLang="en-US" sz="3100" dirty="0" smtClean="0">
                <a:solidFill>
                  <a:srgbClr val="0070C0"/>
                </a:solidFill>
                <a:latin typeface="Arial" panose="020B0604020202020204" pitchFamily="34" charset="0"/>
                <a:cs typeface="Arial" panose="020B0604020202020204" pitchFamily="34" charset="0"/>
              </a:rPr>
              <a:t>October 2018 </a:t>
            </a:r>
            <a:endParaRPr lang="en-GB" sz="3100" dirty="0">
              <a:solidFill>
                <a:srgbClr val="0070C0"/>
              </a:solidFill>
            </a:endParaRPr>
          </a:p>
        </p:txBody>
      </p:sp>
      <p:pic>
        <p:nvPicPr>
          <p:cNvPr id="4" name="Picture 3"/>
          <p:cNvPicPr>
            <a:picLocks noChangeAspect="1"/>
          </p:cNvPicPr>
          <p:nvPr/>
        </p:nvPicPr>
        <p:blipFill>
          <a:blip r:embed="rId2"/>
          <a:stretch>
            <a:fillRect/>
          </a:stretch>
        </p:blipFill>
        <p:spPr>
          <a:xfrm>
            <a:off x="7380313" y="257276"/>
            <a:ext cx="1481456" cy="1322947"/>
          </a:xfrm>
          <a:prstGeom prst="rect">
            <a:avLst/>
          </a:prstGeom>
        </p:spPr>
      </p:pic>
      <p:pic>
        <p:nvPicPr>
          <p:cNvPr id="5" name="Picture 4"/>
          <p:cNvPicPr>
            <a:picLocks noChangeAspect="1"/>
          </p:cNvPicPr>
          <p:nvPr/>
        </p:nvPicPr>
        <p:blipFill>
          <a:blip r:embed="rId2"/>
          <a:stretch>
            <a:fillRect/>
          </a:stretch>
        </p:blipFill>
        <p:spPr>
          <a:xfrm>
            <a:off x="7524328" y="289463"/>
            <a:ext cx="1481456" cy="1322947"/>
          </a:xfrm>
          <a:prstGeom prst="rect">
            <a:avLst/>
          </a:prstGeom>
        </p:spPr>
      </p:pic>
    </p:spTree>
    <p:extLst>
      <p:ext uri="{BB962C8B-B14F-4D97-AF65-F5344CB8AC3E}">
        <p14:creationId xmlns:p14="http://schemas.microsoft.com/office/powerpoint/2010/main" val="21457207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4103"/>
            <a:ext cx="6411775" cy="1143000"/>
          </a:xfrm>
        </p:spPr>
        <p:txBody>
          <a:bodyPr/>
          <a:lstStyle/>
          <a:p>
            <a:pPr algn="l"/>
            <a:r>
              <a:rPr lang="en-GB" dirty="0" smtClean="0">
                <a:solidFill>
                  <a:srgbClr val="0070C0"/>
                </a:solidFill>
                <a:latin typeface="Arial" panose="020B0604020202020204" pitchFamily="34" charset="0"/>
                <a:cs typeface="Arial" panose="020B0604020202020204" pitchFamily="34" charset="0"/>
              </a:rPr>
              <a:t>Mental Health </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76992" y="955927"/>
            <a:ext cx="8229600" cy="4320480"/>
          </a:xfrm>
        </p:spPr>
        <p:txBody>
          <a:bodyPr>
            <a:noAutofit/>
          </a:bodyPr>
          <a:lstStyle/>
          <a:p>
            <a:pPr marL="0" indent="0">
              <a:buNone/>
            </a:pPr>
            <a:r>
              <a:rPr lang="en-GB" sz="2000" dirty="0" smtClean="0">
                <a:solidFill>
                  <a:schemeClr val="tx2"/>
                </a:solidFill>
                <a:latin typeface="Arial" panose="020B0604020202020204" pitchFamily="34" charset="0"/>
                <a:cs typeface="Arial" panose="020B0604020202020204" pitchFamily="34" charset="0"/>
              </a:rPr>
              <a:t>What is the Impact of Trauma?</a:t>
            </a:r>
          </a:p>
          <a:p>
            <a:pPr marL="0" indent="0">
              <a:buNone/>
            </a:pPr>
            <a:r>
              <a:rPr lang="en-GB" sz="1600" dirty="0" smtClean="0">
                <a:latin typeface="Arial" panose="020B0604020202020204" pitchFamily="34" charset="0"/>
                <a:cs typeface="Arial" panose="020B0604020202020204" pitchFamily="34" charset="0"/>
              </a:rPr>
              <a:t> - no standard pattern of stress response, can be delayed, can take </a:t>
            </a:r>
          </a:p>
          <a:p>
            <a:pPr marL="0" indent="0">
              <a:buNone/>
            </a:pPr>
            <a:r>
              <a:rPr lang="en-GB" sz="1600" dirty="0" smtClean="0">
                <a:latin typeface="Arial" panose="020B0604020202020204" pitchFamily="34" charset="0"/>
                <a:cs typeface="Arial" panose="020B0604020202020204" pitchFamily="34" charset="0"/>
              </a:rPr>
              <a:t>years to recover</a:t>
            </a:r>
          </a:p>
          <a:p>
            <a:pPr marL="0" indent="0">
              <a:buNone/>
            </a:pPr>
            <a:endParaRPr lang="en-GB" sz="800" dirty="0" smtClean="0">
              <a:latin typeface="Arial" panose="020B0604020202020204" pitchFamily="34" charset="0"/>
              <a:cs typeface="Arial" panose="020B0604020202020204" pitchFamily="34" charset="0"/>
            </a:endParaRPr>
          </a:p>
          <a:p>
            <a:pPr marL="0" indent="0">
              <a:buNone/>
            </a:pPr>
            <a:r>
              <a:rPr lang="en-GB" sz="1600" dirty="0" smtClean="0">
                <a:solidFill>
                  <a:schemeClr val="tx2"/>
                </a:solidFill>
                <a:latin typeface="Arial" panose="020B0604020202020204" pitchFamily="34" charset="0"/>
                <a:cs typeface="Arial" panose="020B0604020202020204" pitchFamily="34" charset="0"/>
              </a:rPr>
              <a:t>Emotional;  </a:t>
            </a:r>
            <a:r>
              <a:rPr lang="en-GB" sz="1600" dirty="0" smtClean="0">
                <a:latin typeface="Arial" panose="020B0604020202020204" pitchFamily="34" charset="0"/>
                <a:cs typeface="Arial" panose="020B0604020202020204" pitchFamily="34" charset="0"/>
              </a:rPr>
              <a:t>anger, rage, aggression, guilt, shame, difficulty regulating emotions, fear, numb, detached, depressed, hopelessness, anxiety, powerlessness, fear of dependency</a:t>
            </a:r>
          </a:p>
          <a:p>
            <a:pPr marL="0" indent="0">
              <a:buNone/>
            </a:pPr>
            <a:endParaRPr lang="en-GB" sz="800" dirty="0">
              <a:latin typeface="Arial" panose="020B0604020202020204" pitchFamily="34" charset="0"/>
              <a:cs typeface="Arial" panose="020B0604020202020204" pitchFamily="34" charset="0"/>
            </a:endParaRPr>
          </a:p>
          <a:p>
            <a:pPr marL="0" indent="0">
              <a:buNone/>
            </a:pPr>
            <a:r>
              <a:rPr lang="en-GB" sz="1600" dirty="0" smtClean="0">
                <a:solidFill>
                  <a:schemeClr val="tx2"/>
                </a:solidFill>
                <a:latin typeface="Arial" panose="020B0604020202020204" pitchFamily="34" charset="0"/>
                <a:cs typeface="Arial" panose="020B0604020202020204" pitchFamily="34" charset="0"/>
              </a:rPr>
              <a:t>Physical; </a:t>
            </a:r>
            <a:r>
              <a:rPr lang="en-GB" sz="1600" dirty="0" smtClean="0">
                <a:latin typeface="Arial" panose="020B0604020202020204" pitchFamily="34" charset="0"/>
                <a:cs typeface="Arial" panose="020B0604020202020204" pitchFamily="34" charset="0"/>
              </a:rPr>
              <a:t>STIs, injuries, self inflicted harm, chronic pain, IBS, migraines, sleep disturbances, high pain tolerance</a:t>
            </a:r>
          </a:p>
          <a:p>
            <a:pPr marL="0" indent="0">
              <a:buNone/>
            </a:pPr>
            <a:endParaRPr lang="en-GB" sz="800" dirty="0">
              <a:latin typeface="Arial" panose="020B0604020202020204" pitchFamily="34" charset="0"/>
              <a:cs typeface="Arial" panose="020B0604020202020204" pitchFamily="34" charset="0"/>
            </a:endParaRPr>
          </a:p>
          <a:p>
            <a:pPr marL="0" indent="0">
              <a:buNone/>
            </a:pPr>
            <a:r>
              <a:rPr lang="en-GB" sz="1600" dirty="0" smtClean="0">
                <a:solidFill>
                  <a:schemeClr val="tx2"/>
                </a:solidFill>
                <a:latin typeface="Arial" panose="020B0604020202020204" pitchFamily="34" charset="0"/>
                <a:cs typeface="Arial" panose="020B0604020202020204" pitchFamily="34" charset="0"/>
              </a:rPr>
              <a:t>Cognitive; </a:t>
            </a:r>
            <a:r>
              <a:rPr lang="en-GB" sz="1600" dirty="0" smtClean="0">
                <a:latin typeface="Arial" panose="020B0604020202020204" pitchFamily="34" charset="0"/>
                <a:cs typeface="Arial" panose="020B0604020202020204" pitchFamily="34" charset="0"/>
              </a:rPr>
              <a:t>concentration and maintain attention may be difficult, difficulty planning and decision making, dissociation, flashbacks, nightmares, fragmented memory, low self esteem, self blame, apathy, minimisation, denial, panic attacks</a:t>
            </a:r>
          </a:p>
          <a:p>
            <a:pPr marL="0" indent="0">
              <a:buNone/>
            </a:pPr>
            <a:endParaRPr lang="en-GB" sz="800" dirty="0">
              <a:latin typeface="Arial" panose="020B0604020202020204" pitchFamily="34" charset="0"/>
              <a:cs typeface="Arial" panose="020B0604020202020204" pitchFamily="34" charset="0"/>
            </a:endParaRPr>
          </a:p>
          <a:p>
            <a:pPr marL="0" indent="0">
              <a:buNone/>
            </a:pPr>
            <a:r>
              <a:rPr lang="en-GB" sz="1600" dirty="0" smtClean="0">
                <a:solidFill>
                  <a:schemeClr val="tx2"/>
                </a:solidFill>
                <a:latin typeface="Arial" panose="020B0604020202020204" pitchFamily="34" charset="0"/>
                <a:cs typeface="Arial" panose="020B0604020202020204" pitchFamily="34" charset="0"/>
              </a:rPr>
              <a:t>Behavioural; </a:t>
            </a:r>
            <a:r>
              <a:rPr lang="en-GB" sz="1600" dirty="0" smtClean="0">
                <a:latin typeface="Arial" panose="020B0604020202020204" pitchFamily="34" charset="0"/>
                <a:cs typeface="Arial" panose="020B0604020202020204" pitchFamily="34" charset="0"/>
              </a:rPr>
              <a:t>self harm, suicidal ideation, substance misuse, irritability, impatience, aggressive, fiercely independent, hypersensitive, hostile, resistant to interventions, impulsive</a:t>
            </a:r>
          </a:p>
          <a:p>
            <a:pPr marL="0" indent="0">
              <a:buNone/>
            </a:pPr>
            <a:endParaRPr lang="en-GB" sz="800" dirty="0">
              <a:latin typeface="Arial" panose="020B0604020202020204" pitchFamily="34" charset="0"/>
              <a:cs typeface="Arial" panose="020B0604020202020204" pitchFamily="34" charset="0"/>
            </a:endParaRPr>
          </a:p>
          <a:p>
            <a:pPr marL="0" indent="0">
              <a:buNone/>
            </a:pPr>
            <a:r>
              <a:rPr lang="en-GB" sz="1600" dirty="0" smtClean="0">
                <a:solidFill>
                  <a:schemeClr val="tx2"/>
                </a:solidFill>
                <a:latin typeface="Arial" panose="020B0604020202020204" pitchFamily="34" charset="0"/>
                <a:cs typeface="Arial" panose="020B0604020202020204" pitchFamily="34" charset="0"/>
              </a:rPr>
              <a:t>Interpersonal; </a:t>
            </a:r>
            <a:r>
              <a:rPr lang="en-GB" sz="1600" dirty="0" smtClean="0">
                <a:latin typeface="Arial" panose="020B0604020202020204" pitchFamily="34" charset="0"/>
                <a:cs typeface="Arial" panose="020B0604020202020204" pitchFamily="34" charset="0"/>
              </a:rPr>
              <a:t>withdrawal, isolation, difficulties in trust, intolerance, lack of assertiveness, angry outbursts, impaired </a:t>
            </a:r>
            <a:r>
              <a:rPr lang="en-GB" sz="1600" dirty="0" err="1" smtClean="0">
                <a:latin typeface="Arial" panose="020B0604020202020204" pitchFamily="34" charset="0"/>
                <a:cs typeface="Arial" panose="020B0604020202020204" pitchFamily="34" charset="0"/>
              </a:rPr>
              <a:t>mentalisation</a:t>
            </a:r>
            <a:endParaRPr lang="en-GB" sz="1600" dirty="0" smtClean="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smtClean="0">
              <a:latin typeface="Arial" panose="020B0604020202020204" pitchFamily="34" charset="0"/>
              <a:cs typeface="Arial" panose="020B0604020202020204" pitchFamily="34" charset="0"/>
            </a:endParaRPr>
          </a:p>
          <a:p>
            <a:pPr marL="0" indent="0">
              <a:buNone/>
            </a:pPr>
            <a:endParaRPr lang="en-GB" sz="1600" dirty="0" smtClean="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147737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54319"/>
            <a:ext cx="6411775" cy="1143000"/>
          </a:xfrm>
        </p:spPr>
        <p:txBody>
          <a:bodyPr/>
          <a:lstStyle/>
          <a:p>
            <a:pPr algn="l"/>
            <a:r>
              <a:rPr lang="en-GB" smtClean="0">
                <a:solidFill>
                  <a:srgbClr val="0070C0"/>
                </a:solidFill>
                <a:latin typeface="Arial" panose="020B0604020202020204" pitchFamily="34" charset="0"/>
                <a:cs typeface="Arial" panose="020B0604020202020204" pitchFamily="34" charset="0"/>
              </a:rPr>
              <a:t>Mental Health </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196752"/>
            <a:ext cx="8229600" cy="4320480"/>
          </a:xfrm>
        </p:spPr>
        <p:txBody>
          <a:bodyPr>
            <a:noAutofit/>
          </a:bodyPr>
          <a:lstStyle/>
          <a:p>
            <a:pPr marL="0" indent="0">
              <a:buNone/>
            </a:pPr>
            <a:endParaRPr lang="en-GB" sz="1600" dirty="0" smtClean="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lgn="ctr">
              <a:buNone/>
            </a:pPr>
            <a:r>
              <a:rPr lang="en-GB" sz="2800" i="1" dirty="0" smtClean="0">
                <a:solidFill>
                  <a:schemeClr val="tx2"/>
                </a:solidFill>
                <a:latin typeface="Arial" panose="020B0604020202020204" pitchFamily="34" charset="0"/>
                <a:cs typeface="Arial" panose="020B0604020202020204" pitchFamily="34" charset="0"/>
              </a:rPr>
              <a:t>Given the impact of trauma – what might be the challenges in working with survivors?</a:t>
            </a:r>
          </a:p>
          <a:p>
            <a:pPr marL="0" indent="0" algn="ctr">
              <a:buNone/>
            </a:pPr>
            <a:endParaRPr lang="en-GB" sz="2800" i="1" dirty="0">
              <a:solidFill>
                <a:schemeClr val="tx2"/>
              </a:solidFill>
              <a:latin typeface="Arial" panose="020B0604020202020204" pitchFamily="34" charset="0"/>
              <a:cs typeface="Arial" panose="020B0604020202020204" pitchFamily="34" charset="0"/>
            </a:endParaRPr>
          </a:p>
          <a:p>
            <a:pPr marL="0" indent="0" algn="ctr">
              <a:buNone/>
            </a:pPr>
            <a:r>
              <a:rPr lang="en-GB" sz="2800" i="1" dirty="0" smtClean="0">
                <a:solidFill>
                  <a:schemeClr val="tx2"/>
                </a:solidFill>
                <a:latin typeface="Arial" panose="020B0604020202020204" pitchFamily="34" charset="0"/>
                <a:cs typeface="Arial" panose="020B0604020202020204" pitchFamily="34" charset="0"/>
              </a:rPr>
              <a:t>How might the behaviours be interpreted or recorded by professionals?</a:t>
            </a:r>
          </a:p>
          <a:p>
            <a:pPr marL="0" indent="0" algn="ctr">
              <a:buNone/>
            </a:pPr>
            <a:endParaRPr lang="en-GB" sz="2800" i="1" dirty="0">
              <a:solidFill>
                <a:schemeClr val="tx2"/>
              </a:solidFill>
              <a:latin typeface="Arial" panose="020B0604020202020204" pitchFamily="34" charset="0"/>
              <a:cs typeface="Arial" panose="020B0604020202020204" pitchFamily="34" charset="0"/>
            </a:endParaRPr>
          </a:p>
          <a:p>
            <a:pPr marL="0" indent="0" algn="ctr">
              <a:buNone/>
            </a:pPr>
            <a:r>
              <a:rPr lang="en-GB" sz="2800" i="1" dirty="0" smtClean="0">
                <a:solidFill>
                  <a:schemeClr val="tx2"/>
                </a:solidFill>
                <a:latin typeface="Arial" panose="020B0604020202020204" pitchFamily="34" charset="0"/>
                <a:cs typeface="Arial" panose="020B0604020202020204" pitchFamily="34" charset="0"/>
              </a:rPr>
              <a:t>How might this impact your work where the perpetrator is the father of the children?</a:t>
            </a:r>
            <a:endParaRPr lang="en-GB" sz="2800" i="1" dirty="0">
              <a:solidFill>
                <a:schemeClr val="tx2"/>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15896311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4103"/>
            <a:ext cx="6411775" cy="1143000"/>
          </a:xfrm>
        </p:spPr>
        <p:txBody>
          <a:bodyPr/>
          <a:lstStyle/>
          <a:p>
            <a:pPr algn="l"/>
            <a:r>
              <a:rPr lang="en-GB" smtClean="0">
                <a:solidFill>
                  <a:srgbClr val="0070C0"/>
                </a:solidFill>
                <a:latin typeface="Arial" panose="020B0604020202020204" pitchFamily="34" charset="0"/>
                <a:cs typeface="Arial" panose="020B0604020202020204" pitchFamily="34" charset="0"/>
              </a:rPr>
              <a:t>Mental Health </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196752"/>
            <a:ext cx="8229600" cy="4320480"/>
          </a:xfrm>
        </p:spPr>
        <p:txBody>
          <a:bodyPr>
            <a:noAutofit/>
          </a:bodyPr>
          <a:lstStyle/>
          <a:p>
            <a:pPr marL="0" indent="0">
              <a:buNone/>
            </a:pPr>
            <a:r>
              <a:rPr lang="en-GB" sz="2000" dirty="0" smtClean="0">
                <a:solidFill>
                  <a:schemeClr val="tx2"/>
                </a:solidFill>
                <a:latin typeface="Arial" panose="020B0604020202020204" pitchFamily="34" charset="0"/>
                <a:cs typeface="Arial" panose="020B0604020202020204" pitchFamily="34" charset="0"/>
              </a:rPr>
              <a:t>What can I do to help?</a:t>
            </a:r>
          </a:p>
          <a:p>
            <a:pPr marL="0" indent="0">
              <a:buNone/>
            </a:pPr>
            <a:endParaRPr lang="en-GB" sz="2000" dirty="0">
              <a:solidFill>
                <a:schemeClr val="tx2"/>
              </a:solidFill>
              <a:latin typeface="Arial" panose="020B0604020202020204" pitchFamily="34" charset="0"/>
              <a:cs typeface="Arial" panose="020B0604020202020204" pitchFamily="34" charset="0"/>
            </a:endParaRPr>
          </a:p>
          <a:p>
            <a:r>
              <a:rPr lang="en-GB" sz="2000" dirty="0" smtClean="0">
                <a:solidFill>
                  <a:schemeClr val="tx2"/>
                </a:solidFill>
                <a:latin typeface="Arial" panose="020B0604020202020204" pitchFamily="34" charset="0"/>
                <a:cs typeface="Arial" panose="020B0604020202020204" pitchFamily="34" charset="0"/>
              </a:rPr>
              <a:t>Treat survivors with respect</a:t>
            </a:r>
          </a:p>
          <a:p>
            <a:r>
              <a:rPr lang="en-GB" sz="2000" dirty="0" smtClean="0">
                <a:solidFill>
                  <a:schemeClr val="tx2"/>
                </a:solidFill>
                <a:latin typeface="Arial" panose="020B0604020202020204" pitchFamily="34" charset="0"/>
                <a:cs typeface="Arial" panose="020B0604020202020204" pitchFamily="34" charset="0"/>
              </a:rPr>
              <a:t>Take time to listen</a:t>
            </a:r>
          </a:p>
          <a:p>
            <a:r>
              <a:rPr lang="en-GB" sz="2000" dirty="0" smtClean="0">
                <a:solidFill>
                  <a:schemeClr val="tx2"/>
                </a:solidFill>
                <a:latin typeface="Arial" panose="020B0604020202020204" pitchFamily="34" charset="0"/>
                <a:cs typeface="Arial" panose="020B0604020202020204" pitchFamily="34" charset="0"/>
              </a:rPr>
              <a:t>Validate their thoughts and feelings</a:t>
            </a:r>
          </a:p>
          <a:p>
            <a:r>
              <a:rPr lang="en-GB" sz="2000" dirty="0" smtClean="0">
                <a:solidFill>
                  <a:schemeClr val="tx2"/>
                </a:solidFill>
                <a:latin typeface="Arial" panose="020B0604020202020204" pitchFamily="34" charset="0"/>
                <a:cs typeface="Arial" panose="020B0604020202020204" pitchFamily="34" charset="0"/>
              </a:rPr>
              <a:t>Show understanding of how the abuse, mental ill health and any substance misuse are often linked</a:t>
            </a:r>
          </a:p>
          <a:p>
            <a:r>
              <a:rPr lang="en-GB" sz="2000" dirty="0" smtClean="0">
                <a:solidFill>
                  <a:schemeClr val="tx2"/>
                </a:solidFill>
                <a:latin typeface="Arial" panose="020B0604020202020204" pitchFamily="34" charset="0"/>
                <a:cs typeface="Arial" panose="020B0604020202020204" pitchFamily="34" charset="0"/>
              </a:rPr>
              <a:t>Don’t judge them for how they may think, feel or act.</a:t>
            </a:r>
          </a:p>
          <a:p>
            <a:r>
              <a:rPr lang="en-GB" sz="2000" dirty="0" smtClean="0">
                <a:solidFill>
                  <a:schemeClr val="tx2"/>
                </a:solidFill>
                <a:latin typeface="Arial" panose="020B0604020202020204" pitchFamily="34" charset="0"/>
                <a:cs typeface="Arial" panose="020B0604020202020204" pitchFamily="34" charset="0"/>
              </a:rPr>
              <a:t>Go the extra mile to show them they are worth supporting</a:t>
            </a:r>
          </a:p>
          <a:p>
            <a:r>
              <a:rPr lang="en-GB" sz="2000" dirty="0" smtClean="0">
                <a:solidFill>
                  <a:schemeClr val="tx2"/>
                </a:solidFill>
                <a:latin typeface="Arial" panose="020B0604020202020204" pitchFamily="34" charset="0"/>
                <a:cs typeface="Arial" panose="020B0604020202020204" pitchFamily="34" charset="0"/>
              </a:rPr>
              <a:t>Help them with strategies to stay safe “internal safety”</a:t>
            </a:r>
          </a:p>
          <a:p>
            <a:pPr lvl="1"/>
            <a:r>
              <a:rPr lang="en-GB" sz="1600" dirty="0" smtClean="0">
                <a:solidFill>
                  <a:schemeClr val="tx2"/>
                </a:solidFill>
                <a:latin typeface="Arial" panose="020B0604020202020204" pitchFamily="34" charset="0"/>
                <a:cs typeface="Arial" panose="020B0604020202020204" pitchFamily="34" charset="0"/>
              </a:rPr>
              <a:t>Explain the impact of trauma</a:t>
            </a:r>
          </a:p>
          <a:p>
            <a:pPr lvl="1"/>
            <a:r>
              <a:rPr lang="en-GB" sz="1600" dirty="0" smtClean="0">
                <a:solidFill>
                  <a:schemeClr val="tx2"/>
                </a:solidFill>
                <a:latin typeface="Arial" panose="020B0604020202020204" pitchFamily="34" charset="0"/>
                <a:cs typeface="Arial" panose="020B0604020202020204" pitchFamily="34" charset="0"/>
              </a:rPr>
              <a:t>Provide harm minimisation information</a:t>
            </a:r>
          </a:p>
          <a:p>
            <a:pPr lvl="1"/>
            <a:r>
              <a:rPr lang="en-GB" sz="1600" dirty="0" smtClean="0">
                <a:solidFill>
                  <a:schemeClr val="tx2"/>
                </a:solidFill>
                <a:latin typeface="Arial" panose="020B0604020202020204" pitchFamily="34" charset="0"/>
                <a:cs typeface="Arial" panose="020B0604020202020204" pitchFamily="34" charset="0"/>
              </a:rPr>
              <a:t>Consider ways to self soothe</a:t>
            </a:r>
          </a:p>
          <a:p>
            <a:pPr lvl="1"/>
            <a:r>
              <a:rPr lang="en-GB" sz="1600" dirty="0" smtClean="0">
                <a:solidFill>
                  <a:schemeClr val="tx2"/>
                </a:solidFill>
                <a:latin typeface="Arial" panose="020B0604020202020204" pitchFamily="34" charset="0"/>
                <a:cs typeface="Arial" panose="020B0604020202020204" pitchFamily="34" charset="0"/>
              </a:rPr>
              <a:t>Provide information of where they can get help</a:t>
            </a:r>
            <a:endParaRPr lang="en-GB" sz="1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2601466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4103"/>
            <a:ext cx="6411775" cy="1143000"/>
          </a:xfrm>
        </p:spPr>
        <p:txBody>
          <a:bodyPr/>
          <a:lstStyle/>
          <a:p>
            <a:pPr algn="l"/>
            <a:r>
              <a:rPr lang="en-GB" smtClean="0">
                <a:solidFill>
                  <a:srgbClr val="0070C0"/>
                </a:solidFill>
                <a:latin typeface="Arial" panose="020B0604020202020204" pitchFamily="34" charset="0"/>
                <a:cs typeface="Arial" panose="020B0604020202020204" pitchFamily="34" charset="0"/>
              </a:rPr>
              <a:t>Mental Health </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196752"/>
            <a:ext cx="8229600" cy="4896544"/>
          </a:xfrm>
        </p:spPr>
        <p:txBody>
          <a:bodyPr>
            <a:noAutofit/>
          </a:bodyPr>
          <a:lstStyle/>
          <a:p>
            <a:pPr marL="0" indent="0">
              <a:buNone/>
            </a:pPr>
            <a:r>
              <a:rPr lang="en-GB" sz="2400" dirty="0" smtClean="0">
                <a:latin typeface="Arial" panose="020B0604020202020204" pitchFamily="34" charset="0"/>
                <a:cs typeface="Arial" panose="020B0604020202020204" pitchFamily="34" charset="0"/>
              </a:rPr>
              <a:t>Support:</a:t>
            </a: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Primary Care – GP Services / prism</a:t>
            </a:r>
          </a:p>
          <a:p>
            <a:r>
              <a:rPr lang="en-GB" sz="2400" dirty="0" smtClean="0">
                <a:latin typeface="Arial" panose="020B0604020202020204" pitchFamily="34" charset="0"/>
                <a:cs typeface="Arial" panose="020B0604020202020204" pitchFamily="34" charset="0"/>
              </a:rPr>
              <a:t>Mental Health Nurses in the Victims Hub</a:t>
            </a:r>
          </a:p>
          <a:p>
            <a:r>
              <a:rPr lang="en-GB" sz="2400" dirty="0" smtClean="0">
                <a:latin typeface="Arial" panose="020B0604020202020204" pitchFamily="34" charset="0"/>
                <a:cs typeface="Arial" panose="020B0604020202020204" pitchFamily="34" charset="0"/>
              </a:rPr>
              <a:t>111 option 2 – links to the Sanctuary (6pm-1am)</a:t>
            </a:r>
          </a:p>
          <a:p>
            <a:r>
              <a:rPr lang="en-GB" sz="2400" dirty="0" smtClean="0">
                <a:latin typeface="Arial" panose="020B0604020202020204" pitchFamily="34" charset="0"/>
                <a:cs typeface="Arial" panose="020B0604020202020204" pitchFamily="34" charset="0"/>
              </a:rPr>
              <a:t>Samaritans – 126 123</a:t>
            </a:r>
          </a:p>
          <a:p>
            <a:r>
              <a:rPr lang="en-GB" sz="2400" dirty="0" smtClean="0">
                <a:latin typeface="Arial" panose="020B0604020202020204" pitchFamily="34" charset="0"/>
                <a:cs typeface="Arial" panose="020B0604020202020204" pitchFamily="34" charset="0"/>
              </a:rPr>
              <a:t>Lifeline 0808 808 2121 7pm-11pm</a:t>
            </a:r>
          </a:p>
          <a:p>
            <a:r>
              <a:rPr lang="en-GB" sz="2400" dirty="0" smtClean="0">
                <a:latin typeface="Arial" panose="020B0604020202020204" pitchFamily="34" charset="0"/>
                <a:cs typeface="Arial" panose="020B0604020202020204" pitchFamily="34" charset="0"/>
                <a:hlinkClick r:id="rId2"/>
              </a:rPr>
              <a:t>www.cpft.nhs.uk</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hlinkClick r:id="rId3"/>
              </a:rPr>
              <a:t>www.mind.org.uk</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www.cpslmind.org.uk</a:t>
            </a:r>
          </a:p>
          <a:p>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2766196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4103"/>
            <a:ext cx="6411775" cy="1143000"/>
          </a:xfrm>
        </p:spPr>
        <p:txBody>
          <a:bodyPr/>
          <a:lstStyle/>
          <a:p>
            <a:pPr algn="l"/>
            <a:r>
              <a:rPr lang="en-GB" smtClean="0">
                <a:solidFill>
                  <a:srgbClr val="0070C0"/>
                </a:solidFill>
                <a:latin typeface="Arial" panose="020B0604020202020204" pitchFamily="34" charset="0"/>
                <a:cs typeface="Arial" panose="020B0604020202020204" pitchFamily="34" charset="0"/>
              </a:rPr>
              <a:t>Mental Health </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196752"/>
            <a:ext cx="8229600" cy="4896544"/>
          </a:xfrm>
        </p:spPr>
        <p:txBody>
          <a:bodyPr>
            <a:noAutofit/>
          </a:bodyPr>
          <a:lstStyle/>
          <a:p>
            <a:pPr marL="0" indent="0">
              <a:buNone/>
            </a:pPr>
            <a:r>
              <a:rPr lang="en-GB" sz="2400" dirty="0" smtClean="0">
                <a:latin typeface="Arial" panose="020B0604020202020204" pitchFamily="34" charset="0"/>
                <a:cs typeface="Arial" panose="020B0604020202020204" pitchFamily="34" charset="0"/>
              </a:rPr>
              <a:t>Also</a:t>
            </a:r>
            <a:r>
              <a:rPr lang="en-GB" sz="2400" dirty="0" smtClean="0">
                <a:latin typeface="Arial" panose="020B0604020202020204" pitchFamily="34" charset="0"/>
                <a:cs typeface="Arial" panose="020B0604020202020204" pitchFamily="34" charset="0"/>
              </a:rPr>
              <a:t>:</a:t>
            </a:r>
            <a:endParaRPr lang="en-GB" sz="2400" dirty="0" smtClean="0">
              <a:latin typeface="Arial" panose="020B0604020202020204" pitchFamily="34" charset="0"/>
              <a:cs typeface="Arial" panose="020B0604020202020204" pitchFamily="34" charset="0"/>
            </a:endParaRPr>
          </a:p>
          <a:p>
            <a:pPr marL="0" indent="0">
              <a:buNone/>
            </a:pP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hlinkClick r:id="rId2"/>
              </a:rPr>
              <a:t>https://keep-your-head.com</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hlinkClick r:id="rId3"/>
              </a:rPr>
              <a:t>http://lifecraft.org.uk/our-services/information/mental-health-handbook/</a:t>
            </a:r>
            <a:r>
              <a:rPr lang="en-GB" sz="2400" dirty="0" smtClean="0">
                <a:latin typeface="Arial" panose="020B0604020202020204" pitchFamily="34" charset="0"/>
                <a:cs typeface="Arial" panose="020B0604020202020204" pitchFamily="34" charset="0"/>
              </a:rPr>
              <a:t> </a:t>
            </a:r>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Emotional Health and Wellbeing Service</a:t>
            </a:r>
          </a:p>
          <a:p>
            <a:pPr marL="0" indent="0">
              <a:buNone/>
            </a:pPr>
            <a:r>
              <a:rPr lang="en-GB" sz="2400" dirty="0" smtClean="0">
                <a:latin typeface="Arial" panose="020B0604020202020204" pitchFamily="34" charset="0"/>
                <a:cs typeface="Arial" panose="020B0604020202020204" pitchFamily="34" charset="0"/>
                <a:hlinkClick r:id="rId4"/>
              </a:rPr>
              <a:t>Ccs.ehw@nhs.net</a:t>
            </a:r>
            <a:r>
              <a:rPr lang="en-GB" sz="2400" dirty="0" smtClean="0">
                <a:latin typeface="Arial" panose="020B0604020202020204" pitchFamily="34" charset="0"/>
                <a:cs typeface="Arial" panose="020B0604020202020204" pitchFamily="34" charset="0"/>
              </a:rPr>
              <a:t> or 0300 555 50 60 </a:t>
            </a:r>
            <a:endParaRPr lang="en-GB" sz="2400" dirty="0" smtClean="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2048787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9" y="474400"/>
            <a:ext cx="6411775" cy="1143000"/>
          </a:xfrm>
        </p:spPr>
        <p:txBody>
          <a:bodyPr>
            <a:normAutofit fontScale="90000"/>
          </a:bodyPr>
          <a:lstStyle/>
          <a:p>
            <a:pPr algn="l"/>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Dates for next workshops</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6439" y="1623545"/>
            <a:ext cx="8229600" cy="3888432"/>
          </a:xfrm>
        </p:spPr>
        <p:txBody>
          <a:bodyPr>
            <a:normAutofit fontScale="77500" lnSpcReduction="20000"/>
          </a:bodyPr>
          <a:lstStyle/>
          <a:p>
            <a:pPr marL="0" indent="0">
              <a:buNone/>
            </a:pPr>
            <a:r>
              <a:rPr lang="en-GB" dirty="0" smtClean="0">
                <a:latin typeface="Arial" panose="020B0604020202020204" pitchFamily="34" charset="0"/>
                <a:cs typeface="Arial" panose="020B0604020202020204" pitchFamily="34" charset="0"/>
              </a:rPr>
              <a:t>January 2019 </a:t>
            </a:r>
          </a:p>
          <a:p>
            <a:pPr marL="0" indent="0">
              <a:buNone/>
            </a:pPr>
            <a:r>
              <a:rPr lang="en-GB" dirty="0" smtClean="0">
                <a:latin typeface="Arial" panose="020B0604020202020204" pitchFamily="34" charset="0"/>
                <a:cs typeface="Arial" panose="020B0604020202020204" pitchFamily="34" charset="0"/>
              </a:rPr>
              <a:t>Housing and Benefits and No Recourse to Public Funds</a:t>
            </a:r>
          </a:p>
          <a:p>
            <a:pPr marL="0" indent="0">
              <a:buNone/>
            </a:pPr>
            <a:endParaRPr lang="en-GB" dirty="0" smtClean="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16</a:t>
            </a:r>
            <a:r>
              <a:rPr lang="en-GB" baseline="30000" dirty="0" smtClean="0">
                <a:latin typeface="Arial" panose="020B0604020202020204" pitchFamily="34" charset="0"/>
                <a:cs typeface="Arial" panose="020B0604020202020204" pitchFamily="34" charset="0"/>
              </a:rPr>
              <a:t>th</a:t>
            </a:r>
            <a:r>
              <a:rPr lang="en-GB" dirty="0" smtClean="0">
                <a:latin typeface="Arial" panose="020B0604020202020204" pitchFamily="34" charset="0"/>
                <a:cs typeface="Arial" panose="020B0604020202020204" pitchFamily="34" charset="0"/>
              </a:rPr>
              <a:t> Cambridge </a:t>
            </a:r>
          </a:p>
          <a:p>
            <a:r>
              <a:rPr lang="en-GB" dirty="0" smtClean="0">
                <a:latin typeface="Arial" panose="020B0604020202020204" pitchFamily="34" charset="0"/>
                <a:cs typeface="Arial" panose="020B0604020202020204" pitchFamily="34" charset="0"/>
              </a:rPr>
              <a:t>23</a:t>
            </a:r>
            <a:r>
              <a:rPr lang="en-GB" baseline="30000" dirty="0" smtClean="0">
                <a:latin typeface="Arial" panose="020B0604020202020204" pitchFamily="34" charset="0"/>
                <a:cs typeface="Arial" panose="020B0604020202020204" pitchFamily="34" charset="0"/>
              </a:rPr>
              <a:t>rd</a:t>
            </a:r>
            <a:r>
              <a:rPr lang="en-GB" dirty="0" smtClean="0">
                <a:latin typeface="Arial" panose="020B0604020202020204" pitchFamily="34" charset="0"/>
                <a:cs typeface="Arial" panose="020B0604020202020204" pitchFamily="34" charset="0"/>
              </a:rPr>
              <a:t> South Cambs</a:t>
            </a:r>
          </a:p>
          <a:p>
            <a:r>
              <a:rPr lang="en-GB" dirty="0" smtClean="0">
                <a:latin typeface="Arial" panose="020B0604020202020204" pitchFamily="34" charset="0"/>
                <a:cs typeface="Arial" panose="020B0604020202020204" pitchFamily="34" charset="0"/>
              </a:rPr>
              <a:t>East Cambs – TBC </a:t>
            </a:r>
          </a:p>
          <a:p>
            <a:r>
              <a:rPr lang="en-GB" dirty="0" smtClean="0">
                <a:latin typeface="Arial" panose="020B0604020202020204" pitchFamily="34" charset="0"/>
                <a:cs typeface="Arial" panose="020B0604020202020204" pitchFamily="34" charset="0"/>
              </a:rPr>
              <a:t>14</a:t>
            </a:r>
            <a:r>
              <a:rPr lang="en-GB" baseline="30000" dirty="0" smtClean="0">
                <a:latin typeface="Arial" panose="020B0604020202020204" pitchFamily="34" charset="0"/>
                <a:cs typeface="Arial" panose="020B0604020202020204" pitchFamily="34" charset="0"/>
              </a:rPr>
              <a:t>th</a:t>
            </a:r>
            <a:r>
              <a:rPr lang="en-GB" dirty="0" smtClean="0">
                <a:latin typeface="Arial" panose="020B0604020202020204" pitchFamily="34" charset="0"/>
                <a:cs typeface="Arial" panose="020B0604020202020204" pitchFamily="34" charset="0"/>
              </a:rPr>
              <a:t> Fenland</a:t>
            </a:r>
          </a:p>
          <a:p>
            <a:r>
              <a:rPr lang="en-GB" dirty="0" smtClean="0">
                <a:latin typeface="Arial" panose="020B0604020202020204" pitchFamily="34" charset="0"/>
                <a:cs typeface="Arial" panose="020B0604020202020204" pitchFamily="34" charset="0"/>
              </a:rPr>
              <a:t>22</a:t>
            </a:r>
            <a:r>
              <a:rPr lang="en-GB" baseline="30000" dirty="0" smtClean="0">
                <a:latin typeface="Arial" panose="020B0604020202020204" pitchFamily="34" charset="0"/>
                <a:cs typeface="Arial" panose="020B0604020202020204" pitchFamily="34" charset="0"/>
              </a:rPr>
              <a:t>nd</a:t>
            </a:r>
            <a:r>
              <a:rPr lang="en-GB" dirty="0" smtClean="0">
                <a:latin typeface="Arial" panose="020B0604020202020204" pitchFamily="34" charset="0"/>
                <a:cs typeface="Arial" panose="020B0604020202020204" pitchFamily="34" charset="0"/>
              </a:rPr>
              <a:t> Huntingdon</a:t>
            </a:r>
          </a:p>
          <a:p>
            <a:r>
              <a:rPr lang="en-GB" dirty="0" smtClean="0">
                <a:latin typeface="Arial" panose="020B0604020202020204" pitchFamily="34" charset="0"/>
                <a:cs typeface="Arial" panose="020B0604020202020204" pitchFamily="34" charset="0"/>
              </a:rPr>
              <a:t>28</a:t>
            </a:r>
            <a:r>
              <a:rPr lang="en-GB" baseline="30000" dirty="0" smtClean="0">
                <a:latin typeface="Arial" panose="020B0604020202020204" pitchFamily="34" charset="0"/>
                <a:cs typeface="Arial" panose="020B0604020202020204" pitchFamily="34" charset="0"/>
              </a:rPr>
              <a:t>th</a:t>
            </a:r>
            <a:r>
              <a:rPr lang="en-GB" dirty="0" smtClean="0">
                <a:latin typeface="Arial" panose="020B0604020202020204" pitchFamily="34" charset="0"/>
                <a:cs typeface="Arial" panose="020B0604020202020204" pitchFamily="34" charset="0"/>
              </a:rPr>
              <a:t> Peterborough </a:t>
            </a:r>
            <a:endParaRPr lang="en-GB" dirty="0">
              <a:latin typeface="Arial" panose="020B0604020202020204" pitchFamily="34" charset="0"/>
              <a:cs typeface="Arial" panose="020B0604020202020204" pitchFamily="34" charset="0"/>
            </a:endParaRP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2861466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9" y="474400"/>
            <a:ext cx="6411775" cy="1143000"/>
          </a:xfrm>
        </p:spPr>
        <p:txBody>
          <a:bodyPr>
            <a:normAutofit fontScale="90000"/>
          </a:bodyPr>
          <a:lstStyle/>
          <a:p>
            <a:pPr algn="l"/>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Stay in touch…</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6439" y="1623545"/>
            <a:ext cx="8229600" cy="3888432"/>
          </a:xfrm>
        </p:spPr>
        <p:txBody>
          <a:bodyPr>
            <a:normAutofit fontScale="70000" lnSpcReduction="20000"/>
          </a:bodyPr>
          <a:lstStyle/>
          <a:p>
            <a:pPr marL="0" indent="0">
              <a:buNone/>
            </a:pPr>
            <a:r>
              <a:rPr lang="en-GB" dirty="0" smtClean="0">
                <a:latin typeface="Arial" panose="020B0604020202020204" pitchFamily="34" charset="0"/>
                <a:cs typeface="Arial" panose="020B0604020202020204" pitchFamily="34" charset="0"/>
                <a:hlinkClick r:id="rId3"/>
              </a:rPr>
              <a:t>www.cambsdasv.org.uk</a:t>
            </a: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VAWG Newsletter </a:t>
            </a:r>
          </a:p>
          <a:p>
            <a:pPr marL="0" indent="0">
              <a:buNone/>
            </a:pPr>
            <a:endParaRPr lang="en-GB" dirty="0" smtClean="0">
              <a:latin typeface="Arial" panose="020B0604020202020204" pitchFamily="34" charset="0"/>
              <a:cs typeface="Arial" panose="020B0604020202020204" pitchFamily="34" charset="0"/>
            </a:endParaRPr>
          </a:p>
          <a:p>
            <a:pPr marL="0" indent="0">
              <a:buNone/>
            </a:pPr>
            <a:r>
              <a:rPr lang="en-GB" dirty="0">
                <a:latin typeface="Arial" panose="020B0604020202020204" pitchFamily="34" charset="0"/>
                <a:cs typeface="Arial" panose="020B0604020202020204" pitchFamily="34" charset="0"/>
                <a:hlinkClick r:id="rId4"/>
              </a:rPr>
              <a:t>https://</a:t>
            </a:r>
            <a:r>
              <a:rPr lang="en-GB" dirty="0" smtClean="0">
                <a:latin typeface="Arial" panose="020B0604020202020204" pitchFamily="34" charset="0"/>
                <a:cs typeface="Arial" panose="020B0604020202020204" pitchFamily="34" charset="0"/>
                <a:hlinkClick r:id="rId4"/>
              </a:rPr>
              <a:t>www.facebook.com/CambridgeshireDASV</a:t>
            </a:r>
            <a:r>
              <a:rPr lang="en-GB" dirty="0" smtClean="0">
                <a:latin typeface="Arial" panose="020B0604020202020204" pitchFamily="34" charset="0"/>
                <a:cs typeface="Arial" panose="020B0604020202020204" pitchFamily="34" charset="0"/>
              </a:rPr>
              <a:t> </a:t>
            </a:r>
          </a:p>
          <a:p>
            <a:pPr marL="0" indent="0">
              <a:buNone/>
            </a:pPr>
            <a:r>
              <a:rPr lang="en-GB" dirty="0">
                <a:latin typeface="Arial" panose="020B0604020202020204" pitchFamily="34" charset="0"/>
                <a:cs typeface="Arial" panose="020B0604020202020204" pitchFamily="34" charset="0"/>
                <a:hlinkClick r:id="rId5"/>
              </a:rPr>
              <a:t>https://twitter.com/@</a:t>
            </a:r>
            <a:r>
              <a:rPr lang="en-GB" dirty="0" smtClean="0">
                <a:latin typeface="Arial" panose="020B0604020202020204" pitchFamily="34" charset="0"/>
                <a:cs typeface="Arial" panose="020B0604020202020204" pitchFamily="34" charset="0"/>
                <a:hlinkClick r:id="rId5"/>
              </a:rPr>
              <a:t>Cambs_DASV</a:t>
            </a:r>
            <a:r>
              <a:rPr lang="en-GB" dirty="0" smtClean="0">
                <a:latin typeface="Arial" panose="020B0604020202020204" pitchFamily="34" charset="0"/>
                <a:cs typeface="Arial" panose="020B0604020202020204" pitchFamily="34" charset="0"/>
              </a:rPr>
              <a:t> </a:t>
            </a:r>
          </a:p>
          <a:p>
            <a:pPr marL="0" indent="0">
              <a:buNone/>
            </a:pPr>
            <a:endParaRPr lang="en-GB" dirty="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rPr>
              <a:t>Email</a:t>
            </a:r>
          </a:p>
          <a:p>
            <a:pPr marL="0" indent="0">
              <a:buNone/>
            </a:pPr>
            <a:r>
              <a:rPr lang="en-GB" dirty="0" smtClean="0">
                <a:latin typeface="Arial" panose="020B0604020202020204" pitchFamily="34" charset="0"/>
                <a:cs typeface="Arial" panose="020B0604020202020204" pitchFamily="34" charset="0"/>
                <a:hlinkClick r:id="rId6"/>
              </a:rPr>
              <a:t>Julia.Cullum@cambridgeshire.gov.uk</a:t>
            </a: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hlinkClick r:id="rId7"/>
              </a:rPr>
              <a:t>Vickie.Crompton@cambridgeshire.gov.uk</a:t>
            </a:r>
            <a:endParaRPr lang="en-GB" dirty="0" smtClean="0">
              <a:latin typeface="Arial" panose="020B0604020202020204" pitchFamily="34" charset="0"/>
              <a:cs typeface="Arial" panose="020B0604020202020204" pitchFamily="34" charset="0"/>
            </a:endParaRPr>
          </a:p>
          <a:p>
            <a:pPr marL="0" indent="0">
              <a:buNone/>
            </a:pPr>
            <a:r>
              <a:rPr lang="en-GB" dirty="0" smtClean="0">
                <a:latin typeface="Arial" panose="020B0604020202020204" pitchFamily="34" charset="0"/>
                <a:cs typeface="Arial" panose="020B0604020202020204" pitchFamily="34" charset="0"/>
                <a:hlinkClick r:id="rId8"/>
              </a:rPr>
              <a:t>Amanda.Warburton@cambridgeshire.gov.uk</a:t>
            </a:r>
            <a:r>
              <a:rPr lang="en-GB" dirty="0" smtClean="0">
                <a:latin typeface="Arial" panose="020B0604020202020204" pitchFamily="34" charset="0"/>
                <a:cs typeface="Arial" panose="020B0604020202020204" pitchFamily="34" charset="0"/>
              </a:rPr>
              <a:t> </a:t>
            </a: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6549071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9" y="474400"/>
            <a:ext cx="6411775" cy="1143000"/>
          </a:xfrm>
        </p:spPr>
        <p:txBody>
          <a:bodyPr>
            <a:normAutofit fontScale="90000"/>
          </a:bodyPr>
          <a:lstStyle/>
          <a:p>
            <a:pPr algn="l"/>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Programme for today’s session…</a:t>
            </a:r>
            <a:br>
              <a:rPr lang="en-GB" dirty="0" smtClean="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6439" y="2996951"/>
            <a:ext cx="8229600" cy="3168353"/>
          </a:xfrm>
        </p:spPr>
        <p:txBody>
          <a:bodyPr>
            <a:normAutofit/>
          </a:bodyPr>
          <a:lstStyle/>
          <a:p>
            <a:pPr marL="0" indent="0">
              <a:buNone/>
            </a:pPr>
            <a:r>
              <a:rPr lang="en-GB" dirty="0" smtClean="0">
                <a:latin typeface="Arial" panose="020B0604020202020204" pitchFamily="34" charset="0"/>
                <a:cs typeface="Arial" panose="020B0604020202020204" pitchFamily="34" charset="0"/>
              </a:rPr>
              <a:t>White Ribbon</a:t>
            </a:r>
          </a:p>
          <a:p>
            <a:pPr marL="0" indent="0">
              <a:buNone/>
            </a:pPr>
            <a:r>
              <a:rPr lang="en-GB" dirty="0" smtClean="0">
                <a:latin typeface="Arial" panose="020B0604020202020204" pitchFamily="34" charset="0"/>
                <a:cs typeface="Arial" panose="020B0604020202020204" pitchFamily="34" charset="0"/>
              </a:rPr>
              <a:t>Role of the DASV Champion</a:t>
            </a:r>
          </a:p>
          <a:p>
            <a:pPr marL="0" indent="0">
              <a:buNone/>
            </a:pPr>
            <a:r>
              <a:rPr lang="en-GB" dirty="0" smtClean="0">
                <a:latin typeface="Arial" panose="020B0604020202020204" pitchFamily="34" charset="0"/>
                <a:cs typeface="Arial" panose="020B0604020202020204" pitchFamily="34" charset="0"/>
              </a:rPr>
              <a:t>Victim and Witness Hub</a:t>
            </a:r>
          </a:p>
          <a:p>
            <a:pPr marL="0" indent="0">
              <a:buNone/>
            </a:pPr>
            <a:r>
              <a:rPr lang="en-GB" dirty="0" smtClean="0">
                <a:latin typeface="Arial" panose="020B0604020202020204" pitchFamily="34" charset="0"/>
                <a:cs typeface="Arial" panose="020B0604020202020204" pitchFamily="34" charset="0"/>
              </a:rPr>
              <a:t>DA and Mental Health </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232957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6912768" cy="1152128"/>
          </a:xfrm>
        </p:spPr>
        <p:txBody>
          <a:bodyPr>
            <a:noAutofit/>
          </a:bodyPr>
          <a:lstStyle/>
          <a:p>
            <a:pPr algn="l"/>
            <a:r>
              <a:rPr lang="en-GB" sz="3600" dirty="0" smtClean="0">
                <a:solidFill>
                  <a:srgbClr val="0070C0"/>
                </a:solidFill>
                <a:latin typeface="Arial" panose="020B0604020202020204" pitchFamily="34" charset="0"/>
                <a:cs typeface="Arial" panose="020B0604020202020204" pitchFamily="34" charset="0"/>
              </a:rPr>
              <a:t>White Ribbon Campaign</a:t>
            </a:r>
            <a:endParaRPr lang="en-GB" sz="3600" dirty="0">
              <a:solidFill>
                <a:srgbClr val="0070C0"/>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8781" y="300872"/>
            <a:ext cx="1481456" cy="1322947"/>
          </a:xfrm>
          <a:prstGeom prst="rect">
            <a:avLst/>
          </a:prstGeom>
        </p:spPr>
      </p:pic>
      <p:sp>
        <p:nvSpPr>
          <p:cNvPr id="3" name="Content Placeholder 2"/>
          <p:cNvSpPr>
            <a:spLocks noGrp="1"/>
          </p:cNvSpPr>
          <p:nvPr>
            <p:ph idx="1"/>
          </p:nvPr>
        </p:nvSpPr>
        <p:spPr>
          <a:xfrm>
            <a:off x="395536" y="1772816"/>
            <a:ext cx="8229600" cy="3849295"/>
          </a:xfrm>
        </p:spPr>
        <p:txBody>
          <a:bodyPr>
            <a:noAutofit/>
          </a:bodyPr>
          <a:lstStyle/>
          <a:p>
            <a:r>
              <a:rPr lang="en-US" sz="1600" dirty="0">
                <a:latin typeface="Arial" panose="020B0604020202020204" pitchFamily="34" charset="0"/>
                <a:cs typeface="Arial" panose="020B0604020202020204" pitchFamily="34" charset="0"/>
              </a:rPr>
              <a:t>The mission of White Ribbon is to end male violence against women once and for all.  To wear a White Ribbon is to pledge never to commit, excuse or remain silent about male violence. Their message to men is to practice tolerance, respect and kindness, and to stand up against male violence, bullying and sexism in all forms. </a:t>
            </a:r>
            <a:endParaRPr lang="en-US" sz="1600" dirty="0" smtClean="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White Ribbon is a UK campaign, driven by men, that uses 25</a:t>
            </a:r>
            <a:r>
              <a:rPr lang="en-GB" sz="1600" baseline="30000" dirty="0">
                <a:latin typeface="Arial" panose="020B0604020202020204" pitchFamily="34" charset="0"/>
                <a:cs typeface="Arial" panose="020B0604020202020204" pitchFamily="34" charset="0"/>
              </a:rPr>
              <a:t>th</a:t>
            </a:r>
            <a:r>
              <a:rPr lang="en-GB" sz="1600" dirty="0">
                <a:latin typeface="Arial" panose="020B0604020202020204" pitchFamily="34" charset="0"/>
                <a:cs typeface="Arial" panose="020B0604020202020204" pitchFamily="34" charset="0"/>
              </a:rPr>
              <a:t> November as their main campaign day.  25</a:t>
            </a:r>
            <a:r>
              <a:rPr lang="en-GB" sz="1600" baseline="30000" dirty="0">
                <a:latin typeface="Arial" panose="020B0604020202020204" pitchFamily="34" charset="0"/>
                <a:cs typeface="Arial" panose="020B0604020202020204" pitchFamily="34" charset="0"/>
              </a:rPr>
              <a:t>th</a:t>
            </a:r>
            <a:r>
              <a:rPr lang="en-GB" sz="1600" dirty="0">
                <a:latin typeface="Arial" panose="020B0604020202020204" pitchFamily="34" charset="0"/>
                <a:cs typeface="Arial" panose="020B0604020202020204" pitchFamily="34" charset="0"/>
              </a:rPr>
              <a:t> November is the UN-sponsored International Day for the Elimination of Violence Against Women, and is the reason for this date.  White Ribbon aims to sign up local authorities, public sector organisations and private sector organisations and works on the basis of having male ambassadors in these organisations.  </a:t>
            </a:r>
            <a:endParaRPr lang="en-GB" sz="1600" dirty="0" smtClean="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Most men are not violent towards women, but many ignore the problem, or see it as something which doesn't have anything to do with them.  The ethos of the campaign is that men need to join women and women's organisations in taking action to end the problem of men’s violence against women and girls (and other men and boys).</a:t>
            </a: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40332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9" y="474400"/>
            <a:ext cx="6411775" cy="1143000"/>
          </a:xfrm>
        </p:spPr>
        <p:txBody>
          <a:bodyPr>
            <a:normAutofit fontScale="90000"/>
          </a:bodyPr>
          <a:lstStyle/>
          <a:p>
            <a:pPr algn="l"/>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White Ribbon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6439" y="2420887"/>
            <a:ext cx="8229600" cy="3091089"/>
          </a:xfrm>
        </p:spPr>
        <p:txBody>
          <a:bodyPr>
            <a:normAutofit/>
          </a:bodyPr>
          <a:lstStyle/>
          <a:p>
            <a:pPr marL="0" indent="0">
              <a:buNone/>
            </a:pPr>
            <a:r>
              <a:rPr lang="en-GB" dirty="0" smtClean="0">
                <a:latin typeface="Arial" panose="020B0604020202020204" pitchFamily="34" charset="0"/>
                <a:cs typeface="Arial" panose="020B0604020202020204" pitchFamily="34" charset="0"/>
              </a:rPr>
              <a:t>White Ribbon Day is 25 November 2018 – Can you get involved?</a:t>
            </a: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27182522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9" y="474400"/>
            <a:ext cx="6411775" cy="1143000"/>
          </a:xfrm>
        </p:spPr>
        <p:txBody>
          <a:bodyPr>
            <a:normAutofit fontScale="90000"/>
          </a:bodyPr>
          <a:lstStyle/>
          <a:p>
            <a:pPr algn="l"/>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Role of a DA Champion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6439" y="1623544"/>
            <a:ext cx="8229600" cy="4469751"/>
          </a:xfrm>
        </p:spPr>
        <p:txBody>
          <a:bodyPr>
            <a:normAutofit fontScale="85000" lnSpcReduction="10000"/>
          </a:bodyPr>
          <a:lstStyle/>
          <a:p>
            <a:pPr marL="0" indent="0">
              <a:buNone/>
            </a:pPr>
            <a:r>
              <a:rPr lang="en-GB" dirty="0" smtClean="0">
                <a:latin typeface="Arial" panose="020B0604020202020204" pitchFamily="34" charset="0"/>
                <a:cs typeface="Arial" panose="020B0604020202020204" pitchFamily="34" charset="0"/>
              </a:rPr>
              <a:t>Link between own service and DASV Partnership</a:t>
            </a:r>
          </a:p>
          <a:p>
            <a:pPr marL="0" indent="0">
              <a:buNone/>
            </a:pPr>
            <a:endParaRPr lang="en-GB" dirty="0">
              <a:latin typeface="Arial" panose="020B0604020202020204" pitchFamily="34" charset="0"/>
              <a:cs typeface="Arial" panose="020B0604020202020204" pitchFamily="34" charset="0"/>
            </a:endParaRPr>
          </a:p>
          <a:p>
            <a:pPr lvl="0"/>
            <a:r>
              <a:rPr lang="en-GB" dirty="0"/>
              <a:t>Proactively raise discussion about domestic abuse and sexual violence; </a:t>
            </a:r>
          </a:p>
          <a:p>
            <a:pPr lvl="0"/>
            <a:r>
              <a:rPr lang="en-GB" dirty="0"/>
              <a:t>Help address local barriers and identify improvements;</a:t>
            </a:r>
          </a:p>
          <a:p>
            <a:pPr lvl="0"/>
            <a:r>
              <a:rPr lang="en-GB" dirty="0"/>
              <a:t>Act as a person with some expert knowledge to provide support to peers when working with adults, children and young people and families affected by domestic abuse or sexual violence; </a:t>
            </a:r>
          </a:p>
          <a:p>
            <a:r>
              <a:rPr lang="en-GB" dirty="0"/>
              <a:t>Inform colleagues of updates and projects</a:t>
            </a: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22572979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39" y="474400"/>
            <a:ext cx="6411775" cy="1874480"/>
          </a:xfrm>
        </p:spPr>
        <p:txBody>
          <a:bodyPr>
            <a:normAutofit fontScale="90000"/>
          </a:bodyPr>
          <a:lstStyle/>
          <a:p>
            <a:pPr algn="l"/>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DASV Champion – how is it going so far?</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6439" y="1623545"/>
            <a:ext cx="8229600" cy="3888432"/>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r>
              <a:rPr lang="en-GB" dirty="0" smtClean="0">
                <a:latin typeface="Arial" panose="020B0604020202020204" pitchFamily="34" charset="0"/>
                <a:cs typeface="Arial" panose="020B0604020202020204" pitchFamily="34" charset="0"/>
              </a:rPr>
              <a:t>How do you link into colleagues?</a:t>
            </a:r>
          </a:p>
          <a:p>
            <a:r>
              <a:rPr lang="en-GB" dirty="0" smtClean="0">
                <a:latin typeface="Arial" panose="020B0604020202020204" pitchFamily="34" charset="0"/>
                <a:cs typeface="Arial" panose="020B0604020202020204" pitchFamily="34" charset="0"/>
              </a:rPr>
              <a:t>What have you been able to do so far?</a:t>
            </a:r>
          </a:p>
          <a:p>
            <a:r>
              <a:rPr lang="en-GB" dirty="0" smtClean="0">
                <a:latin typeface="Arial" panose="020B0604020202020204" pitchFamily="34" charset="0"/>
                <a:cs typeface="Arial" panose="020B0604020202020204" pitchFamily="34" charset="0"/>
              </a:rPr>
              <a:t>What support do you need – from your service or from DASV Partnership?</a:t>
            </a:r>
          </a:p>
          <a:p>
            <a:r>
              <a:rPr lang="en-GB" dirty="0" smtClean="0">
                <a:latin typeface="Arial" panose="020B0604020202020204" pitchFamily="34" charset="0"/>
                <a:cs typeface="Arial" panose="020B0604020202020204" pitchFamily="34" charset="0"/>
              </a:rPr>
              <a:t>Anything else?</a:t>
            </a: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17032663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187624" y="908719"/>
            <a:ext cx="7056784" cy="4603081"/>
          </a:xfrm>
        </p:spPr>
        <p:txBody>
          <a:bodyPr>
            <a:normAutofit fontScale="90000"/>
          </a:bodyPr>
          <a:lstStyle/>
          <a:p>
            <a:pPr algn="l"/>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Victim and Witness Hub</a:t>
            </a:r>
            <a:br>
              <a:rPr lang="en-GB" dirty="0" smtClean="0">
                <a:solidFill>
                  <a:srgbClr val="0070C0"/>
                </a:solidFill>
                <a:latin typeface="Arial" panose="020B0604020202020204" pitchFamily="34" charset="0"/>
                <a:cs typeface="Arial" panose="020B0604020202020204" pitchFamily="34" charset="0"/>
              </a:rPr>
            </a:br>
            <a:r>
              <a:rPr lang="en-GB" dirty="0">
                <a:solidFill>
                  <a:srgbClr val="0070C0"/>
                </a:solidFill>
                <a:latin typeface="Arial" panose="020B0604020202020204" pitchFamily="34" charset="0"/>
                <a:cs typeface="Arial" panose="020B0604020202020204" pitchFamily="34" charset="0"/>
              </a:rPr>
              <a:t/>
            </a:r>
            <a:br>
              <a:rPr lang="en-GB" dirty="0">
                <a:solidFill>
                  <a:srgbClr val="0070C0"/>
                </a:solidFill>
                <a:latin typeface="Arial" panose="020B0604020202020204" pitchFamily="34" charset="0"/>
                <a:cs typeface="Arial" panose="020B0604020202020204" pitchFamily="34" charset="0"/>
              </a:rPr>
            </a:br>
            <a:r>
              <a:rPr lang="en-GB" dirty="0" smtClean="0">
                <a:solidFill>
                  <a:srgbClr val="0070C0"/>
                </a:solidFill>
                <a:latin typeface="Arial" panose="020B0604020202020204" pitchFamily="34" charset="0"/>
                <a:cs typeface="Arial" panose="020B0604020202020204" pitchFamily="34" charset="0"/>
              </a:rPr>
              <a:t/>
            </a:r>
            <a:br>
              <a:rPr lang="en-GB" dirty="0" smtClean="0">
                <a:solidFill>
                  <a:srgbClr val="0070C0"/>
                </a:solidFill>
                <a:latin typeface="Arial" panose="020B0604020202020204" pitchFamily="34" charset="0"/>
                <a:cs typeface="Arial" panose="020B0604020202020204" pitchFamily="34" charset="0"/>
              </a:rPr>
            </a:b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914400" y="1624013"/>
            <a:ext cx="8229600" cy="3887787"/>
          </a:xfrm>
        </p:spPr>
        <p:txBody>
          <a:bodyPr>
            <a:normAutofit/>
          </a:bodyPr>
          <a:lstStyle/>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smtClean="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a:p>
            <a:pPr marL="0" indent="0">
              <a:buNone/>
            </a:pPr>
            <a:endParaRPr lang="en-GB"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3338655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3752"/>
            <a:ext cx="6411775" cy="1143000"/>
          </a:xfrm>
        </p:spPr>
        <p:txBody>
          <a:bodyPr/>
          <a:lstStyle/>
          <a:p>
            <a:pPr algn="l"/>
            <a:r>
              <a:rPr lang="en-GB" smtClean="0">
                <a:solidFill>
                  <a:srgbClr val="0070C0"/>
                </a:solidFill>
                <a:latin typeface="Arial" panose="020B0604020202020204" pitchFamily="34" charset="0"/>
                <a:cs typeface="Arial" panose="020B0604020202020204" pitchFamily="34" charset="0"/>
              </a:rPr>
              <a:t>Mental Health </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95536" y="1196752"/>
            <a:ext cx="8229600" cy="5112568"/>
          </a:xfrm>
        </p:spPr>
        <p:txBody>
          <a:bodyPr>
            <a:noAutofit/>
          </a:bodyPr>
          <a:lstStyle/>
          <a:p>
            <a:pPr marL="0" indent="0">
              <a:buNone/>
            </a:pPr>
            <a:r>
              <a:rPr lang="en-GB" sz="2000" dirty="0" smtClean="0">
                <a:solidFill>
                  <a:schemeClr val="tx2"/>
                </a:solidFill>
                <a:latin typeface="Arial" panose="020B0604020202020204" pitchFamily="34" charset="0"/>
                <a:cs typeface="Arial" panose="020B0604020202020204" pitchFamily="34" charset="0"/>
              </a:rPr>
              <a:t>What is good mental health?</a:t>
            </a:r>
          </a:p>
          <a:p>
            <a:pPr marL="0" indent="0" algn="ctr">
              <a:buNone/>
            </a:pPr>
            <a:r>
              <a:rPr lang="en-GB" sz="1600" dirty="0" smtClean="0">
                <a:latin typeface="Arial" panose="020B0604020202020204" pitchFamily="34" charset="0"/>
                <a:cs typeface="Arial" panose="020B0604020202020204" pitchFamily="34" charset="0"/>
              </a:rPr>
              <a:t>	</a:t>
            </a:r>
            <a:r>
              <a:rPr lang="en-GB" sz="1600" i="1" dirty="0" smtClean="0">
                <a:latin typeface="Arial" panose="020B0604020202020204" pitchFamily="34" charset="0"/>
                <a:cs typeface="Arial" panose="020B0604020202020204" pitchFamily="34" charset="0"/>
              </a:rPr>
              <a:t>“A state of well being in which every individual realises his or her own potential, can cope with normal stresses of life, can work productively and fruitfully and able to make a contribution to their community”</a:t>
            </a:r>
            <a:endParaRPr lang="en-GB" sz="1600" i="1" dirty="0">
              <a:latin typeface="Arial" panose="020B0604020202020204" pitchFamily="34" charset="0"/>
              <a:cs typeface="Arial" panose="020B0604020202020204" pitchFamily="34" charset="0"/>
            </a:endParaRPr>
          </a:p>
          <a:p>
            <a:pPr marL="0" indent="0">
              <a:buNone/>
            </a:pPr>
            <a:endParaRPr lang="en-GB" sz="2000" dirty="0" smtClean="0">
              <a:solidFill>
                <a:schemeClr val="tx2"/>
              </a:solidFill>
              <a:latin typeface="Arial" panose="020B0604020202020204" pitchFamily="34" charset="0"/>
              <a:cs typeface="Arial" panose="020B0604020202020204" pitchFamily="34" charset="0"/>
            </a:endParaRPr>
          </a:p>
          <a:p>
            <a:pPr marL="0" indent="0">
              <a:buNone/>
            </a:pPr>
            <a:r>
              <a:rPr lang="en-GB" sz="2000" dirty="0" smtClean="0">
                <a:solidFill>
                  <a:schemeClr val="tx2"/>
                </a:solidFill>
                <a:latin typeface="Arial" panose="020B0604020202020204" pitchFamily="34" charset="0"/>
                <a:cs typeface="Arial" panose="020B0604020202020204" pitchFamily="34" charset="0"/>
              </a:rPr>
              <a:t>Mental Ill health</a:t>
            </a:r>
          </a:p>
          <a:p>
            <a:pPr marL="0" indent="0">
              <a:buNone/>
            </a:pPr>
            <a:r>
              <a:rPr lang="en-GB" sz="1800" dirty="0" smtClean="0">
                <a:latin typeface="Arial" panose="020B0604020202020204" pitchFamily="34" charset="0"/>
                <a:cs typeface="Arial" panose="020B0604020202020204" pitchFamily="34" charset="0"/>
              </a:rPr>
              <a:t>Can include; depression, anxiety, eating disorders, PTSD, bi-polar, phobias, self harm, suicidal thoughts, panic attacks….</a:t>
            </a:r>
            <a:endParaRPr lang="en-GB" sz="1800" dirty="0">
              <a:latin typeface="Arial" panose="020B0604020202020204" pitchFamily="34" charset="0"/>
              <a:cs typeface="Arial" panose="020B0604020202020204" pitchFamily="34" charset="0"/>
            </a:endParaRPr>
          </a:p>
          <a:p>
            <a:pPr marL="0" indent="0">
              <a:buNone/>
            </a:pPr>
            <a:endParaRPr lang="en-GB" sz="1600" dirty="0" smtClean="0">
              <a:latin typeface="Arial" panose="020B0604020202020204" pitchFamily="34" charset="0"/>
              <a:cs typeface="Arial" panose="020B0604020202020204" pitchFamily="34" charset="0"/>
            </a:endParaRPr>
          </a:p>
          <a:p>
            <a:pPr marL="0" indent="0">
              <a:buNone/>
            </a:pPr>
            <a:r>
              <a:rPr lang="en-GB" sz="2000" dirty="0" smtClean="0">
                <a:solidFill>
                  <a:schemeClr val="tx2"/>
                </a:solidFill>
                <a:latin typeface="Arial" panose="020B0604020202020204" pitchFamily="34" charset="0"/>
                <a:cs typeface="Arial" panose="020B0604020202020204" pitchFamily="34" charset="0"/>
              </a:rPr>
              <a:t>Dual Diagnosis</a:t>
            </a:r>
          </a:p>
          <a:p>
            <a:pPr marL="0" indent="0">
              <a:buNone/>
            </a:pPr>
            <a:r>
              <a:rPr lang="en-GB" sz="1800" dirty="0" smtClean="0">
                <a:latin typeface="Arial" panose="020B0604020202020204" pitchFamily="34" charset="0"/>
                <a:cs typeface="Arial" panose="020B0604020202020204" pitchFamily="34" charset="0"/>
              </a:rPr>
              <a:t>Severe Mental Ill Health AND substance misuse problems</a:t>
            </a:r>
          </a:p>
          <a:p>
            <a:pPr marL="0" indent="0">
              <a:buNone/>
            </a:pPr>
            <a:endParaRPr lang="en-GB" sz="1800" dirty="0">
              <a:latin typeface="Arial" panose="020B0604020202020204" pitchFamily="34" charset="0"/>
              <a:cs typeface="Arial" panose="020B0604020202020204" pitchFamily="34" charset="0"/>
            </a:endParaRPr>
          </a:p>
          <a:p>
            <a:pPr marL="0" indent="0">
              <a:buNone/>
            </a:pPr>
            <a:r>
              <a:rPr lang="en-GB" sz="2000" dirty="0" smtClean="0">
                <a:solidFill>
                  <a:schemeClr val="tx2"/>
                </a:solidFill>
                <a:latin typeface="Arial" panose="020B0604020202020204" pitchFamily="34" charset="0"/>
                <a:cs typeface="Arial" panose="020B0604020202020204" pitchFamily="34" charset="0"/>
              </a:rPr>
              <a:t>“Toxic Trio” </a:t>
            </a:r>
            <a:r>
              <a:rPr lang="en-GB" sz="2000" dirty="0" smtClean="0">
                <a:latin typeface="Arial" panose="020B0604020202020204" pitchFamily="34" charset="0"/>
                <a:cs typeface="Arial" panose="020B0604020202020204" pitchFamily="34" charset="0"/>
              </a:rPr>
              <a:t>– please refrain from using this</a:t>
            </a:r>
          </a:p>
          <a:p>
            <a:pPr marL="0" indent="0">
              <a:buNone/>
            </a:pPr>
            <a:r>
              <a:rPr lang="en-GB" sz="1800" dirty="0" smtClean="0">
                <a:latin typeface="Arial" panose="020B0604020202020204" pitchFamily="34" charset="0"/>
                <a:cs typeface="Arial" panose="020B0604020202020204" pitchFamily="34" charset="0"/>
              </a:rPr>
              <a:t>Can suggest the person is “toxic” or the main source of risk – not holding the perpetrator to account for their actions.</a:t>
            </a:r>
          </a:p>
          <a:p>
            <a:pPr marL="0" indent="0">
              <a:buNone/>
            </a:pPr>
            <a:endParaRPr lang="en-GB" sz="18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1229290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74103"/>
            <a:ext cx="6411775" cy="1143000"/>
          </a:xfrm>
        </p:spPr>
        <p:txBody>
          <a:bodyPr/>
          <a:lstStyle/>
          <a:p>
            <a:pPr algn="l"/>
            <a:r>
              <a:rPr lang="en-GB" smtClean="0">
                <a:solidFill>
                  <a:srgbClr val="0070C0"/>
                </a:solidFill>
                <a:latin typeface="Arial" panose="020B0604020202020204" pitchFamily="34" charset="0"/>
                <a:cs typeface="Arial" panose="020B0604020202020204" pitchFamily="34" charset="0"/>
              </a:rPr>
              <a:t>Mental Health </a:t>
            </a:r>
            <a:endParaRPr lang="en-GB"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62392" y="1052736"/>
            <a:ext cx="8229600" cy="4968552"/>
          </a:xfrm>
        </p:spPr>
        <p:txBody>
          <a:bodyPr>
            <a:noAutofit/>
          </a:bodyPr>
          <a:lstStyle/>
          <a:p>
            <a:pPr marL="0" indent="0">
              <a:buNone/>
            </a:pPr>
            <a:r>
              <a:rPr lang="en-GB" sz="2000" dirty="0" smtClean="0">
                <a:solidFill>
                  <a:schemeClr val="tx2"/>
                </a:solidFill>
                <a:latin typeface="Arial" panose="020B0604020202020204" pitchFamily="34" charset="0"/>
                <a:cs typeface="Arial" panose="020B0604020202020204" pitchFamily="34" charset="0"/>
              </a:rPr>
              <a:t>Trauma </a:t>
            </a:r>
          </a:p>
          <a:p>
            <a:pPr marL="0" indent="0" algn="ctr">
              <a:buNone/>
            </a:pPr>
            <a:r>
              <a:rPr lang="en-GB" sz="1800" i="1" dirty="0" smtClean="0">
                <a:latin typeface="Arial" panose="020B0604020202020204" pitchFamily="34" charset="0"/>
                <a:cs typeface="Arial" panose="020B0604020202020204" pitchFamily="34" charset="0"/>
              </a:rPr>
              <a:t>“Traumatic experiences are traumatic life events outside our normal expectations of life, in contrast to our beliefs”</a:t>
            </a:r>
            <a:endParaRPr lang="en-GB" sz="1800" i="1" dirty="0">
              <a:latin typeface="Arial" panose="020B0604020202020204" pitchFamily="34" charset="0"/>
              <a:cs typeface="Arial" panose="020B0604020202020204" pitchFamily="34" charset="0"/>
            </a:endParaRPr>
          </a:p>
          <a:p>
            <a:pPr marL="0" indent="0">
              <a:buNone/>
            </a:pPr>
            <a:r>
              <a:rPr lang="en-GB" sz="2000" dirty="0" smtClean="0">
                <a:solidFill>
                  <a:schemeClr val="tx2"/>
                </a:solidFill>
                <a:latin typeface="Arial" panose="020B0604020202020204" pitchFamily="34" charset="0"/>
                <a:cs typeface="Arial" panose="020B0604020202020204" pitchFamily="34" charset="0"/>
              </a:rPr>
              <a:t>What makes trauma worse?</a:t>
            </a:r>
          </a:p>
          <a:p>
            <a:r>
              <a:rPr lang="en-GB" sz="1600" dirty="0" smtClean="0">
                <a:latin typeface="Arial" panose="020B0604020202020204" pitchFamily="34" charset="0"/>
                <a:cs typeface="Arial" panose="020B0604020202020204" pitchFamily="34" charset="0"/>
              </a:rPr>
              <a:t>Caused by humans</a:t>
            </a:r>
          </a:p>
          <a:p>
            <a:r>
              <a:rPr lang="en-GB" sz="1600" dirty="0" smtClean="0">
                <a:latin typeface="Arial" panose="020B0604020202020204" pitchFamily="34" charset="0"/>
                <a:cs typeface="Arial" panose="020B0604020202020204" pitchFamily="34" charset="0"/>
              </a:rPr>
              <a:t>Caused by someone you know</a:t>
            </a:r>
          </a:p>
          <a:p>
            <a:r>
              <a:rPr lang="en-GB" sz="1600" dirty="0" smtClean="0">
                <a:latin typeface="Arial" panose="020B0604020202020204" pitchFamily="34" charset="0"/>
                <a:cs typeface="Arial" panose="020B0604020202020204" pitchFamily="34" charset="0"/>
              </a:rPr>
              <a:t>Personal and individual experience</a:t>
            </a:r>
          </a:p>
          <a:p>
            <a:r>
              <a:rPr lang="en-GB" sz="1600" dirty="0" smtClean="0">
                <a:latin typeface="Arial" panose="020B0604020202020204" pitchFamily="34" charset="0"/>
                <a:cs typeface="Arial" panose="020B0604020202020204" pitchFamily="34" charset="0"/>
              </a:rPr>
              <a:t>Continued contact with the aggressor</a:t>
            </a:r>
          </a:p>
          <a:p>
            <a:r>
              <a:rPr lang="en-GB" sz="1600" dirty="0" smtClean="0">
                <a:latin typeface="Arial" panose="020B0604020202020204" pitchFamily="34" charset="0"/>
                <a:cs typeface="Arial" panose="020B0604020202020204" pitchFamily="34" charset="0"/>
              </a:rPr>
              <a:t>Repeated incidents</a:t>
            </a:r>
          </a:p>
          <a:p>
            <a:r>
              <a:rPr lang="en-GB" sz="1600" dirty="0" smtClean="0">
                <a:latin typeface="Arial" panose="020B0604020202020204" pitchFamily="34" charset="0"/>
                <a:cs typeface="Arial" panose="020B0604020202020204" pitchFamily="34" charset="0"/>
              </a:rPr>
              <a:t>Occurs in a previously safe environment</a:t>
            </a:r>
          </a:p>
          <a:p>
            <a:r>
              <a:rPr lang="en-GB" sz="1600" dirty="0" smtClean="0">
                <a:latin typeface="Arial" panose="020B0604020202020204" pitchFamily="34" charset="0"/>
                <a:cs typeface="Arial" panose="020B0604020202020204" pitchFamily="34" charset="0"/>
              </a:rPr>
              <a:t>There has been rape or sexual violence</a:t>
            </a:r>
          </a:p>
          <a:p>
            <a:r>
              <a:rPr lang="en-GB" sz="1600" dirty="0" smtClean="0">
                <a:latin typeface="Arial" panose="020B0604020202020204" pitchFamily="34" charset="0"/>
                <a:cs typeface="Arial" panose="020B0604020202020204" pitchFamily="34" charset="0"/>
              </a:rPr>
              <a:t>Little sympathetic social support</a:t>
            </a:r>
          </a:p>
          <a:p>
            <a:r>
              <a:rPr lang="en-GB" sz="1600" dirty="0" smtClean="0">
                <a:latin typeface="Arial" panose="020B0604020202020204" pitchFamily="34" charset="0"/>
                <a:cs typeface="Arial" panose="020B0604020202020204" pitchFamily="34" charset="0"/>
              </a:rPr>
              <a:t>History of previous abuse</a:t>
            </a:r>
            <a:endParaRPr lang="en-GB" sz="1600" dirty="0">
              <a:latin typeface="Arial" panose="020B0604020202020204" pitchFamily="34" charset="0"/>
              <a:cs typeface="Arial" panose="020B0604020202020204" pitchFamily="34" charset="0"/>
            </a:endParaRPr>
          </a:p>
          <a:p>
            <a:pPr marL="0" indent="0">
              <a:buNone/>
            </a:pPr>
            <a:r>
              <a:rPr lang="en-GB" sz="1600" dirty="0" smtClean="0">
                <a:latin typeface="Arial" panose="020B0604020202020204" pitchFamily="34" charset="0"/>
                <a:cs typeface="Arial" panose="020B0604020202020204" pitchFamily="34" charset="0"/>
              </a:rPr>
              <a:t>Can lead to Post Traumatic Stress Disorder</a:t>
            </a:r>
          </a:p>
          <a:p>
            <a:pPr marL="0" indent="0" algn="ctr">
              <a:buNone/>
            </a:pPr>
            <a:r>
              <a:rPr lang="en-GB" sz="1600" dirty="0" smtClean="0">
                <a:latin typeface="Arial" panose="020B0604020202020204" pitchFamily="34" charset="0"/>
                <a:cs typeface="Arial" panose="020B0604020202020204" pitchFamily="34" charset="0"/>
              </a:rPr>
              <a:t>20% of military personnel leaving combat situations</a:t>
            </a:r>
          </a:p>
          <a:p>
            <a:pPr marL="0" indent="0" algn="ctr">
              <a:buNone/>
            </a:pPr>
            <a:r>
              <a:rPr lang="en-GB" sz="1600" dirty="0" smtClean="0">
                <a:latin typeface="Arial" panose="020B0604020202020204" pitchFamily="34" charset="0"/>
                <a:cs typeface="Arial" panose="020B0604020202020204" pitchFamily="34" charset="0"/>
              </a:rPr>
              <a:t>64% of domestic abuse survivors</a:t>
            </a:r>
          </a:p>
          <a:p>
            <a:pPr marL="0" indent="0">
              <a:buNone/>
            </a:pPr>
            <a:r>
              <a:rPr lang="en-GB" sz="1600" dirty="0" smtClean="0">
                <a:latin typeface="Arial" panose="020B0604020202020204" pitchFamily="34" charset="0"/>
                <a:cs typeface="Arial" panose="020B0604020202020204" pitchFamily="34" charset="0"/>
              </a:rPr>
              <a:t>Victims who have been stalked or harassed are twice as likely to have symptoms</a:t>
            </a: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smtClean="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endParaRPr lang="en-GB" sz="1600" dirty="0" smtClean="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3"/>
          <a:stretch>
            <a:fillRect/>
          </a:stretch>
        </p:blipFill>
        <p:spPr>
          <a:xfrm>
            <a:off x="7452322" y="294454"/>
            <a:ext cx="1481456" cy="1322947"/>
          </a:xfrm>
          <a:prstGeom prst="rect">
            <a:avLst/>
          </a:prstGeom>
        </p:spPr>
      </p:pic>
    </p:spTree>
    <p:extLst>
      <p:ext uri="{BB962C8B-B14F-4D97-AF65-F5344CB8AC3E}">
        <p14:creationId xmlns:p14="http://schemas.microsoft.com/office/powerpoint/2010/main" val="340271579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1195</TotalTime>
  <Words>737</Words>
  <Application>Microsoft Office PowerPoint</Application>
  <PresentationFormat>On-screen Show (4:3)</PresentationFormat>
  <Paragraphs>151</Paragraphs>
  <Slides>16</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 Cambridgeshire and Peterborough  Domestic Abuse and  Sexual Violence  Champions Workshop  October 2018 </vt:lpstr>
      <vt:lpstr>    Programme for today’s session…   </vt:lpstr>
      <vt:lpstr>White Ribbon Campaign</vt:lpstr>
      <vt:lpstr>  White Ribbon    </vt:lpstr>
      <vt:lpstr>  Role of a DA Champion    </vt:lpstr>
      <vt:lpstr>  DASV Champion – how is it going so far?   </vt:lpstr>
      <vt:lpstr>    Victim and Witness Hub   </vt:lpstr>
      <vt:lpstr>Mental Health </vt:lpstr>
      <vt:lpstr>Mental Health </vt:lpstr>
      <vt:lpstr>Mental Health </vt:lpstr>
      <vt:lpstr>Mental Health </vt:lpstr>
      <vt:lpstr>Mental Health </vt:lpstr>
      <vt:lpstr>Mental Health </vt:lpstr>
      <vt:lpstr>Mental Health </vt:lpstr>
      <vt:lpstr>  Dates for next workshops   </vt:lpstr>
      <vt:lpstr>  Stay in touch…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Prevalence of domestic abuse in Cambridgeshire</dc:title>
  <dc:creator>Simon</dc:creator>
  <cp:lastModifiedBy>Cullum Julia</cp:lastModifiedBy>
  <cp:revision>116</cp:revision>
  <cp:lastPrinted>2017-07-11T07:04:14Z</cp:lastPrinted>
  <dcterms:created xsi:type="dcterms:W3CDTF">2017-06-26T12:59:12Z</dcterms:created>
  <dcterms:modified xsi:type="dcterms:W3CDTF">2018-10-01T13:58:51Z</dcterms:modified>
</cp:coreProperties>
</file>