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8" r:id="rId1"/>
  </p:sldMasterIdLst>
  <p:notesMasterIdLst>
    <p:notesMasterId r:id="rId18"/>
  </p:notesMasterIdLst>
  <p:sldIdLst>
    <p:sldId id="256" r:id="rId2"/>
    <p:sldId id="271" r:id="rId3"/>
    <p:sldId id="272" r:id="rId4"/>
    <p:sldId id="286" r:id="rId5"/>
    <p:sldId id="270" r:id="rId6"/>
    <p:sldId id="277" r:id="rId7"/>
    <p:sldId id="283" r:id="rId8"/>
    <p:sldId id="278" r:id="rId9"/>
    <p:sldId id="279" r:id="rId10"/>
    <p:sldId id="280" r:id="rId11"/>
    <p:sldId id="282" r:id="rId12"/>
    <p:sldId id="284" r:id="rId13"/>
    <p:sldId id="285" r:id="rId14"/>
    <p:sldId id="281" r:id="rId15"/>
    <p:sldId id="273"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68BDF1-E759-42C3-8EE6-1FB96C3E675F}" v="2" dt="2026-07-16T08:38:20.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FE4222-759D-476F-A6D6-5ECDA74B840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DB75E2A-9013-4597-8EBE-5505F8F847CF}">
      <dgm:prSet custT="1"/>
      <dgm:spPr/>
      <dgm:t>
        <a:bodyPr/>
        <a:lstStyle/>
        <a:p>
          <a:pPr>
            <a:lnSpc>
              <a:spcPct val="100000"/>
            </a:lnSpc>
          </a:pPr>
          <a:r>
            <a:rPr lang="en-GB" sz="2400" dirty="0"/>
            <a:t>We are an independent service within Cambridgeshire county council</a:t>
          </a:r>
          <a:endParaRPr lang="en-US" sz="2400" dirty="0"/>
        </a:p>
      </dgm:t>
    </dgm:pt>
    <dgm:pt modelId="{99095F3B-9674-4122-AA8D-EB6E59EE3421}" type="parTrans" cxnId="{B2A78624-B5EA-4A33-9E22-C6759A82FA90}">
      <dgm:prSet/>
      <dgm:spPr/>
      <dgm:t>
        <a:bodyPr/>
        <a:lstStyle/>
        <a:p>
          <a:endParaRPr lang="en-US"/>
        </a:p>
      </dgm:t>
    </dgm:pt>
    <dgm:pt modelId="{9B90253B-5DDC-43D5-BC53-1D9E1AC57F9D}" type="sibTrans" cxnId="{B2A78624-B5EA-4A33-9E22-C6759A82FA90}">
      <dgm:prSet/>
      <dgm:spPr/>
      <dgm:t>
        <a:bodyPr/>
        <a:lstStyle/>
        <a:p>
          <a:endParaRPr lang="en-US"/>
        </a:p>
      </dgm:t>
    </dgm:pt>
    <dgm:pt modelId="{2F926A03-3F49-46B5-8C0F-7B619848F164}">
      <dgm:prSet custT="1"/>
      <dgm:spPr/>
      <dgm:t>
        <a:bodyPr/>
        <a:lstStyle/>
        <a:p>
          <a:pPr>
            <a:lnSpc>
              <a:spcPct val="100000"/>
            </a:lnSpc>
          </a:pPr>
          <a:r>
            <a:rPr lang="en-GB" sz="2200" dirty="0"/>
            <a:t>We are a voluntary service and do not have any statutory role, meaning we do have legal duties or powers towards our service users. </a:t>
          </a:r>
          <a:endParaRPr lang="en-US" sz="2200" dirty="0"/>
        </a:p>
      </dgm:t>
    </dgm:pt>
    <dgm:pt modelId="{0DFF83F5-6F36-4613-8625-A8DC9CA9DC0F}" type="parTrans" cxnId="{BC79169A-2321-4A31-8103-E5F2C21A4A88}">
      <dgm:prSet/>
      <dgm:spPr/>
      <dgm:t>
        <a:bodyPr/>
        <a:lstStyle/>
        <a:p>
          <a:endParaRPr lang="en-US"/>
        </a:p>
      </dgm:t>
    </dgm:pt>
    <dgm:pt modelId="{2081B125-7621-4DDC-99C2-9FD8F436CD16}" type="sibTrans" cxnId="{BC79169A-2321-4A31-8103-E5F2C21A4A88}">
      <dgm:prSet/>
      <dgm:spPr/>
      <dgm:t>
        <a:bodyPr/>
        <a:lstStyle/>
        <a:p>
          <a:endParaRPr lang="en-US"/>
        </a:p>
      </dgm:t>
    </dgm:pt>
    <dgm:pt modelId="{CD44EFA3-1734-456A-BE32-FC6B6396A795}">
      <dgm:prSet/>
      <dgm:spPr/>
      <dgm:t>
        <a:bodyPr/>
        <a:lstStyle/>
        <a:p>
          <a:pPr>
            <a:lnSpc>
              <a:spcPct val="100000"/>
            </a:lnSpc>
          </a:pPr>
          <a:r>
            <a:rPr lang="en-GB" dirty="0"/>
            <a:t>Our office is in Cambridgeshire Constabulary Head Quarters in Huntington. We sit along side MASH Health, Children social services, Adult social care and Police- Domestic Abuse Unit</a:t>
          </a:r>
          <a:endParaRPr lang="en-US" dirty="0"/>
        </a:p>
      </dgm:t>
    </dgm:pt>
    <dgm:pt modelId="{CFE3CEE3-7F8A-4200-92C0-4F47A9DC4EAA}" type="parTrans" cxnId="{D55A43DA-732D-4829-B37C-A03B2754901A}">
      <dgm:prSet/>
      <dgm:spPr/>
      <dgm:t>
        <a:bodyPr/>
        <a:lstStyle/>
        <a:p>
          <a:endParaRPr lang="en-US"/>
        </a:p>
      </dgm:t>
    </dgm:pt>
    <dgm:pt modelId="{3BEA7448-B1DF-4D4B-85F0-BEC701527B30}" type="sibTrans" cxnId="{D55A43DA-732D-4829-B37C-A03B2754901A}">
      <dgm:prSet/>
      <dgm:spPr/>
      <dgm:t>
        <a:bodyPr/>
        <a:lstStyle/>
        <a:p>
          <a:endParaRPr lang="en-US"/>
        </a:p>
      </dgm:t>
    </dgm:pt>
    <dgm:pt modelId="{E326F862-2D1E-4C2A-8D3C-A0B1565F705D}">
      <dgm:prSet custT="1"/>
      <dgm:spPr/>
      <dgm:t>
        <a:bodyPr/>
        <a:lstStyle/>
        <a:p>
          <a:pPr>
            <a:lnSpc>
              <a:spcPct val="100000"/>
            </a:lnSpc>
          </a:pPr>
          <a:r>
            <a:rPr lang="en-GB" sz="2000" dirty="0"/>
            <a:t>We cover all the districts in Cambridgeshire apart from Peterborough, who have a separate IDVA Service since 2025. </a:t>
          </a:r>
          <a:endParaRPr lang="en-US" sz="2000" dirty="0"/>
        </a:p>
      </dgm:t>
    </dgm:pt>
    <dgm:pt modelId="{161C5748-BB1D-41F0-9480-E4176C58A8CF}" type="parTrans" cxnId="{1390A423-8DEE-487A-8E33-FF958E6E13DC}">
      <dgm:prSet/>
      <dgm:spPr/>
      <dgm:t>
        <a:bodyPr/>
        <a:lstStyle/>
        <a:p>
          <a:endParaRPr lang="en-US"/>
        </a:p>
      </dgm:t>
    </dgm:pt>
    <dgm:pt modelId="{08B93CF2-C690-4541-95F6-44C2ACF45777}" type="sibTrans" cxnId="{1390A423-8DEE-487A-8E33-FF958E6E13DC}">
      <dgm:prSet/>
      <dgm:spPr/>
      <dgm:t>
        <a:bodyPr/>
        <a:lstStyle/>
        <a:p>
          <a:endParaRPr lang="en-US"/>
        </a:p>
      </dgm:t>
    </dgm:pt>
    <dgm:pt modelId="{4B418EB8-5127-43E6-9C65-A4D4327323A4}" type="pres">
      <dgm:prSet presAssocID="{34FE4222-759D-476F-A6D6-5ECDA74B8409}" presName="root" presStyleCnt="0">
        <dgm:presLayoutVars>
          <dgm:dir/>
          <dgm:resizeHandles val="exact"/>
        </dgm:presLayoutVars>
      </dgm:prSet>
      <dgm:spPr/>
    </dgm:pt>
    <dgm:pt modelId="{ABB6AEEF-782E-4688-A0BF-A57D7C881FD4}" type="pres">
      <dgm:prSet presAssocID="{1DB75E2A-9013-4597-8EBE-5505F8F847CF}" presName="compNode" presStyleCnt="0"/>
      <dgm:spPr/>
    </dgm:pt>
    <dgm:pt modelId="{13DFFA18-B24B-4D5C-8FEF-CF46CD4718EB}" type="pres">
      <dgm:prSet presAssocID="{1DB75E2A-9013-4597-8EBE-5505F8F847CF}" presName="bgRect" presStyleLbl="bgShp" presStyleIdx="0" presStyleCnt="4"/>
      <dgm:spPr/>
    </dgm:pt>
    <dgm:pt modelId="{1178917C-3567-44E4-A06E-318C5B03BD6A}" type="pres">
      <dgm:prSet presAssocID="{1DB75E2A-9013-4597-8EBE-5505F8F847C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60F9B5D6-D213-4DBD-8949-B4B2E53E1900}" type="pres">
      <dgm:prSet presAssocID="{1DB75E2A-9013-4597-8EBE-5505F8F847CF}" presName="spaceRect" presStyleCnt="0"/>
      <dgm:spPr/>
    </dgm:pt>
    <dgm:pt modelId="{6F5F3016-7CC1-46D8-9C7F-1AC790CE54A9}" type="pres">
      <dgm:prSet presAssocID="{1DB75E2A-9013-4597-8EBE-5505F8F847CF}" presName="parTx" presStyleLbl="revTx" presStyleIdx="0" presStyleCnt="4">
        <dgm:presLayoutVars>
          <dgm:chMax val="0"/>
          <dgm:chPref val="0"/>
        </dgm:presLayoutVars>
      </dgm:prSet>
      <dgm:spPr/>
    </dgm:pt>
    <dgm:pt modelId="{40BFE97F-E143-4FA2-991F-43037231D8D6}" type="pres">
      <dgm:prSet presAssocID="{9B90253B-5DDC-43D5-BC53-1D9E1AC57F9D}" presName="sibTrans" presStyleCnt="0"/>
      <dgm:spPr/>
    </dgm:pt>
    <dgm:pt modelId="{B6A4E162-F42B-48FB-9043-B6487AD0A013}" type="pres">
      <dgm:prSet presAssocID="{2F926A03-3F49-46B5-8C0F-7B619848F164}" presName="compNode" presStyleCnt="0"/>
      <dgm:spPr/>
    </dgm:pt>
    <dgm:pt modelId="{80C32873-F345-4E5D-8D61-CDBC8CD44E83}" type="pres">
      <dgm:prSet presAssocID="{2F926A03-3F49-46B5-8C0F-7B619848F164}" presName="bgRect" presStyleLbl="bgShp" presStyleIdx="1" presStyleCnt="4"/>
      <dgm:spPr/>
    </dgm:pt>
    <dgm:pt modelId="{A352B671-A48D-4053-A4E6-5D43BC2121D7}" type="pres">
      <dgm:prSet presAssocID="{2F926A03-3F49-46B5-8C0F-7B619848F164}"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heers with solid fill"/>
        </a:ext>
      </dgm:extLst>
    </dgm:pt>
    <dgm:pt modelId="{DB30EBB0-58D9-45ED-91EF-7378B101A0C4}" type="pres">
      <dgm:prSet presAssocID="{2F926A03-3F49-46B5-8C0F-7B619848F164}" presName="spaceRect" presStyleCnt="0"/>
      <dgm:spPr/>
    </dgm:pt>
    <dgm:pt modelId="{1AB8CAC2-54AD-4A53-A2F6-FDD06564E572}" type="pres">
      <dgm:prSet presAssocID="{2F926A03-3F49-46B5-8C0F-7B619848F164}" presName="parTx" presStyleLbl="revTx" presStyleIdx="1" presStyleCnt="4">
        <dgm:presLayoutVars>
          <dgm:chMax val="0"/>
          <dgm:chPref val="0"/>
        </dgm:presLayoutVars>
      </dgm:prSet>
      <dgm:spPr/>
    </dgm:pt>
    <dgm:pt modelId="{56139893-FE1F-4180-83A2-C082A1CA16A3}" type="pres">
      <dgm:prSet presAssocID="{2081B125-7621-4DDC-99C2-9FD8F436CD16}" presName="sibTrans" presStyleCnt="0"/>
      <dgm:spPr/>
    </dgm:pt>
    <dgm:pt modelId="{F34C2D8A-0340-4C01-9275-45CD9B92F8D3}" type="pres">
      <dgm:prSet presAssocID="{CD44EFA3-1734-456A-BE32-FC6B6396A795}" presName="compNode" presStyleCnt="0"/>
      <dgm:spPr/>
    </dgm:pt>
    <dgm:pt modelId="{CFCA3EE2-E925-44E0-9B86-426F0D52FB0B}" type="pres">
      <dgm:prSet presAssocID="{CD44EFA3-1734-456A-BE32-FC6B6396A795}" presName="bgRect" presStyleLbl="bgShp" presStyleIdx="2" presStyleCnt="4"/>
      <dgm:spPr/>
    </dgm:pt>
    <dgm:pt modelId="{5BF1FDAE-A345-4C8A-83A0-AC88AA28C28E}" type="pres">
      <dgm:prSet presAssocID="{CD44EFA3-1734-456A-BE32-FC6B6396A795}"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uilding with solid fill"/>
        </a:ext>
      </dgm:extLst>
    </dgm:pt>
    <dgm:pt modelId="{80AFAB38-14BA-4561-86C8-F0725E1CD11B}" type="pres">
      <dgm:prSet presAssocID="{CD44EFA3-1734-456A-BE32-FC6B6396A795}" presName="spaceRect" presStyleCnt="0"/>
      <dgm:spPr/>
    </dgm:pt>
    <dgm:pt modelId="{7096BD62-A2C2-40C2-8771-96A5E6112085}" type="pres">
      <dgm:prSet presAssocID="{CD44EFA3-1734-456A-BE32-FC6B6396A795}" presName="parTx" presStyleLbl="revTx" presStyleIdx="2" presStyleCnt="4">
        <dgm:presLayoutVars>
          <dgm:chMax val="0"/>
          <dgm:chPref val="0"/>
        </dgm:presLayoutVars>
      </dgm:prSet>
      <dgm:spPr/>
    </dgm:pt>
    <dgm:pt modelId="{CA23728F-5419-4138-B7F5-7E37AE9E0F52}" type="pres">
      <dgm:prSet presAssocID="{3BEA7448-B1DF-4D4B-85F0-BEC701527B30}" presName="sibTrans" presStyleCnt="0"/>
      <dgm:spPr/>
    </dgm:pt>
    <dgm:pt modelId="{F7903EB7-08B3-440F-B428-A8328481F3A9}" type="pres">
      <dgm:prSet presAssocID="{E326F862-2D1E-4C2A-8D3C-A0B1565F705D}" presName="compNode" presStyleCnt="0"/>
      <dgm:spPr/>
    </dgm:pt>
    <dgm:pt modelId="{FAB3EEBB-E92D-44FA-B420-16A5D2F82F5F}" type="pres">
      <dgm:prSet presAssocID="{E326F862-2D1E-4C2A-8D3C-A0B1565F705D}" presName="bgRect" presStyleLbl="bgShp" presStyleIdx="3" presStyleCnt="4"/>
      <dgm:spPr/>
    </dgm:pt>
    <dgm:pt modelId="{254EA131-7003-4D26-A1CF-B3751AFBC8FD}" type="pres">
      <dgm:prSet presAssocID="{E326F862-2D1E-4C2A-8D3C-A0B1565F705D}"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ap with pin with solid fill"/>
        </a:ext>
      </dgm:extLst>
    </dgm:pt>
    <dgm:pt modelId="{19B8AD52-C5DD-47BA-96FF-D2EF441FCE59}" type="pres">
      <dgm:prSet presAssocID="{E326F862-2D1E-4C2A-8D3C-A0B1565F705D}" presName="spaceRect" presStyleCnt="0"/>
      <dgm:spPr/>
    </dgm:pt>
    <dgm:pt modelId="{B1E7BB9E-7676-4C2B-BFF7-2ACDDBFE8382}" type="pres">
      <dgm:prSet presAssocID="{E326F862-2D1E-4C2A-8D3C-A0B1565F705D}" presName="parTx" presStyleLbl="revTx" presStyleIdx="3" presStyleCnt="4">
        <dgm:presLayoutVars>
          <dgm:chMax val="0"/>
          <dgm:chPref val="0"/>
        </dgm:presLayoutVars>
      </dgm:prSet>
      <dgm:spPr/>
    </dgm:pt>
  </dgm:ptLst>
  <dgm:cxnLst>
    <dgm:cxn modelId="{575FB705-3E39-4B77-8894-69E861F5F7F4}" type="presOf" srcId="{E326F862-2D1E-4C2A-8D3C-A0B1565F705D}" destId="{B1E7BB9E-7676-4C2B-BFF7-2ACDDBFE8382}" srcOrd="0" destOrd="0" presId="urn:microsoft.com/office/officeart/2018/2/layout/IconVerticalSolidList"/>
    <dgm:cxn modelId="{1390A423-8DEE-487A-8E33-FF958E6E13DC}" srcId="{34FE4222-759D-476F-A6D6-5ECDA74B8409}" destId="{E326F862-2D1E-4C2A-8D3C-A0B1565F705D}" srcOrd="3" destOrd="0" parTransId="{161C5748-BB1D-41F0-9480-E4176C58A8CF}" sibTransId="{08B93CF2-C690-4541-95F6-44C2ACF45777}"/>
    <dgm:cxn modelId="{B2A78624-B5EA-4A33-9E22-C6759A82FA90}" srcId="{34FE4222-759D-476F-A6D6-5ECDA74B8409}" destId="{1DB75E2A-9013-4597-8EBE-5505F8F847CF}" srcOrd="0" destOrd="0" parTransId="{99095F3B-9674-4122-AA8D-EB6E59EE3421}" sibTransId="{9B90253B-5DDC-43D5-BC53-1D9E1AC57F9D}"/>
    <dgm:cxn modelId="{46C59666-FB19-416D-A627-59B048AF1D84}" type="presOf" srcId="{2F926A03-3F49-46B5-8C0F-7B619848F164}" destId="{1AB8CAC2-54AD-4A53-A2F6-FDD06564E572}" srcOrd="0" destOrd="0" presId="urn:microsoft.com/office/officeart/2018/2/layout/IconVerticalSolidList"/>
    <dgm:cxn modelId="{C2C93282-FA1A-4F38-B9AD-8587A9B8B916}" type="presOf" srcId="{34FE4222-759D-476F-A6D6-5ECDA74B8409}" destId="{4B418EB8-5127-43E6-9C65-A4D4327323A4}" srcOrd="0" destOrd="0" presId="urn:microsoft.com/office/officeart/2018/2/layout/IconVerticalSolidList"/>
    <dgm:cxn modelId="{95A9278A-B805-437F-AA4F-EA9E194BFC37}" type="presOf" srcId="{CD44EFA3-1734-456A-BE32-FC6B6396A795}" destId="{7096BD62-A2C2-40C2-8771-96A5E6112085}" srcOrd="0" destOrd="0" presId="urn:microsoft.com/office/officeart/2018/2/layout/IconVerticalSolidList"/>
    <dgm:cxn modelId="{D54E858A-7055-4D34-9ACA-1078FB0E68A3}" type="presOf" srcId="{1DB75E2A-9013-4597-8EBE-5505F8F847CF}" destId="{6F5F3016-7CC1-46D8-9C7F-1AC790CE54A9}" srcOrd="0" destOrd="0" presId="urn:microsoft.com/office/officeart/2018/2/layout/IconVerticalSolidList"/>
    <dgm:cxn modelId="{BC79169A-2321-4A31-8103-E5F2C21A4A88}" srcId="{34FE4222-759D-476F-A6D6-5ECDA74B8409}" destId="{2F926A03-3F49-46B5-8C0F-7B619848F164}" srcOrd="1" destOrd="0" parTransId="{0DFF83F5-6F36-4613-8625-A8DC9CA9DC0F}" sibTransId="{2081B125-7621-4DDC-99C2-9FD8F436CD16}"/>
    <dgm:cxn modelId="{D55A43DA-732D-4829-B37C-A03B2754901A}" srcId="{34FE4222-759D-476F-A6D6-5ECDA74B8409}" destId="{CD44EFA3-1734-456A-BE32-FC6B6396A795}" srcOrd="2" destOrd="0" parTransId="{CFE3CEE3-7F8A-4200-92C0-4F47A9DC4EAA}" sibTransId="{3BEA7448-B1DF-4D4B-85F0-BEC701527B30}"/>
    <dgm:cxn modelId="{F815FCAD-C697-488D-817E-68420787F99E}" type="presParOf" srcId="{4B418EB8-5127-43E6-9C65-A4D4327323A4}" destId="{ABB6AEEF-782E-4688-A0BF-A57D7C881FD4}" srcOrd="0" destOrd="0" presId="urn:microsoft.com/office/officeart/2018/2/layout/IconVerticalSolidList"/>
    <dgm:cxn modelId="{5949E63E-D529-4CB7-9F46-C064E3A777AD}" type="presParOf" srcId="{ABB6AEEF-782E-4688-A0BF-A57D7C881FD4}" destId="{13DFFA18-B24B-4D5C-8FEF-CF46CD4718EB}" srcOrd="0" destOrd="0" presId="urn:microsoft.com/office/officeart/2018/2/layout/IconVerticalSolidList"/>
    <dgm:cxn modelId="{695D9536-4EF9-4F77-A9E0-0EBED367949B}" type="presParOf" srcId="{ABB6AEEF-782E-4688-A0BF-A57D7C881FD4}" destId="{1178917C-3567-44E4-A06E-318C5B03BD6A}" srcOrd="1" destOrd="0" presId="urn:microsoft.com/office/officeart/2018/2/layout/IconVerticalSolidList"/>
    <dgm:cxn modelId="{7DF96891-8649-4030-8081-6DB88497CDD5}" type="presParOf" srcId="{ABB6AEEF-782E-4688-A0BF-A57D7C881FD4}" destId="{60F9B5D6-D213-4DBD-8949-B4B2E53E1900}" srcOrd="2" destOrd="0" presId="urn:microsoft.com/office/officeart/2018/2/layout/IconVerticalSolidList"/>
    <dgm:cxn modelId="{2F7D0B41-73CC-460B-ADF7-6DE9956CB134}" type="presParOf" srcId="{ABB6AEEF-782E-4688-A0BF-A57D7C881FD4}" destId="{6F5F3016-7CC1-46D8-9C7F-1AC790CE54A9}" srcOrd="3" destOrd="0" presId="urn:microsoft.com/office/officeart/2018/2/layout/IconVerticalSolidList"/>
    <dgm:cxn modelId="{81CB33EE-A353-408C-A3C7-B696E76AA516}" type="presParOf" srcId="{4B418EB8-5127-43E6-9C65-A4D4327323A4}" destId="{40BFE97F-E143-4FA2-991F-43037231D8D6}" srcOrd="1" destOrd="0" presId="urn:microsoft.com/office/officeart/2018/2/layout/IconVerticalSolidList"/>
    <dgm:cxn modelId="{D3FDF2E0-AD22-4318-92F1-0CE2F566C243}" type="presParOf" srcId="{4B418EB8-5127-43E6-9C65-A4D4327323A4}" destId="{B6A4E162-F42B-48FB-9043-B6487AD0A013}" srcOrd="2" destOrd="0" presId="urn:microsoft.com/office/officeart/2018/2/layout/IconVerticalSolidList"/>
    <dgm:cxn modelId="{9D5356ED-C5AB-4734-9132-9F2D58C05C1B}" type="presParOf" srcId="{B6A4E162-F42B-48FB-9043-B6487AD0A013}" destId="{80C32873-F345-4E5D-8D61-CDBC8CD44E83}" srcOrd="0" destOrd="0" presId="urn:microsoft.com/office/officeart/2018/2/layout/IconVerticalSolidList"/>
    <dgm:cxn modelId="{EA8336C9-F835-4B10-8737-D09D4E5F4C0E}" type="presParOf" srcId="{B6A4E162-F42B-48FB-9043-B6487AD0A013}" destId="{A352B671-A48D-4053-A4E6-5D43BC2121D7}" srcOrd="1" destOrd="0" presId="urn:microsoft.com/office/officeart/2018/2/layout/IconVerticalSolidList"/>
    <dgm:cxn modelId="{74A1D7A5-73AF-4C05-AA66-0BABF414AFFC}" type="presParOf" srcId="{B6A4E162-F42B-48FB-9043-B6487AD0A013}" destId="{DB30EBB0-58D9-45ED-91EF-7378B101A0C4}" srcOrd="2" destOrd="0" presId="urn:microsoft.com/office/officeart/2018/2/layout/IconVerticalSolidList"/>
    <dgm:cxn modelId="{5EF2BEF3-0113-4CB7-975A-015208929C0A}" type="presParOf" srcId="{B6A4E162-F42B-48FB-9043-B6487AD0A013}" destId="{1AB8CAC2-54AD-4A53-A2F6-FDD06564E572}" srcOrd="3" destOrd="0" presId="urn:microsoft.com/office/officeart/2018/2/layout/IconVerticalSolidList"/>
    <dgm:cxn modelId="{FA1D2D41-C012-4ED8-9B48-8E092A0B971A}" type="presParOf" srcId="{4B418EB8-5127-43E6-9C65-A4D4327323A4}" destId="{56139893-FE1F-4180-83A2-C082A1CA16A3}" srcOrd="3" destOrd="0" presId="urn:microsoft.com/office/officeart/2018/2/layout/IconVerticalSolidList"/>
    <dgm:cxn modelId="{FDB6004A-A1C3-4FC8-8988-4D423F28F779}" type="presParOf" srcId="{4B418EB8-5127-43E6-9C65-A4D4327323A4}" destId="{F34C2D8A-0340-4C01-9275-45CD9B92F8D3}" srcOrd="4" destOrd="0" presId="urn:microsoft.com/office/officeart/2018/2/layout/IconVerticalSolidList"/>
    <dgm:cxn modelId="{B78B56D1-FB90-4768-97CD-781DB4735DF3}" type="presParOf" srcId="{F34C2D8A-0340-4C01-9275-45CD9B92F8D3}" destId="{CFCA3EE2-E925-44E0-9B86-426F0D52FB0B}" srcOrd="0" destOrd="0" presId="urn:microsoft.com/office/officeart/2018/2/layout/IconVerticalSolidList"/>
    <dgm:cxn modelId="{98F94468-8AE9-4A27-A8E7-6F2D080296DC}" type="presParOf" srcId="{F34C2D8A-0340-4C01-9275-45CD9B92F8D3}" destId="{5BF1FDAE-A345-4C8A-83A0-AC88AA28C28E}" srcOrd="1" destOrd="0" presId="urn:microsoft.com/office/officeart/2018/2/layout/IconVerticalSolidList"/>
    <dgm:cxn modelId="{0E50C682-3340-47F9-8A13-65F9A09823C0}" type="presParOf" srcId="{F34C2D8A-0340-4C01-9275-45CD9B92F8D3}" destId="{80AFAB38-14BA-4561-86C8-F0725E1CD11B}" srcOrd="2" destOrd="0" presId="urn:microsoft.com/office/officeart/2018/2/layout/IconVerticalSolidList"/>
    <dgm:cxn modelId="{199E5B8E-51AB-43F5-994B-851413B04321}" type="presParOf" srcId="{F34C2D8A-0340-4C01-9275-45CD9B92F8D3}" destId="{7096BD62-A2C2-40C2-8771-96A5E6112085}" srcOrd="3" destOrd="0" presId="urn:microsoft.com/office/officeart/2018/2/layout/IconVerticalSolidList"/>
    <dgm:cxn modelId="{14638A49-40F7-449D-902B-B7F586D97899}" type="presParOf" srcId="{4B418EB8-5127-43E6-9C65-A4D4327323A4}" destId="{CA23728F-5419-4138-B7F5-7E37AE9E0F52}" srcOrd="5" destOrd="0" presId="urn:microsoft.com/office/officeart/2018/2/layout/IconVerticalSolidList"/>
    <dgm:cxn modelId="{4ABAD98B-E69D-45D3-843B-1C7D3B5625E0}" type="presParOf" srcId="{4B418EB8-5127-43E6-9C65-A4D4327323A4}" destId="{F7903EB7-08B3-440F-B428-A8328481F3A9}" srcOrd="6" destOrd="0" presId="urn:microsoft.com/office/officeart/2018/2/layout/IconVerticalSolidList"/>
    <dgm:cxn modelId="{A622E400-9125-424B-8067-C0843D483831}" type="presParOf" srcId="{F7903EB7-08B3-440F-B428-A8328481F3A9}" destId="{FAB3EEBB-E92D-44FA-B420-16A5D2F82F5F}" srcOrd="0" destOrd="0" presId="urn:microsoft.com/office/officeart/2018/2/layout/IconVerticalSolidList"/>
    <dgm:cxn modelId="{B138B1E5-3A2F-401E-BAB2-3EE28A2773C9}" type="presParOf" srcId="{F7903EB7-08B3-440F-B428-A8328481F3A9}" destId="{254EA131-7003-4D26-A1CF-B3751AFBC8FD}" srcOrd="1" destOrd="0" presId="urn:microsoft.com/office/officeart/2018/2/layout/IconVerticalSolidList"/>
    <dgm:cxn modelId="{3BEEC98E-EBE8-4FBB-90B8-E99DF88C9A3E}" type="presParOf" srcId="{F7903EB7-08B3-440F-B428-A8328481F3A9}" destId="{19B8AD52-C5DD-47BA-96FF-D2EF441FCE59}" srcOrd="2" destOrd="0" presId="urn:microsoft.com/office/officeart/2018/2/layout/IconVerticalSolidList"/>
    <dgm:cxn modelId="{B7992245-DCCE-4C7C-BEA7-EA44F0DCECC1}" type="presParOf" srcId="{F7903EB7-08B3-440F-B428-A8328481F3A9}" destId="{B1E7BB9E-7676-4C2B-BFF7-2ACDDBFE83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E2AAC5-FE56-4BAF-A141-F351DE94482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GB"/>
        </a:p>
      </dgm:t>
    </dgm:pt>
    <dgm:pt modelId="{815E17FD-42AF-4BC2-B591-338B4FFCF5C9}">
      <dgm:prSet phldrT="[Text]" custT="1"/>
      <dgm:spPr/>
      <dgm:t>
        <a:bodyPr/>
        <a:lstStyle/>
        <a:p>
          <a:r>
            <a:rPr lang="en-GB" sz="1800" b="1" dirty="0">
              <a:latin typeface="Abadi" panose="020B0604020104020204" pitchFamily="34" charset="0"/>
            </a:rPr>
            <a:t>RECEIVED REFERRAL</a:t>
          </a:r>
        </a:p>
      </dgm:t>
    </dgm:pt>
    <dgm:pt modelId="{2A0658FF-1A80-42AC-A47E-B5FB4BC37F2D}" type="parTrans" cxnId="{F0E05116-6D8F-4726-ABFE-57D307AEC67B}">
      <dgm:prSet/>
      <dgm:spPr/>
      <dgm:t>
        <a:bodyPr/>
        <a:lstStyle/>
        <a:p>
          <a:endParaRPr lang="en-GB"/>
        </a:p>
      </dgm:t>
    </dgm:pt>
    <dgm:pt modelId="{E6D16E48-1D94-41F2-BD86-12B9CE250C96}" type="sibTrans" cxnId="{F0E05116-6D8F-4726-ABFE-57D307AEC67B}">
      <dgm:prSet/>
      <dgm:spPr/>
      <dgm:t>
        <a:bodyPr/>
        <a:lstStyle/>
        <a:p>
          <a:endParaRPr lang="en-GB"/>
        </a:p>
      </dgm:t>
    </dgm:pt>
    <dgm:pt modelId="{45722E1A-B9E3-461B-B459-BDE9ADC22BAA}">
      <dgm:prSet phldrT="[Text]" custT="1"/>
      <dgm:spPr/>
      <dgm:t>
        <a:bodyPr/>
        <a:lstStyle/>
        <a:p>
          <a:r>
            <a:rPr lang="en-GB" sz="1800" b="1" dirty="0">
              <a:latin typeface="Abadi" panose="020B0604020104020204" pitchFamily="34" charset="0"/>
            </a:rPr>
            <a:t>FIRST CONTACT</a:t>
          </a:r>
        </a:p>
      </dgm:t>
    </dgm:pt>
    <dgm:pt modelId="{9696CD9F-2E3B-4F41-9618-7DFCB4C8A7E7}" type="parTrans" cxnId="{38580BEF-9EE7-4CFA-9E87-8C4D9775E62B}">
      <dgm:prSet/>
      <dgm:spPr/>
      <dgm:t>
        <a:bodyPr/>
        <a:lstStyle/>
        <a:p>
          <a:endParaRPr lang="en-GB"/>
        </a:p>
      </dgm:t>
    </dgm:pt>
    <dgm:pt modelId="{B95AF473-317E-4B90-98E3-C3E9CDD4D959}" type="sibTrans" cxnId="{38580BEF-9EE7-4CFA-9E87-8C4D9775E62B}">
      <dgm:prSet/>
      <dgm:spPr/>
      <dgm:t>
        <a:bodyPr/>
        <a:lstStyle/>
        <a:p>
          <a:endParaRPr lang="en-GB"/>
        </a:p>
      </dgm:t>
    </dgm:pt>
    <dgm:pt modelId="{C28D4F43-3BC2-4213-AA54-9B9684A2769E}">
      <dgm:prSet phldrT="[Text]"/>
      <dgm:spPr/>
      <dgm:t>
        <a:bodyPr/>
        <a:lstStyle/>
        <a:p>
          <a:r>
            <a:rPr lang="en-GB" b="1" dirty="0"/>
            <a:t>SUPPORT IDENTIFIED</a:t>
          </a:r>
          <a:r>
            <a:rPr lang="en-GB" dirty="0"/>
            <a:t> </a:t>
          </a:r>
        </a:p>
      </dgm:t>
    </dgm:pt>
    <dgm:pt modelId="{CBEE22A6-B38C-417C-BE6D-E7D615C8ECB7}" type="parTrans" cxnId="{84EDC4D8-461A-4444-9CCA-1C3A62DFA6E2}">
      <dgm:prSet/>
      <dgm:spPr/>
      <dgm:t>
        <a:bodyPr/>
        <a:lstStyle/>
        <a:p>
          <a:endParaRPr lang="en-GB"/>
        </a:p>
      </dgm:t>
    </dgm:pt>
    <dgm:pt modelId="{C50D0169-FBE7-4155-B8DE-92C74552E0B0}" type="sibTrans" cxnId="{84EDC4D8-461A-4444-9CCA-1C3A62DFA6E2}">
      <dgm:prSet/>
      <dgm:spPr/>
      <dgm:t>
        <a:bodyPr/>
        <a:lstStyle/>
        <a:p>
          <a:endParaRPr lang="en-GB"/>
        </a:p>
      </dgm:t>
    </dgm:pt>
    <dgm:pt modelId="{0324FF7C-0C76-4B1B-900C-A11863A265CC}" type="pres">
      <dgm:prSet presAssocID="{5DE2AAC5-FE56-4BAF-A141-F351DE944820}" presName="CompostProcess" presStyleCnt="0">
        <dgm:presLayoutVars>
          <dgm:dir/>
          <dgm:resizeHandles val="exact"/>
        </dgm:presLayoutVars>
      </dgm:prSet>
      <dgm:spPr/>
    </dgm:pt>
    <dgm:pt modelId="{E5D96127-6C7C-4AE6-9516-A8D84FE21C86}" type="pres">
      <dgm:prSet presAssocID="{5DE2AAC5-FE56-4BAF-A141-F351DE944820}" presName="arrow" presStyleLbl="bgShp" presStyleIdx="0" presStyleCnt="1"/>
      <dgm:spPr/>
    </dgm:pt>
    <dgm:pt modelId="{EBEE5B3F-F71E-4C29-8D98-71134DEDF40D}" type="pres">
      <dgm:prSet presAssocID="{5DE2AAC5-FE56-4BAF-A141-F351DE944820}" presName="linearProcess" presStyleCnt="0"/>
      <dgm:spPr/>
    </dgm:pt>
    <dgm:pt modelId="{2D8410D3-71FE-4AFE-8071-411DB696AF2F}" type="pres">
      <dgm:prSet presAssocID="{815E17FD-42AF-4BC2-B591-338B4FFCF5C9}" presName="textNode" presStyleLbl="node1" presStyleIdx="0" presStyleCnt="3">
        <dgm:presLayoutVars>
          <dgm:bulletEnabled val="1"/>
        </dgm:presLayoutVars>
      </dgm:prSet>
      <dgm:spPr/>
    </dgm:pt>
    <dgm:pt modelId="{7CDD0F39-0F4B-4F96-B87D-D36463F78A02}" type="pres">
      <dgm:prSet presAssocID="{E6D16E48-1D94-41F2-BD86-12B9CE250C96}" presName="sibTrans" presStyleCnt="0"/>
      <dgm:spPr/>
    </dgm:pt>
    <dgm:pt modelId="{5604C05E-7385-4EBA-B66E-2A2BC64BB125}" type="pres">
      <dgm:prSet presAssocID="{45722E1A-B9E3-461B-B459-BDE9ADC22BAA}" presName="textNode" presStyleLbl="node1" presStyleIdx="1" presStyleCnt="3">
        <dgm:presLayoutVars>
          <dgm:bulletEnabled val="1"/>
        </dgm:presLayoutVars>
      </dgm:prSet>
      <dgm:spPr/>
    </dgm:pt>
    <dgm:pt modelId="{ABBC764E-700A-4A31-9DE7-F28658A6B49F}" type="pres">
      <dgm:prSet presAssocID="{B95AF473-317E-4B90-98E3-C3E9CDD4D959}" presName="sibTrans" presStyleCnt="0"/>
      <dgm:spPr/>
    </dgm:pt>
    <dgm:pt modelId="{9628321A-03F7-45D4-8FE7-27739CBF77CC}" type="pres">
      <dgm:prSet presAssocID="{C28D4F43-3BC2-4213-AA54-9B9684A2769E}" presName="textNode" presStyleLbl="node1" presStyleIdx="2" presStyleCnt="3" custLinFactNeighborX="-16422" custLinFactNeighborY="-111">
        <dgm:presLayoutVars>
          <dgm:bulletEnabled val="1"/>
        </dgm:presLayoutVars>
      </dgm:prSet>
      <dgm:spPr/>
    </dgm:pt>
  </dgm:ptLst>
  <dgm:cxnLst>
    <dgm:cxn modelId="{4D2BAE00-DF25-44D6-9F82-97486B2DE562}" type="presOf" srcId="{C28D4F43-3BC2-4213-AA54-9B9684A2769E}" destId="{9628321A-03F7-45D4-8FE7-27739CBF77CC}" srcOrd="0" destOrd="0" presId="urn:microsoft.com/office/officeart/2005/8/layout/hProcess9"/>
    <dgm:cxn modelId="{F2CCD614-FB2C-4DFF-8747-935D45D2EF7E}" type="presOf" srcId="{5DE2AAC5-FE56-4BAF-A141-F351DE944820}" destId="{0324FF7C-0C76-4B1B-900C-A11863A265CC}" srcOrd="0" destOrd="0" presId="urn:microsoft.com/office/officeart/2005/8/layout/hProcess9"/>
    <dgm:cxn modelId="{F0E05116-6D8F-4726-ABFE-57D307AEC67B}" srcId="{5DE2AAC5-FE56-4BAF-A141-F351DE944820}" destId="{815E17FD-42AF-4BC2-B591-338B4FFCF5C9}" srcOrd="0" destOrd="0" parTransId="{2A0658FF-1A80-42AC-A47E-B5FB4BC37F2D}" sibTransId="{E6D16E48-1D94-41F2-BD86-12B9CE250C96}"/>
    <dgm:cxn modelId="{02251267-2927-40F1-B54C-2E6828AAD92E}" type="presOf" srcId="{815E17FD-42AF-4BC2-B591-338B4FFCF5C9}" destId="{2D8410D3-71FE-4AFE-8071-411DB696AF2F}" srcOrd="0" destOrd="0" presId="urn:microsoft.com/office/officeart/2005/8/layout/hProcess9"/>
    <dgm:cxn modelId="{84EDC4D8-461A-4444-9CCA-1C3A62DFA6E2}" srcId="{5DE2AAC5-FE56-4BAF-A141-F351DE944820}" destId="{C28D4F43-3BC2-4213-AA54-9B9684A2769E}" srcOrd="2" destOrd="0" parTransId="{CBEE22A6-B38C-417C-BE6D-E7D615C8ECB7}" sibTransId="{C50D0169-FBE7-4155-B8DE-92C74552E0B0}"/>
    <dgm:cxn modelId="{0FB03CD9-AC29-48B0-BCEF-67B69443E1BB}" type="presOf" srcId="{45722E1A-B9E3-461B-B459-BDE9ADC22BAA}" destId="{5604C05E-7385-4EBA-B66E-2A2BC64BB125}" srcOrd="0" destOrd="0" presId="urn:microsoft.com/office/officeart/2005/8/layout/hProcess9"/>
    <dgm:cxn modelId="{38580BEF-9EE7-4CFA-9E87-8C4D9775E62B}" srcId="{5DE2AAC5-FE56-4BAF-A141-F351DE944820}" destId="{45722E1A-B9E3-461B-B459-BDE9ADC22BAA}" srcOrd="1" destOrd="0" parTransId="{9696CD9F-2E3B-4F41-9618-7DFCB4C8A7E7}" sibTransId="{B95AF473-317E-4B90-98E3-C3E9CDD4D959}"/>
    <dgm:cxn modelId="{7A9EDF7E-EA52-4B4E-B942-F95AEFB5410B}" type="presParOf" srcId="{0324FF7C-0C76-4B1B-900C-A11863A265CC}" destId="{E5D96127-6C7C-4AE6-9516-A8D84FE21C86}" srcOrd="0" destOrd="0" presId="urn:microsoft.com/office/officeart/2005/8/layout/hProcess9"/>
    <dgm:cxn modelId="{B0FDB45B-32B2-44C5-9BA8-57C7354728CE}" type="presParOf" srcId="{0324FF7C-0C76-4B1B-900C-A11863A265CC}" destId="{EBEE5B3F-F71E-4C29-8D98-71134DEDF40D}" srcOrd="1" destOrd="0" presId="urn:microsoft.com/office/officeart/2005/8/layout/hProcess9"/>
    <dgm:cxn modelId="{B632C976-5744-4F98-8EB3-E2E73D317061}" type="presParOf" srcId="{EBEE5B3F-F71E-4C29-8D98-71134DEDF40D}" destId="{2D8410D3-71FE-4AFE-8071-411DB696AF2F}" srcOrd="0" destOrd="0" presId="urn:microsoft.com/office/officeart/2005/8/layout/hProcess9"/>
    <dgm:cxn modelId="{1FFD20D8-48F3-4373-AA2E-D1AC3AFC2DC7}" type="presParOf" srcId="{EBEE5B3F-F71E-4C29-8D98-71134DEDF40D}" destId="{7CDD0F39-0F4B-4F96-B87D-D36463F78A02}" srcOrd="1" destOrd="0" presId="urn:microsoft.com/office/officeart/2005/8/layout/hProcess9"/>
    <dgm:cxn modelId="{B27E602C-A975-46B1-AA43-68DB63A85ACD}" type="presParOf" srcId="{EBEE5B3F-F71E-4C29-8D98-71134DEDF40D}" destId="{5604C05E-7385-4EBA-B66E-2A2BC64BB125}" srcOrd="2" destOrd="0" presId="urn:microsoft.com/office/officeart/2005/8/layout/hProcess9"/>
    <dgm:cxn modelId="{A006A77C-8D59-42D9-BCD0-D03B71B3C533}" type="presParOf" srcId="{EBEE5B3F-F71E-4C29-8D98-71134DEDF40D}" destId="{ABBC764E-700A-4A31-9DE7-F28658A6B49F}" srcOrd="3" destOrd="0" presId="urn:microsoft.com/office/officeart/2005/8/layout/hProcess9"/>
    <dgm:cxn modelId="{58F01F5A-23C3-47DF-B55C-A87D6183C050}" type="presParOf" srcId="{EBEE5B3F-F71E-4C29-8D98-71134DEDF40D}" destId="{9628321A-03F7-45D4-8FE7-27739CBF77CC}"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FFA18-B24B-4D5C-8FEF-CF46CD4718EB}">
      <dsp:nvSpPr>
        <dsp:cNvPr id="0" name=""/>
        <dsp:cNvSpPr/>
      </dsp:nvSpPr>
      <dsp:spPr>
        <a:xfrm>
          <a:off x="0" y="3428"/>
          <a:ext cx="9872663" cy="72962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78917C-3567-44E4-A06E-318C5B03BD6A}">
      <dsp:nvSpPr>
        <dsp:cNvPr id="0" name=""/>
        <dsp:cNvSpPr/>
      </dsp:nvSpPr>
      <dsp:spPr>
        <a:xfrm>
          <a:off x="220710" y="167593"/>
          <a:ext cx="401684" cy="4012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5F3016-7CC1-46D8-9C7F-1AC790CE54A9}">
      <dsp:nvSpPr>
        <dsp:cNvPr id="0" name=""/>
        <dsp:cNvSpPr/>
      </dsp:nvSpPr>
      <dsp:spPr>
        <a:xfrm>
          <a:off x="843105" y="3428"/>
          <a:ext cx="8991468" cy="798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458" tIns="84458" rIns="84458" bIns="84458" numCol="1" spcCol="1270" anchor="ctr" anchorCtr="0">
          <a:noAutofit/>
        </a:bodyPr>
        <a:lstStyle/>
        <a:p>
          <a:pPr marL="0" lvl="0" indent="0" algn="l" defTabSz="1066800">
            <a:lnSpc>
              <a:spcPct val="100000"/>
            </a:lnSpc>
            <a:spcBef>
              <a:spcPct val="0"/>
            </a:spcBef>
            <a:spcAft>
              <a:spcPct val="35000"/>
            </a:spcAft>
            <a:buNone/>
          </a:pPr>
          <a:r>
            <a:rPr lang="en-GB" sz="2400" kern="1200" dirty="0"/>
            <a:t>We are an independent service within Cambridgeshire county council</a:t>
          </a:r>
          <a:endParaRPr lang="en-US" sz="2400" kern="1200" dirty="0"/>
        </a:p>
      </dsp:txBody>
      <dsp:txXfrm>
        <a:off x="843105" y="3428"/>
        <a:ext cx="8991468" cy="798023"/>
      </dsp:txXfrm>
    </dsp:sp>
    <dsp:sp modelId="{80C32873-F345-4E5D-8D61-CDBC8CD44E83}">
      <dsp:nvSpPr>
        <dsp:cNvPr id="0" name=""/>
        <dsp:cNvSpPr/>
      </dsp:nvSpPr>
      <dsp:spPr>
        <a:xfrm>
          <a:off x="0" y="1000958"/>
          <a:ext cx="9872663" cy="72962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52B671-A48D-4053-A4E6-5D43BC2121D7}">
      <dsp:nvSpPr>
        <dsp:cNvPr id="0" name=""/>
        <dsp:cNvSpPr/>
      </dsp:nvSpPr>
      <dsp:spPr>
        <a:xfrm>
          <a:off x="220710" y="1165123"/>
          <a:ext cx="401684" cy="401291"/>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B8CAC2-54AD-4A53-A2F6-FDD06564E572}">
      <dsp:nvSpPr>
        <dsp:cNvPr id="0" name=""/>
        <dsp:cNvSpPr/>
      </dsp:nvSpPr>
      <dsp:spPr>
        <a:xfrm>
          <a:off x="843105" y="1000958"/>
          <a:ext cx="8991468" cy="798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458" tIns="84458" rIns="84458" bIns="84458" numCol="1" spcCol="1270" anchor="ctr" anchorCtr="0">
          <a:noAutofit/>
        </a:bodyPr>
        <a:lstStyle/>
        <a:p>
          <a:pPr marL="0" lvl="0" indent="0" algn="l" defTabSz="977900">
            <a:lnSpc>
              <a:spcPct val="100000"/>
            </a:lnSpc>
            <a:spcBef>
              <a:spcPct val="0"/>
            </a:spcBef>
            <a:spcAft>
              <a:spcPct val="35000"/>
            </a:spcAft>
            <a:buNone/>
          </a:pPr>
          <a:r>
            <a:rPr lang="en-GB" sz="2200" kern="1200" dirty="0"/>
            <a:t>We are a voluntary service and do not have any statutory role, meaning we do have legal duties or powers towards our service users. </a:t>
          </a:r>
          <a:endParaRPr lang="en-US" sz="2200" kern="1200" dirty="0"/>
        </a:p>
      </dsp:txBody>
      <dsp:txXfrm>
        <a:off x="843105" y="1000958"/>
        <a:ext cx="8991468" cy="798023"/>
      </dsp:txXfrm>
    </dsp:sp>
    <dsp:sp modelId="{CFCA3EE2-E925-44E0-9B86-426F0D52FB0B}">
      <dsp:nvSpPr>
        <dsp:cNvPr id="0" name=""/>
        <dsp:cNvSpPr/>
      </dsp:nvSpPr>
      <dsp:spPr>
        <a:xfrm>
          <a:off x="0" y="1998487"/>
          <a:ext cx="9872663" cy="72962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F1FDAE-A345-4C8A-83A0-AC88AA28C28E}">
      <dsp:nvSpPr>
        <dsp:cNvPr id="0" name=""/>
        <dsp:cNvSpPr/>
      </dsp:nvSpPr>
      <dsp:spPr>
        <a:xfrm>
          <a:off x="220710" y="2162652"/>
          <a:ext cx="401684" cy="40129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96BD62-A2C2-40C2-8771-96A5E6112085}">
      <dsp:nvSpPr>
        <dsp:cNvPr id="0" name=""/>
        <dsp:cNvSpPr/>
      </dsp:nvSpPr>
      <dsp:spPr>
        <a:xfrm>
          <a:off x="843105" y="1998487"/>
          <a:ext cx="8991468" cy="798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458" tIns="84458" rIns="84458" bIns="84458" numCol="1" spcCol="1270" anchor="ctr" anchorCtr="0">
          <a:noAutofit/>
        </a:bodyPr>
        <a:lstStyle/>
        <a:p>
          <a:pPr marL="0" lvl="0" indent="0" algn="l" defTabSz="800100">
            <a:lnSpc>
              <a:spcPct val="100000"/>
            </a:lnSpc>
            <a:spcBef>
              <a:spcPct val="0"/>
            </a:spcBef>
            <a:spcAft>
              <a:spcPct val="35000"/>
            </a:spcAft>
            <a:buNone/>
          </a:pPr>
          <a:r>
            <a:rPr lang="en-GB" sz="1800" kern="1200" dirty="0"/>
            <a:t>Our office is in Cambridgeshire Constabulary Head Quarters in Huntington. We sit along side MASH Health, Children social services, Adult social care and Police- Domestic Abuse Unit</a:t>
          </a:r>
          <a:endParaRPr lang="en-US" sz="1800" kern="1200" dirty="0"/>
        </a:p>
      </dsp:txBody>
      <dsp:txXfrm>
        <a:off x="843105" y="1998487"/>
        <a:ext cx="8991468" cy="798023"/>
      </dsp:txXfrm>
    </dsp:sp>
    <dsp:sp modelId="{FAB3EEBB-E92D-44FA-B420-16A5D2F82F5F}">
      <dsp:nvSpPr>
        <dsp:cNvPr id="0" name=""/>
        <dsp:cNvSpPr/>
      </dsp:nvSpPr>
      <dsp:spPr>
        <a:xfrm>
          <a:off x="0" y="2996017"/>
          <a:ext cx="9872663" cy="72962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4EA131-7003-4D26-A1CF-B3751AFBC8FD}">
      <dsp:nvSpPr>
        <dsp:cNvPr id="0" name=""/>
        <dsp:cNvSpPr/>
      </dsp:nvSpPr>
      <dsp:spPr>
        <a:xfrm>
          <a:off x="220710" y="3160182"/>
          <a:ext cx="401684" cy="401291"/>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E7BB9E-7676-4C2B-BFF7-2ACDDBFE8382}">
      <dsp:nvSpPr>
        <dsp:cNvPr id="0" name=""/>
        <dsp:cNvSpPr/>
      </dsp:nvSpPr>
      <dsp:spPr>
        <a:xfrm>
          <a:off x="843105" y="2996017"/>
          <a:ext cx="8991468" cy="798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458" tIns="84458" rIns="84458" bIns="84458" numCol="1" spcCol="1270" anchor="ctr" anchorCtr="0">
          <a:noAutofit/>
        </a:bodyPr>
        <a:lstStyle/>
        <a:p>
          <a:pPr marL="0" lvl="0" indent="0" algn="l" defTabSz="889000">
            <a:lnSpc>
              <a:spcPct val="100000"/>
            </a:lnSpc>
            <a:spcBef>
              <a:spcPct val="0"/>
            </a:spcBef>
            <a:spcAft>
              <a:spcPct val="35000"/>
            </a:spcAft>
            <a:buNone/>
          </a:pPr>
          <a:r>
            <a:rPr lang="en-GB" sz="2000" kern="1200" dirty="0"/>
            <a:t>We cover all the districts in Cambridgeshire apart from Peterborough, who have a separate IDVA Service since 2025. </a:t>
          </a:r>
          <a:endParaRPr lang="en-US" sz="2000" kern="1200" dirty="0"/>
        </a:p>
      </dsp:txBody>
      <dsp:txXfrm>
        <a:off x="843105" y="2996017"/>
        <a:ext cx="8991468" cy="7980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96127-6C7C-4AE6-9516-A8D84FE21C86}">
      <dsp:nvSpPr>
        <dsp:cNvPr id="0" name=""/>
        <dsp:cNvSpPr/>
      </dsp:nvSpPr>
      <dsp:spPr>
        <a:xfrm>
          <a:off x="532134" y="0"/>
          <a:ext cx="6030852" cy="493294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8410D3-71FE-4AFE-8071-411DB696AF2F}">
      <dsp:nvSpPr>
        <dsp:cNvPr id="0" name=""/>
        <dsp:cNvSpPr/>
      </dsp:nvSpPr>
      <dsp:spPr>
        <a:xfrm>
          <a:off x="7621" y="1479884"/>
          <a:ext cx="2283742" cy="19731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badi" panose="020B0604020104020204" pitchFamily="34" charset="0"/>
            </a:rPr>
            <a:t>RECEIVED REFERRAL</a:t>
          </a:r>
        </a:p>
      </dsp:txBody>
      <dsp:txXfrm>
        <a:off x="103944" y="1576207"/>
        <a:ext cx="2091096" cy="1780533"/>
      </dsp:txXfrm>
    </dsp:sp>
    <dsp:sp modelId="{5604C05E-7385-4EBA-B66E-2A2BC64BB125}">
      <dsp:nvSpPr>
        <dsp:cNvPr id="0" name=""/>
        <dsp:cNvSpPr/>
      </dsp:nvSpPr>
      <dsp:spPr>
        <a:xfrm>
          <a:off x="2405689" y="1479884"/>
          <a:ext cx="2283742" cy="19731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Abadi" panose="020B0604020104020204" pitchFamily="34" charset="0"/>
            </a:rPr>
            <a:t>FIRST CONTACT</a:t>
          </a:r>
        </a:p>
      </dsp:txBody>
      <dsp:txXfrm>
        <a:off x="2502012" y="1576207"/>
        <a:ext cx="2091096" cy="1780533"/>
      </dsp:txXfrm>
    </dsp:sp>
    <dsp:sp modelId="{9628321A-03F7-45D4-8FE7-27739CBF77CC}">
      <dsp:nvSpPr>
        <dsp:cNvPr id="0" name=""/>
        <dsp:cNvSpPr/>
      </dsp:nvSpPr>
      <dsp:spPr>
        <a:xfrm>
          <a:off x="4784982" y="1477694"/>
          <a:ext cx="2283742" cy="19731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SUPPORT IDENTIFIED</a:t>
          </a:r>
          <a:r>
            <a:rPr lang="en-GB" sz="2800" kern="1200" dirty="0"/>
            <a:t> </a:t>
          </a:r>
        </a:p>
      </dsp:txBody>
      <dsp:txXfrm>
        <a:off x="4881305" y="1574017"/>
        <a:ext cx="2091096" cy="178053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1FC3A7-CECE-4209-B6E3-2F55EC5D19BD}" type="datetimeFigureOut">
              <a:rPr lang="en-GB" smtClean="0"/>
              <a:t>19/07/2026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431FDD-A4B9-44C8-AD62-780F89985560}" type="slidenum">
              <a:rPr lang="en-GB" smtClean="0"/>
              <a:t>‹#›</a:t>
            </a:fld>
            <a:endParaRPr lang="en-GB"/>
          </a:p>
        </p:txBody>
      </p:sp>
    </p:spTree>
    <p:extLst>
      <p:ext uri="{BB962C8B-B14F-4D97-AF65-F5344CB8AC3E}">
        <p14:creationId xmlns:p14="http://schemas.microsoft.com/office/powerpoint/2010/main" val="4231517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Cultural barriers= why involving other into private matters. Why engaging with this service, attending these courses or meetings- is there something wrong- gossip culture is harmful creates barriers. Accessing MH support in some cultures is a taboo for men and women. </a:t>
            </a:r>
          </a:p>
          <a:p>
            <a:r>
              <a:rPr lang="en-GB" dirty="0"/>
              <a:t>Fear and mistrust of this professional/service is going to take over my life- the decision making. Noone wants someone else to take decisions about their lives. That’s why clients are sometimes guarded. Fear from social services is huge- the concern around CSC taking away their children. Some women do not even access MH support because of this fear that they would be labelled as mentally unstable to even take care of the children. </a:t>
            </a:r>
          </a:p>
          <a:p>
            <a:r>
              <a:rPr lang="en-GB" dirty="0"/>
              <a:t>Isolation – not only from friends/family but also cultural isolation. This is not what they are used to. </a:t>
            </a:r>
          </a:p>
        </p:txBody>
      </p:sp>
      <p:sp>
        <p:nvSpPr>
          <p:cNvPr id="4" name="Slide Number Placeholder 3"/>
          <p:cNvSpPr>
            <a:spLocks noGrp="1"/>
          </p:cNvSpPr>
          <p:nvPr>
            <p:ph type="sldNum" sz="quarter" idx="5"/>
          </p:nvPr>
        </p:nvSpPr>
        <p:spPr/>
        <p:txBody>
          <a:bodyPr/>
          <a:lstStyle/>
          <a:p>
            <a:fld id="{F3431FDD-A4B9-44C8-AD62-780F89985560}" type="slidenum">
              <a:rPr lang="en-GB" smtClean="0"/>
              <a:t>6</a:t>
            </a:fld>
            <a:endParaRPr lang="en-GB" dirty="0"/>
          </a:p>
        </p:txBody>
      </p:sp>
    </p:spTree>
    <p:extLst>
      <p:ext uri="{BB962C8B-B14F-4D97-AF65-F5344CB8AC3E}">
        <p14:creationId xmlns:p14="http://schemas.microsoft.com/office/powerpoint/2010/main" val="980910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431FDD-A4B9-44C8-AD62-780F89985560}" type="slidenum">
              <a:rPr lang="en-GB" smtClean="0"/>
              <a:t>8</a:t>
            </a:fld>
            <a:endParaRPr lang="en-GB" dirty="0"/>
          </a:p>
        </p:txBody>
      </p:sp>
    </p:spTree>
    <p:extLst>
      <p:ext uri="{BB962C8B-B14F-4D97-AF65-F5344CB8AC3E}">
        <p14:creationId xmlns:p14="http://schemas.microsoft.com/office/powerpoint/2010/main" val="647290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C128FA71-3A18-48C0-980F-4B68F7F63042}" type="datetime1">
              <a:rPr lang="en-US" smtClean="0"/>
              <a:t>7/19/2026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C057153-B650-4DEB-B370-79DDCFDCE934}"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8937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C1210E-201E-4473-82AC-2466F5386C38}" type="datetime1">
              <a:rPr lang="en-US" smtClean="0"/>
              <a:t>7/19/2026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4065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EA198-6CAB-4B8F-B93F-1F9C8C4B6CE7}" type="datetime1">
              <a:rPr lang="en-US" smtClean="0"/>
              <a:t>7/19/2026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478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06041F-4525-44D5-AA4F-332294BF1F56}" type="datetime1">
              <a:rPr lang="en-US" smtClean="0"/>
              <a:t>7/19/2026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03549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557091-BBDF-4EB9-BA6B-2BB67AC4FC0F}" type="datetime1">
              <a:rPr lang="en-US" smtClean="0"/>
              <a:t>7/19/2026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63744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B226B-77A6-410C-9796-083F278E0125}" type="datetime1">
              <a:rPr lang="en-US" smtClean="0"/>
              <a:t>7/19/2026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872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A578B-D289-4C40-8593-3D356C49DA58}" type="datetime1">
              <a:rPr lang="en-US" smtClean="0"/>
              <a:t>7/19/2026</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76629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3DFAE3-14DB-48A7-A80F-80DDB072CE3D}" type="datetime1">
              <a:rPr lang="en-US" smtClean="0"/>
              <a:t>7/19/2026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17076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C5EAEF-6478-4102-8F5D-A5FE9FC97ACB}" type="datetime1">
              <a:rPr lang="en-US" smtClean="0"/>
              <a:t>7/19/2026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9383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4EDB3-C0E8-45F8-9E1D-1B6C8D1880C0}" type="datetime1">
              <a:rPr lang="en-US" smtClean="0"/>
              <a:t>7/19/2026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13140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F0EC4B-54ED-4041-B552-9BA760FA3DBA}" type="datetime1">
              <a:rPr lang="en-US" smtClean="0"/>
              <a:t>7/19/2026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8834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67F45AC6-C491-4585-A584-9CE2AF7D5500}" type="datetime1">
              <a:rPr lang="en-US" smtClean="0"/>
              <a:t>7/19/2026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745749984"/>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safeguardingcambspeterborough.org.uk/adults-board/cpsabprocedures/multi-agency-protocol-supporting-people-with-no-recourse-to-public-fund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cambridgeshire.gov.uk/council/communities/no-recourse-to-public-fund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VepuyvhHYdM" TargetMode="External"/><Relationship Id="rId2" Type="http://schemas.openxmlformats.org/officeDocument/2006/relationships/hyperlink" Target="https://karmanirvana.org.uk/get-help/karma-nirvanas-hba-identification-tool/" TargetMode="External"/><Relationship Id="rId1" Type="http://schemas.openxmlformats.org/officeDocument/2006/relationships/slideLayout" Target="../slideLayouts/slideLayout2.xml"/><Relationship Id="rId6" Type="http://schemas.openxmlformats.org/officeDocument/2006/relationships/hyperlink" Target="https://www.cambridgeshire.gov.uk/council/communities/no-recourse-to-public-funds" TargetMode="External"/><Relationship Id="rId5" Type="http://schemas.openxmlformats.org/officeDocument/2006/relationships/hyperlink" Target="https://www.safeguardingcambspeterborough.org.uk/adults-board/cpsabprocedures/multi-agency-protocol-supporting-people-with-no-recourse-to-public-funds/" TargetMode="External"/><Relationship Id="rId4" Type="http://schemas.openxmlformats.org/officeDocument/2006/relationships/hyperlink" Target="https://www.nrpfnetwork.org.uk/trainin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idva.referrals@cambridgeshire.gov.uk" TargetMode="External"/><Relationship Id="rId2" Type="http://schemas.openxmlformats.org/officeDocument/2006/relationships/hyperlink" Target="https://www.cambsdasv.org.uk/make_an_IDVA_MARAC_Referra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4" name="Rectangle 133">
            <a:extLst>
              <a:ext uri="{FF2B5EF4-FFF2-40B4-BE49-F238E27FC236}">
                <a16:creationId xmlns:a16="http://schemas.microsoft.com/office/drawing/2014/main" id="{6C9CCC80-7A96-41CB-8626-BBA75D236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dirty="0"/>
          </a:p>
        </p:txBody>
      </p:sp>
      <p:cxnSp>
        <p:nvCxnSpPr>
          <p:cNvPr id="135" name="Straight Connector 134">
            <a:extLst>
              <a:ext uri="{FF2B5EF4-FFF2-40B4-BE49-F238E27FC236}">
                <a16:creationId xmlns:a16="http://schemas.microsoft.com/office/drawing/2014/main" id="{2DAD7A7A-010A-4015-B647-7A27BB535D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323114"/>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E5E3354-2A90-5558-4DE2-7CDF2AFCE588}"/>
              </a:ext>
            </a:extLst>
          </p:cNvPr>
          <p:cNvSpPr>
            <a:spLocks noGrp="1"/>
          </p:cNvSpPr>
          <p:nvPr>
            <p:ph type="ctrTitle"/>
          </p:nvPr>
        </p:nvSpPr>
        <p:spPr>
          <a:xfrm>
            <a:off x="1109980" y="3895344"/>
            <a:ext cx="9966960" cy="905251"/>
          </a:xfrm>
        </p:spPr>
        <p:txBody>
          <a:bodyPr>
            <a:normAutofit/>
          </a:bodyPr>
          <a:lstStyle/>
          <a:p>
            <a:r>
              <a:rPr lang="en-GB" sz="3100" dirty="0">
                <a:solidFill>
                  <a:schemeClr val="accent1"/>
                </a:solidFill>
              </a:rPr>
              <a:t>Barriers to supporting ethnic minority survivors and WAY FORWARD</a:t>
            </a:r>
          </a:p>
        </p:txBody>
      </p:sp>
      <p:sp>
        <p:nvSpPr>
          <p:cNvPr id="3" name="Subtitle 2">
            <a:extLst>
              <a:ext uri="{FF2B5EF4-FFF2-40B4-BE49-F238E27FC236}">
                <a16:creationId xmlns:a16="http://schemas.microsoft.com/office/drawing/2014/main" id="{FCAC8BA9-5BA5-A4DE-15CB-B714754B891D}"/>
              </a:ext>
            </a:extLst>
          </p:cNvPr>
          <p:cNvSpPr>
            <a:spLocks noGrp="1"/>
          </p:cNvSpPr>
          <p:nvPr>
            <p:ph type="subTitle" idx="1"/>
          </p:nvPr>
        </p:nvSpPr>
        <p:spPr>
          <a:xfrm>
            <a:off x="1709530" y="5466163"/>
            <a:ext cx="8767860" cy="857251"/>
          </a:xfrm>
        </p:spPr>
        <p:txBody>
          <a:bodyPr>
            <a:normAutofit fontScale="77500" lnSpcReduction="20000"/>
          </a:bodyPr>
          <a:lstStyle/>
          <a:p>
            <a:r>
              <a:rPr lang="en-GB" sz="3200" dirty="0">
                <a:solidFill>
                  <a:schemeClr val="accent1"/>
                </a:solidFill>
              </a:rPr>
              <a:t>Anam Fatima- Ethnic Minority IDVA</a:t>
            </a:r>
          </a:p>
          <a:p>
            <a:r>
              <a:rPr lang="en-GB" sz="3200" dirty="0">
                <a:solidFill>
                  <a:schemeClr val="accent1"/>
                </a:solidFill>
              </a:rPr>
              <a:t>Cambridgeshire Independent Domestic Violence Advisory Service  </a:t>
            </a:r>
          </a:p>
        </p:txBody>
      </p:sp>
      <p:pic>
        <p:nvPicPr>
          <p:cNvPr id="5" name="Picture 5" descr="\\ccc.cambridgeshire.gov.uk\data\Ceu Community Safety Team\Domestic Violence\Partnership Logo\New Logo 2016\CPDASV_logo_WhiteBkg.png">
            <a:extLst>
              <a:ext uri="{FF2B5EF4-FFF2-40B4-BE49-F238E27FC236}">
                <a16:creationId xmlns:a16="http://schemas.microsoft.com/office/drawing/2014/main" id="{72AA75D6-1341-1DA0-03CE-023D4FABFE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92710" y="838090"/>
            <a:ext cx="2806580" cy="27967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26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45157-F54F-E58F-CBA3-E1023F79FBB0}"/>
              </a:ext>
            </a:extLst>
          </p:cNvPr>
          <p:cNvSpPr>
            <a:spLocks noGrp="1"/>
          </p:cNvSpPr>
          <p:nvPr>
            <p:ph type="title"/>
          </p:nvPr>
        </p:nvSpPr>
        <p:spPr>
          <a:xfrm>
            <a:off x="1143000" y="609600"/>
            <a:ext cx="9875520" cy="1356360"/>
          </a:xfrm>
        </p:spPr>
        <p:txBody>
          <a:bodyPr>
            <a:normAutofit/>
          </a:bodyPr>
          <a:lstStyle/>
          <a:p>
            <a:r>
              <a:rPr lang="en-GB" dirty="0">
                <a:latin typeface="Abadi" panose="020B0604020104020204" pitchFamily="34" charset="0"/>
              </a:rPr>
              <a:t>Cambridgeshire IDVA Service</a:t>
            </a:r>
          </a:p>
        </p:txBody>
      </p:sp>
      <p:graphicFrame>
        <p:nvGraphicFramePr>
          <p:cNvPr id="5" name="Content Placeholder 2">
            <a:extLst>
              <a:ext uri="{FF2B5EF4-FFF2-40B4-BE49-F238E27FC236}">
                <a16:creationId xmlns:a16="http://schemas.microsoft.com/office/drawing/2014/main" id="{3E7D9D5F-EE19-F8B2-F21F-78EBF8DA23B9}"/>
              </a:ext>
            </a:extLst>
          </p:cNvPr>
          <p:cNvGraphicFramePr>
            <a:graphicFrameLocks noGrp="1"/>
          </p:cNvGraphicFramePr>
          <p:nvPr>
            <p:ph idx="1"/>
            <p:extLst>
              <p:ext uri="{D42A27DB-BD31-4B8C-83A1-F6EECF244321}">
                <p14:modId xmlns:p14="http://schemas.microsoft.com/office/powerpoint/2010/main" val="3845670186"/>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83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7C25D-3D2A-5923-F055-D3066841D171}"/>
              </a:ext>
            </a:extLst>
          </p:cNvPr>
          <p:cNvSpPr>
            <a:spLocks noGrp="1"/>
          </p:cNvSpPr>
          <p:nvPr>
            <p:ph type="title"/>
          </p:nvPr>
        </p:nvSpPr>
        <p:spPr>
          <a:xfrm>
            <a:off x="511629" y="108857"/>
            <a:ext cx="9875520" cy="1356360"/>
          </a:xfrm>
        </p:spPr>
        <p:txBody>
          <a:bodyPr/>
          <a:lstStyle/>
          <a:p>
            <a:r>
              <a:rPr lang="en-GB" dirty="0">
                <a:latin typeface="Abadi" panose="020B0604020104020204" pitchFamily="34" charset="0"/>
              </a:rPr>
              <a:t>Our Team</a:t>
            </a:r>
          </a:p>
        </p:txBody>
      </p:sp>
      <p:sp>
        <p:nvSpPr>
          <p:cNvPr id="3" name="Content Placeholder 2">
            <a:extLst>
              <a:ext uri="{FF2B5EF4-FFF2-40B4-BE49-F238E27FC236}">
                <a16:creationId xmlns:a16="http://schemas.microsoft.com/office/drawing/2014/main" id="{602303ED-BB0F-1BB5-0AB3-4F032C60DEE5}"/>
              </a:ext>
            </a:extLst>
          </p:cNvPr>
          <p:cNvSpPr>
            <a:spLocks noGrp="1"/>
          </p:cNvSpPr>
          <p:nvPr>
            <p:ph idx="1"/>
          </p:nvPr>
        </p:nvSpPr>
        <p:spPr>
          <a:xfrm>
            <a:off x="511629" y="1465217"/>
            <a:ext cx="11318096" cy="5508172"/>
          </a:xfrm>
        </p:spPr>
        <p:txBody>
          <a:bodyPr>
            <a:normAutofit/>
          </a:bodyPr>
          <a:lstStyle/>
          <a:p>
            <a:r>
              <a:rPr lang="en-GB" dirty="0"/>
              <a:t>Head of the Service- Julia Cullum</a:t>
            </a:r>
          </a:p>
          <a:p>
            <a:r>
              <a:rPr lang="en-GB" dirty="0"/>
              <a:t>IDVA Service Managers- Deirdre Reed and Shelley Morris</a:t>
            </a:r>
          </a:p>
          <a:p>
            <a:r>
              <a:rPr lang="en-GB" dirty="0"/>
              <a:t>Safe Accommodation Programme Manager- Danae Evans</a:t>
            </a:r>
          </a:p>
          <a:p>
            <a:r>
              <a:rPr lang="en-GB" dirty="0"/>
              <a:t>We have 18 IDVAs in total, </a:t>
            </a:r>
            <a:r>
              <a:rPr lang="en-GB"/>
              <a:t>with following specialist</a:t>
            </a:r>
            <a:r>
              <a:rPr lang="en-GB" dirty="0"/>
              <a:t>/client based IDVAs </a:t>
            </a:r>
          </a:p>
          <a:p>
            <a:pPr>
              <a:buFontTx/>
              <a:buChar char="-"/>
            </a:pPr>
            <a:r>
              <a:rPr lang="en-GB" dirty="0"/>
              <a:t>3 Young person IDVAs</a:t>
            </a:r>
          </a:p>
          <a:p>
            <a:pPr>
              <a:buFontTx/>
              <a:buChar char="-"/>
            </a:pPr>
            <a:r>
              <a:rPr lang="en-GB" dirty="0"/>
              <a:t>1 Independent Stalking Advocate </a:t>
            </a:r>
          </a:p>
          <a:p>
            <a:pPr>
              <a:buFontTx/>
              <a:buChar char="-"/>
            </a:pPr>
            <a:r>
              <a:rPr lang="en-GB" dirty="0"/>
              <a:t>3 Housing IDVAs</a:t>
            </a:r>
          </a:p>
          <a:p>
            <a:pPr>
              <a:buFontTx/>
              <a:buChar char="-"/>
            </a:pPr>
            <a:r>
              <a:rPr lang="en-GB" dirty="0"/>
              <a:t>1 Ethnic Minority IDVA</a:t>
            </a:r>
          </a:p>
          <a:p>
            <a:pPr>
              <a:buFontTx/>
              <a:buChar char="-"/>
            </a:pPr>
            <a:r>
              <a:rPr lang="en-GB" dirty="0"/>
              <a:t>10 Generic IDVAs.</a:t>
            </a:r>
          </a:p>
        </p:txBody>
      </p:sp>
    </p:spTree>
    <p:extLst>
      <p:ext uri="{BB962C8B-B14F-4D97-AF65-F5344CB8AC3E}">
        <p14:creationId xmlns:p14="http://schemas.microsoft.com/office/powerpoint/2010/main" val="1002403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5D5B0-FDFB-A417-4569-8B2B373B3B9B}"/>
              </a:ext>
            </a:extLst>
          </p:cNvPr>
          <p:cNvSpPr>
            <a:spLocks noGrp="1"/>
          </p:cNvSpPr>
          <p:nvPr>
            <p:ph type="title"/>
          </p:nvPr>
        </p:nvSpPr>
        <p:spPr>
          <a:xfrm>
            <a:off x="402770" y="337458"/>
            <a:ext cx="11027229" cy="762000"/>
          </a:xfrm>
        </p:spPr>
        <p:txBody>
          <a:bodyPr/>
          <a:lstStyle/>
          <a:p>
            <a:r>
              <a:rPr lang="en-GB" dirty="0"/>
              <a:t>                              Threshold for referrals </a:t>
            </a:r>
          </a:p>
        </p:txBody>
      </p:sp>
      <p:sp>
        <p:nvSpPr>
          <p:cNvPr id="3" name="Content Placeholder 2">
            <a:extLst>
              <a:ext uri="{FF2B5EF4-FFF2-40B4-BE49-F238E27FC236}">
                <a16:creationId xmlns:a16="http://schemas.microsoft.com/office/drawing/2014/main" id="{F047F06D-4449-F2B5-82CC-208240A5D29F}"/>
              </a:ext>
            </a:extLst>
          </p:cNvPr>
          <p:cNvSpPr>
            <a:spLocks noGrp="1"/>
          </p:cNvSpPr>
          <p:nvPr>
            <p:ph sz="half" idx="1"/>
          </p:nvPr>
        </p:nvSpPr>
        <p:spPr>
          <a:xfrm>
            <a:off x="402771" y="1099458"/>
            <a:ext cx="1948543" cy="5148942"/>
          </a:xfrm>
        </p:spPr>
        <p:txBody>
          <a:bodyPr>
            <a:normAutofit lnSpcReduction="10000"/>
          </a:bodyPr>
          <a:lstStyle/>
          <a:p>
            <a:pPr marL="45720" indent="0">
              <a:buNone/>
            </a:pPr>
            <a:r>
              <a:rPr lang="en-GB" b="1" dirty="0">
                <a:solidFill>
                  <a:srgbClr val="0070C0"/>
                </a:solidFill>
                <a:latin typeface="Abadi" panose="020B0604020104020204" pitchFamily="34" charset="0"/>
              </a:rPr>
              <a:t>Generic IDVA &amp; ISAC</a:t>
            </a:r>
          </a:p>
          <a:p>
            <a:pPr>
              <a:buFontTx/>
              <a:buChar char="-"/>
            </a:pPr>
            <a:r>
              <a:rPr lang="en-GB" dirty="0">
                <a:solidFill>
                  <a:srgbClr val="0070C0"/>
                </a:solidFill>
                <a:latin typeface="Abadi" panose="020B0604020104020204" pitchFamily="34" charset="0"/>
              </a:rPr>
              <a:t>Works with individuals at high risk</a:t>
            </a:r>
          </a:p>
          <a:p>
            <a:pPr>
              <a:buFontTx/>
              <a:buChar char="-"/>
            </a:pPr>
            <a:r>
              <a:rPr lang="en-GB" dirty="0">
                <a:solidFill>
                  <a:srgbClr val="0070C0"/>
                </a:solidFill>
                <a:latin typeface="Abadi" panose="020B0604020104020204" pitchFamily="34" charset="0"/>
              </a:rPr>
              <a:t>Minimum 14 ticks DASH</a:t>
            </a:r>
          </a:p>
          <a:p>
            <a:pPr>
              <a:buFontTx/>
              <a:buChar char="-"/>
            </a:pPr>
            <a:r>
              <a:rPr lang="en-GB" dirty="0">
                <a:solidFill>
                  <a:srgbClr val="0070C0"/>
                </a:solidFill>
                <a:latin typeface="Abadi" panose="020B0604020104020204" pitchFamily="34" charset="0"/>
              </a:rPr>
              <a:t>17+/MARAC on professional judgment for MARAC</a:t>
            </a:r>
          </a:p>
          <a:p>
            <a:pPr>
              <a:buFontTx/>
              <a:buChar char="-"/>
            </a:pPr>
            <a:r>
              <a:rPr lang="en-GB" dirty="0">
                <a:solidFill>
                  <a:srgbClr val="0070C0"/>
                </a:solidFill>
                <a:latin typeface="Abadi" panose="020B0604020104020204" pitchFamily="34" charset="0"/>
              </a:rPr>
              <a:t>DASH is required</a:t>
            </a:r>
          </a:p>
          <a:p>
            <a:pPr marL="45720" indent="0">
              <a:buNone/>
            </a:pPr>
            <a:endParaRPr lang="en-GB" dirty="0"/>
          </a:p>
        </p:txBody>
      </p:sp>
      <p:sp>
        <p:nvSpPr>
          <p:cNvPr id="4" name="Content Placeholder 3">
            <a:extLst>
              <a:ext uri="{FF2B5EF4-FFF2-40B4-BE49-F238E27FC236}">
                <a16:creationId xmlns:a16="http://schemas.microsoft.com/office/drawing/2014/main" id="{C1466C61-F108-1EDD-3B20-824EF6A653DA}"/>
              </a:ext>
            </a:extLst>
          </p:cNvPr>
          <p:cNvSpPr>
            <a:spLocks noGrp="1"/>
          </p:cNvSpPr>
          <p:nvPr>
            <p:ph sz="half" idx="2"/>
          </p:nvPr>
        </p:nvSpPr>
        <p:spPr>
          <a:xfrm>
            <a:off x="3073648" y="1143000"/>
            <a:ext cx="1912009" cy="3423558"/>
          </a:xfrm>
        </p:spPr>
        <p:txBody>
          <a:bodyPr>
            <a:normAutofit lnSpcReduction="10000"/>
          </a:bodyPr>
          <a:lstStyle/>
          <a:p>
            <a:pPr marL="45720" indent="0">
              <a:buNone/>
            </a:pPr>
            <a:r>
              <a:rPr lang="en-GB" b="1" dirty="0">
                <a:solidFill>
                  <a:srgbClr val="FFC000"/>
                </a:solidFill>
                <a:latin typeface="Abadi" panose="020B0604020104020204" pitchFamily="34" charset="0"/>
              </a:rPr>
              <a:t>Young persons IDVA</a:t>
            </a:r>
          </a:p>
          <a:p>
            <a:pPr>
              <a:buFontTx/>
              <a:buChar char="-"/>
            </a:pPr>
            <a:r>
              <a:rPr lang="en-GB" dirty="0">
                <a:solidFill>
                  <a:srgbClr val="FFC000"/>
                </a:solidFill>
                <a:latin typeface="Abadi" panose="020B0604020104020204" pitchFamily="34" charset="0"/>
              </a:rPr>
              <a:t>From 13 to 17 years of age, until 21 years for care leavers</a:t>
            </a:r>
          </a:p>
          <a:p>
            <a:pPr>
              <a:buFontTx/>
              <a:buChar char="-"/>
            </a:pPr>
            <a:r>
              <a:rPr lang="en-GB" dirty="0">
                <a:solidFill>
                  <a:srgbClr val="FFC000"/>
                </a:solidFill>
                <a:latin typeface="Abadi" panose="020B0604020104020204" pitchFamily="34" charset="0"/>
              </a:rPr>
              <a:t>Only intimate partner as perpetrator </a:t>
            </a:r>
          </a:p>
        </p:txBody>
      </p:sp>
      <p:sp>
        <p:nvSpPr>
          <p:cNvPr id="6" name="Content Placeholder 3">
            <a:extLst>
              <a:ext uri="{FF2B5EF4-FFF2-40B4-BE49-F238E27FC236}">
                <a16:creationId xmlns:a16="http://schemas.microsoft.com/office/drawing/2014/main" id="{88DEA519-2022-7342-F5A2-5CDE3FD675CE}"/>
              </a:ext>
            </a:extLst>
          </p:cNvPr>
          <p:cNvSpPr txBox="1">
            <a:spLocks/>
          </p:cNvSpPr>
          <p:nvPr/>
        </p:nvSpPr>
        <p:spPr>
          <a:xfrm>
            <a:off x="5804024" y="1175657"/>
            <a:ext cx="2038188" cy="514894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GB" b="1" dirty="0">
                <a:solidFill>
                  <a:srgbClr val="00B0F0"/>
                </a:solidFill>
                <a:latin typeface="Abadi" panose="020B0604020104020204" pitchFamily="34" charset="0"/>
              </a:rPr>
              <a:t>Housing IDVA</a:t>
            </a:r>
          </a:p>
          <a:p>
            <a:pPr marL="45720" indent="0">
              <a:buNone/>
            </a:pPr>
            <a:r>
              <a:rPr lang="en-GB" dirty="0">
                <a:solidFill>
                  <a:srgbClr val="00B0F0"/>
                </a:solidFill>
                <a:latin typeface="Abadi" panose="020B0604020104020204" pitchFamily="34" charset="0"/>
              </a:rPr>
              <a:t>Only accept referrals from professionals working in housing sector</a:t>
            </a:r>
          </a:p>
        </p:txBody>
      </p:sp>
      <p:sp>
        <p:nvSpPr>
          <p:cNvPr id="7" name="Content Placeholder 3">
            <a:extLst>
              <a:ext uri="{FF2B5EF4-FFF2-40B4-BE49-F238E27FC236}">
                <a16:creationId xmlns:a16="http://schemas.microsoft.com/office/drawing/2014/main" id="{577EF7DA-350A-C3E0-CEB8-A6192B0FA517}"/>
              </a:ext>
            </a:extLst>
          </p:cNvPr>
          <p:cNvSpPr txBox="1">
            <a:spLocks/>
          </p:cNvSpPr>
          <p:nvPr/>
        </p:nvSpPr>
        <p:spPr>
          <a:xfrm>
            <a:off x="8534400" y="1088573"/>
            <a:ext cx="2762985" cy="514894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GB" b="1" dirty="0">
                <a:latin typeface="Abadi" panose="020B0604020104020204" pitchFamily="34" charset="0"/>
              </a:rPr>
              <a:t>Ethnic Minority IDVA</a:t>
            </a:r>
          </a:p>
          <a:p>
            <a:pPr>
              <a:buFontTx/>
              <a:buChar char="-"/>
            </a:pPr>
            <a:r>
              <a:rPr lang="en-GB" dirty="0">
                <a:latin typeface="Abadi" panose="020B0604020104020204" pitchFamily="34" charset="0"/>
              </a:rPr>
              <a:t>Works primarily with individuals from South Asian Communities, consideration would be given to other EM groups. </a:t>
            </a:r>
          </a:p>
        </p:txBody>
      </p:sp>
      <p:graphicFrame>
        <p:nvGraphicFramePr>
          <p:cNvPr id="9" name="Table 8">
            <a:extLst>
              <a:ext uri="{FF2B5EF4-FFF2-40B4-BE49-F238E27FC236}">
                <a16:creationId xmlns:a16="http://schemas.microsoft.com/office/drawing/2014/main" id="{F23A0C2A-00AD-CEF8-BECF-85E03276D9DE}"/>
              </a:ext>
            </a:extLst>
          </p:cNvPr>
          <p:cNvGraphicFramePr>
            <a:graphicFrameLocks noGrp="1"/>
          </p:cNvGraphicFramePr>
          <p:nvPr/>
        </p:nvGraphicFramePr>
        <p:xfrm>
          <a:off x="402769" y="1110343"/>
          <a:ext cx="1992086" cy="5246914"/>
        </p:xfrm>
        <a:graphic>
          <a:graphicData uri="http://schemas.openxmlformats.org/drawingml/2006/table">
            <a:tbl>
              <a:tblPr/>
              <a:tblGrid>
                <a:gridCol w="1992086">
                  <a:extLst>
                    <a:ext uri="{9D8B030D-6E8A-4147-A177-3AD203B41FA5}">
                      <a16:colId xmlns:a16="http://schemas.microsoft.com/office/drawing/2014/main" val="934267226"/>
                    </a:ext>
                  </a:extLst>
                </a:gridCol>
              </a:tblGrid>
              <a:tr h="5246914">
                <a:tc>
                  <a:txBody>
                    <a:bodyPr/>
                    <a:lstStyle/>
                    <a:p>
                      <a:r>
                        <a:rPr lang="en-GB" dirty="0"/>
                        <a:t>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876961927"/>
                  </a:ext>
                </a:extLst>
              </a:tr>
            </a:tbl>
          </a:graphicData>
        </a:graphic>
      </p:graphicFrame>
      <p:graphicFrame>
        <p:nvGraphicFramePr>
          <p:cNvPr id="10" name="Table 9">
            <a:extLst>
              <a:ext uri="{FF2B5EF4-FFF2-40B4-BE49-F238E27FC236}">
                <a16:creationId xmlns:a16="http://schemas.microsoft.com/office/drawing/2014/main" id="{8D9F0592-6F8F-7368-540F-6FF138832632}"/>
              </a:ext>
            </a:extLst>
          </p:cNvPr>
          <p:cNvGraphicFramePr>
            <a:graphicFrameLocks noGrp="1"/>
          </p:cNvGraphicFramePr>
          <p:nvPr/>
        </p:nvGraphicFramePr>
        <p:xfrm>
          <a:off x="3153726" y="1137558"/>
          <a:ext cx="1912009" cy="3390900"/>
        </p:xfrm>
        <a:graphic>
          <a:graphicData uri="http://schemas.openxmlformats.org/drawingml/2006/table">
            <a:tbl>
              <a:tblPr/>
              <a:tblGrid>
                <a:gridCol w="1912009">
                  <a:extLst>
                    <a:ext uri="{9D8B030D-6E8A-4147-A177-3AD203B41FA5}">
                      <a16:colId xmlns:a16="http://schemas.microsoft.com/office/drawing/2014/main" val="2998833405"/>
                    </a:ext>
                  </a:extLst>
                </a:gridCol>
              </a:tblGrid>
              <a:tr h="3390900">
                <a:tc>
                  <a:txBody>
                    <a:bodyPr/>
                    <a:lstStyle/>
                    <a:p>
                      <a:endParaRPr lang="en-GB"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90809556"/>
                  </a:ext>
                </a:extLst>
              </a:tr>
            </a:tbl>
          </a:graphicData>
        </a:graphic>
      </p:graphicFrame>
      <p:graphicFrame>
        <p:nvGraphicFramePr>
          <p:cNvPr id="11" name="Table 10">
            <a:extLst>
              <a:ext uri="{FF2B5EF4-FFF2-40B4-BE49-F238E27FC236}">
                <a16:creationId xmlns:a16="http://schemas.microsoft.com/office/drawing/2014/main" id="{B1ADFABF-D6F7-C7C8-0754-E98AFF2E9839}"/>
              </a:ext>
            </a:extLst>
          </p:cNvPr>
          <p:cNvGraphicFramePr>
            <a:graphicFrameLocks noGrp="1"/>
          </p:cNvGraphicFramePr>
          <p:nvPr>
            <p:extLst>
              <p:ext uri="{D42A27DB-BD31-4B8C-83A1-F6EECF244321}">
                <p14:modId xmlns:p14="http://schemas.microsoft.com/office/powerpoint/2010/main" val="650186132"/>
              </p:ext>
            </p:extLst>
          </p:nvPr>
        </p:nvGraphicFramePr>
        <p:xfrm>
          <a:off x="5791152" y="1088572"/>
          <a:ext cx="2046514" cy="3439885"/>
        </p:xfrm>
        <a:graphic>
          <a:graphicData uri="http://schemas.openxmlformats.org/drawingml/2006/table">
            <a:tbl>
              <a:tblPr/>
              <a:tblGrid>
                <a:gridCol w="2046514">
                  <a:extLst>
                    <a:ext uri="{9D8B030D-6E8A-4147-A177-3AD203B41FA5}">
                      <a16:colId xmlns:a16="http://schemas.microsoft.com/office/drawing/2014/main" val="4022243423"/>
                    </a:ext>
                  </a:extLst>
                </a:gridCol>
              </a:tblGrid>
              <a:tr h="3439885">
                <a:tc>
                  <a:txBody>
                    <a:bodyPr/>
                    <a:lstStyle/>
                    <a:p>
                      <a:endParaRPr lang="en-GB"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154206096"/>
                  </a:ext>
                </a:extLst>
              </a:tr>
            </a:tbl>
          </a:graphicData>
        </a:graphic>
      </p:graphicFrame>
      <p:graphicFrame>
        <p:nvGraphicFramePr>
          <p:cNvPr id="12" name="Table 11">
            <a:extLst>
              <a:ext uri="{FF2B5EF4-FFF2-40B4-BE49-F238E27FC236}">
                <a16:creationId xmlns:a16="http://schemas.microsoft.com/office/drawing/2014/main" id="{E22BC273-4948-5191-6187-1EDD010AC788}"/>
              </a:ext>
            </a:extLst>
          </p:cNvPr>
          <p:cNvGraphicFramePr>
            <a:graphicFrameLocks noGrp="1"/>
          </p:cNvGraphicFramePr>
          <p:nvPr/>
        </p:nvGraphicFramePr>
        <p:xfrm>
          <a:off x="8534400" y="1121229"/>
          <a:ext cx="2775857" cy="3418114"/>
        </p:xfrm>
        <a:graphic>
          <a:graphicData uri="http://schemas.openxmlformats.org/drawingml/2006/table">
            <a:tbl>
              <a:tblPr/>
              <a:tblGrid>
                <a:gridCol w="2775857">
                  <a:extLst>
                    <a:ext uri="{9D8B030D-6E8A-4147-A177-3AD203B41FA5}">
                      <a16:colId xmlns:a16="http://schemas.microsoft.com/office/drawing/2014/main" val="552893286"/>
                    </a:ext>
                  </a:extLst>
                </a:gridCol>
              </a:tblGrid>
              <a:tr h="3418114">
                <a:tc>
                  <a:txBody>
                    <a:bodyPr/>
                    <a:lstStyle/>
                    <a:p>
                      <a:endParaRPr lang="en-GB"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956465509"/>
                  </a:ext>
                </a:extLst>
              </a:tr>
            </a:tbl>
          </a:graphicData>
        </a:graphic>
      </p:graphicFrame>
      <p:sp>
        <p:nvSpPr>
          <p:cNvPr id="8" name="Rectangle 7">
            <a:extLst>
              <a:ext uri="{FF2B5EF4-FFF2-40B4-BE49-F238E27FC236}">
                <a16:creationId xmlns:a16="http://schemas.microsoft.com/office/drawing/2014/main" id="{7FB4CF6C-D2A0-2772-7301-848DB1CA875A}"/>
              </a:ext>
            </a:extLst>
          </p:cNvPr>
          <p:cNvSpPr/>
          <p:nvPr/>
        </p:nvSpPr>
        <p:spPr>
          <a:xfrm>
            <a:off x="3153726" y="4539343"/>
            <a:ext cx="8143659" cy="92528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24D239-23CC-60A6-542D-3B694BF7EE39}"/>
              </a:ext>
            </a:extLst>
          </p:cNvPr>
          <p:cNvSpPr txBox="1"/>
          <p:nvPr/>
        </p:nvSpPr>
        <p:spPr>
          <a:xfrm>
            <a:off x="3073648" y="4847747"/>
            <a:ext cx="8356351" cy="461665"/>
          </a:xfrm>
          <a:prstGeom prst="rect">
            <a:avLst/>
          </a:prstGeom>
          <a:noFill/>
        </p:spPr>
        <p:txBody>
          <a:bodyPr wrap="square" rtlCol="0">
            <a:spAutoFit/>
          </a:bodyPr>
          <a:lstStyle/>
          <a:p>
            <a:r>
              <a:rPr lang="en-GB" sz="2400" b="1" dirty="0">
                <a:solidFill>
                  <a:srgbClr val="00B050"/>
                </a:solidFill>
                <a:latin typeface="Sanskrit Text" panose="02020503050405020304" pitchFamily="18" charset="0"/>
                <a:cs typeface="Sanskrit Text" panose="02020503050405020304" pitchFamily="18" charset="0"/>
              </a:rPr>
              <a:t>Work at all risk levels. DASH is preferred but not required</a:t>
            </a:r>
            <a:endParaRPr lang="en-GB" b="1" dirty="0"/>
          </a:p>
        </p:txBody>
      </p:sp>
    </p:spTree>
    <p:extLst>
      <p:ext uri="{BB962C8B-B14F-4D97-AF65-F5344CB8AC3E}">
        <p14:creationId xmlns:p14="http://schemas.microsoft.com/office/powerpoint/2010/main" val="63044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86E65-A3FE-4548-A562-42AE890DFD83}"/>
              </a:ext>
            </a:extLst>
          </p:cNvPr>
          <p:cNvSpPr>
            <a:spLocks noGrp="1"/>
          </p:cNvSpPr>
          <p:nvPr>
            <p:ph type="title"/>
          </p:nvPr>
        </p:nvSpPr>
        <p:spPr>
          <a:xfrm>
            <a:off x="391885" y="41787"/>
            <a:ext cx="9875520" cy="1356360"/>
          </a:xfrm>
        </p:spPr>
        <p:txBody>
          <a:bodyPr/>
          <a:lstStyle/>
          <a:p>
            <a:r>
              <a:rPr lang="en-GB" dirty="0">
                <a:latin typeface="Abadi" panose="020B0604020104020204" pitchFamily="34" charset="0"/>
              </a:rPr>
              <a:t>How IDVA service works</a:t>
            </a:r>
          </a:p>
        </p:txBody>
      </p:sp>
      <p:graphicFrame>
        <p:nvGraphicFramePr>
          <p:cNvPr id="4" name="Content Placeholder 3">
            <a:extLst>
              <a:ext uri="{FF2B5EF4-FFF2-40B4-BE49-F238E27FC236}">
                <a16:creationId xmlns:a16="http://schemas.microsoft.com/office/drawing/2014/main" id="{B9B90B58-117A-4540-A539-BE27171E74D8}"/>
              </a:ext>
            </a:extLst>
          </p:cNvPr>
          <p:cNvGraphicFramePr>
            <a:graphicFrameLocks noGrp="1"/>
          </p:cNvGraphicFramePr>
          <p:nvPr>
            <p:ph idx="1"/>
            <p:extLst>
              <p:ext uri="{D42A27DB-BD31-4B8C-83A1-F6EECF244321}">
                <p14:modId xmlns:p14="http://schemas.microsoft.com/office/powerpoint/2010/main" val="1301378134"/>
              </p:ext>
            </p:extLst>
          </p:nvPr>
        </p:nvGraphicFramePr>
        <p:xfrm>
          <a:off x="129841" y="1114769"/>
          <a:ext cx="7095121" cy="4932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Arrow Connector 6">
            <a:extLst>
              <a:ext uri="{FF2B5EF4-FFF2-40B4-BE49-F238E27FC236}">
                <a16:creationId xmlns:a16="http://schemas.microsoft.com/office/drawing/2014/main" id="{67CFC335-FD3E-4777-8E56-6C327330C4BC}"/>
              </a:ext>
            </a:extLst>
          </p:cNvPr>
          <p:cNvCxnSpPr>
            <a:cxnSpLocks/>
          </p:cNvCxnSpPr>
          <p:nvPr/>
        </p:nvCxnSpPr>
        <p:spPr>
          <a:xfrm flipV="1">
            <a:off x="7224962" y="1939932"/>
            <a:ext cx="1427330" cy="920454"/>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8" name="Straight Arrow Connector 7">
            <a:extLst>
              <a:ext uri="{FF2B5EF4-FFF2-40B4-BE49-F238E27FC236}">
                <a16:creationId xmlns:a16="http://schemas.microsoft.com/office/drawing/2014/main" id="{4DDBE526-0A18-4E0B-9D5B-25F638521235}"/>
              </a:ext>
            </a:extLst>
          </p:cNvPr>
          <p:cNvCxnSpPr>
            <a:cxnSpLocks/>
          </p:cNvCxnSpPr>
          <p:nvPr/>
        </p:nvCxnSpPr>
        <p:spPr>
          <a:xfrm flipV="1">
            <a:off x="7321215" y="2763963"/>
            <a:ext cx="1608221" cy="481264"/>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9" name="Straight Arrow Connector 8">
            <a:extLst>
              <a:ext uri="{FF2B5EF4-FFF2-40B4-BE49-F238E27FC236}">
                <a16:creationId xmlns:a16="http://schemas.microsoft.com/office/drawing/2014/main" id="{71EC8FBE-7E16-4E9A-B742-05C262BF3CAB}"/>
              </a:ext>
            </a:extLst>
          </p:cNvPr>
          <p:cNvCxnSpPr>
            <a:cxnSpLocks/>
          </p:cNvCxnSpPr>
          <p:nvPr/>
        </p:nvCxnSpPr>
        <p:spPr>
          <a:xfrm>
            <a:off x="7321215" y="3863843"/>
            <a:ext cx="1704474" cy="232787"/>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10" name="Straight Arrow Connector 9">
            <a:extLst>
              <a:ext uri="{FF2B5EF4-FFF2-40B4-BE49-F238E27FC236}">
                <a16:creationId xmlns:a16="http://schemas.microsoft.com/office/drawing/2014/main" id="{E7E32C19-BF11-4167-9532-91C523C7D5EF}"/>
              </a:ext>
            </a:extLst>
          </p:cNvPr>
          <p:cNvCxnSpPr>
            <a:cxnSpLocks/>
          </p:cNvCxnSpPr>
          <p:nvPr/>
        </p:nvCxnSpPr>
        <p:spPr>
          <a:xfrm>
            <a:off x="7321215" y="4245325"/>
            <a:ext cx="1704474" cy="599575"/>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sp>
        <p:nvSpPr>
          <p:cNvPr id="16" name="TextBox 15">
            <a:extLst>
              <a:ext uri="{FF2B5EF4-FFF2-40B4-BE49-F238E27FC236}">
                <a16:creationId xmlns:a16="http://schemas.microsoft.com/office/drawing/2014/main" id="{636F2F6D-56ED-4431-856A-840F80A14A97}"/>
              </a:ext>
            </a:extLst>
          </p:cNvPr>
          <p:cNvSpPr txBox="1"/>
          <p:nvPr/>
        </p:nvSpPr>
        <p:spPr>
          <a:xfrm>
            <a:off x="9253430" y="1664092"/>
            <a:ext cx="2598821" cy="4647426"/>
          </a:xfrm>
          <a:prstGeom prst="rect">
            <a:avLst/>
          </a:prstGeom>
          <a:noFill/>
        </p:spPr>
        <p:txBody>
          <a:bodyPr wrap="square" rtlCol="0">
            <a:spAutoFit/>
          </a:bodyPr>
          <a:lstStyle/>
          <a:p>
            <a:pPr marL="285750" indent="-285750">
              <a:buFontTx/>
              <a:buChar char="-"/>
            </a:pPr>
            <a:r>
              <a:rPr lang="en-GB" sz="2000" b="1" i="1" dirty="0">
                <a:solidFill>
                  <a:srgbClr val="00B050"/>
                </a:solidFill>
                <a:latin typeface="Abadi" panose="020B0604020104020204" pitchFamily="34" charset="0"/>
              </a:rPr>
              <a:t>Civil Orders</a:t>
            </a:r>
          </a:p>
          <a:p>
            <a:pPr marL="285750" indent="-285750">
              <a:buFontTx/>
              <a:buChar char="-"/>
            </a:pPr>
            <a:endParaRPr lang="en-GB" sz="2000" b="1" i="1" dirty="0">
              <a:solidFill>
                <a:srgbClr val="00B050"/>
              </a:solidFill>
              <a:latin typeface="Abadi" panose="020B0604020104020204" pitchFamily="34" charset="0"/>
            </a:endParaRPr>
          </a:p>
          <a:p>
            <a:pPr marL="285750" indent="-285750">
              <a:buFontTx/>
              <a:buChar char="-"/>
            </a:pPr>
            <a:r>
              <a:rPr lang="en-GB" sz="2000" b="1" i="1" dirty="0">
                <a:solidFill>
                  <a:srgbClr val="00B050"/>
                </a:solidFill>
                <a:latin typeface="Abadi" panose="020B0604020104020204" pitchFamily="34" charset="0"/>
              </a:rPr>
              <a:t>Housing</a:t>
            </a:r>
          </a:p>
          <a:p>
            <a:pPr marL="285750" indent="-285750">
              <a:buFontTx/>
              <a:buChar char="-"/>
            </a:pPr>
            <a:endParaRPr lang="en-GB" sz="2000" b="1" i="1" dirty="0">
              <a:solidFill>
                <a:srgbClr val="00B050"/>
              </a:solidFill>
              <a:latin typeface="Abadi" panose="020B0604020104020204" pitchFamily="34" charset="0"/>
            </a:endParaRPr>
          </a:p>
          <a:p>
            <a:pPr marL="285750" indent="-285750">
              <a:buFontTx/>
              <a:buChar char="-"/>
            </a:pPr>
            <a:r>
              <a:rPr lang="en-GB" sz="2000" b="1" i="1" dirty="0">
                <a:solidFill>
                  <a:srgbClr val="00B050"/>
                </a:solidFill>
                <a:latin typeface="Abadi" panose="020B0604020104020204" pitchFamily="34" charset="0"/>
              </a:rPr>
              <a:t>Benefits</a:t>
            </a:r>
          </a:p>
          <a:p>
            <a:pPr marL="285750" indent="-285750">
              <a:buFontTx/>
              <a:buChar char="-"/>
            </a:pPr>
            <a:endParaRPr lang="en-GB" sz="2000" b="1" i="1" dirty="0">
              <a:solidFill>
                <a:srgbClr val="00B050"/>
              </a:solidFill>
              <a:latin typeface="Abadi" panose="020B0604020104020204" pitchFamily="34" charset="0"/>
            </a:endParaRPr>
          </a:p>
          <a:p>
            <a:pPr marL="285750" indent="-285750">
              <a:buFontTx/>
              <a:buChar char="-"/>
            </a:pPr>
            <a:r>
              <a:rPr lang="en-GB" sz="2000" b="1" i="1" dirty="0">
                <a:solidFill>
                  <a:srgbClr val="00B050"/>
                </a:solidFill>
                <a:latin typeface="Abadi" panose="020B0604020104020204" pitchFamily="34" charset="0"/>
              </a:rPr>
              <a:t>Civil/criminal proceedings</a:t>
            </a:r>
          </a:p>
          <a:p>
            <a:r>
              <a:rPr lang="en-GB" sz="2000" b="1" i="1" dirty="0">
                <a:solidFill>
                  <a:srgbClr val="00B050"/>
                </a:solidFill>
                <a:latin typeface="Abadi" panose="020B0604020104020204" pitchFamily="34" charset="0"/>
              </a:rPr>
              <a:t> </a:t>
            </a:r>
          </a:p>
          <a:p>
            <a:pPr marL="285750" indent="-285750">
              <a:buFontTx/>
              <a:buChar char="-"/>
            </a:pPr>
            <a:r>
              <a:rPr lang="en-GB" sz="2000" b="1" i="1" dirty="0">
                <a:solidFill>
                  <a:srgbClr val="00B050"/>
                </a:solidFill>
                <a:latin typeface="Abadi" panose="020B0604020104020204" pitchFamily="34" charset="0"/>
              </a:rPr>
              <a:t>Safety Planning</a:t>
            </a:r>
          </a:p>
          <a:p>
            <a:pPr marL="285750" indent="-285750">
              <a:buFontTx/>
              <a:buChar char="-"/>
            </a:pPr>
            <a:endParaRPr lang="en-GB" sz="2000" b="1" i="1" dirty="0">
              <a:solidFill>
                <a:srgbClr val="00B050"/>
              </a:solidFill>
              <a:latin typeface="Abadi" panose="020B0604020104020204" pitchFamily="34" charset="0"/>
            </a:endParaRPr>
          </a:p>
          <a:p>
            <a:pPr marL="285750" indent="-285750">
              <a:buFontTx/>
              <a:buChar char="-"/>
            </a:pPr>
            <a:r>
              <a:rPr lang="en-GB" sz="2000" b="1" i="1" dirty="0">
                <a:solidFill>
                  <a:srgbClr val="00B050"/>
                </a:solidFill>
                <a:latin typeface="Abadi" panose="020B0604020104020204" pitchFamily="34" charset="0"/>
              </a:rPr>
              <a:t>Signpost to organisation </a:t>
            </a:r>
          </a:p>
          <a:p>
            <a:pPr marL="285750" indent="-285750">
              <a:buFontTx/>
              <a:buChar char="-"/>
            </a:pPr>
            <a:endParaRPr lang="en-GB" dirty="0"/>
          </a:p>
          <a:p>
            <a:endParaRPr lang="en-GB" dirty="0"/>
          </a:p>
        </p:txBody>
      </p:sp>
      <p:cxnSp>
        <p:nvCxnSpPr>
          <p:cNvPr id="3" name="Straight Arrow Connector 2">
            <a:extLst>
              <a:ext uri="{FF2B5EF4-FFF2-40B4-BE49-F238E27FC236}">
                <a16:creationId xmlns:a16="http://schemas.microsoft.com/office/drawing/2014/main" id="{54198BAF-3F05-00CF-AD44-56CE0C3EBAEE}"/>
              </a:ext>
            </a:extLst>
          </p:cNvPr>
          <p:cNvCxnSpPr>
            <a:cxnSpLocks/>
          </p:cNvCxnSpPr>
          <p:nvPr/>
        </p:nvCxnSpPr>
        <p:spPr>
          <a:xfrm flipV="1">
            <a:off x="7321215" y="3564520"/>
            <a:ext cx="1704474" cy="33378"/>
          </a:xfrm>
          <a:prstGeom prst="straightConnector1">
            <a:avLst/>
          </a:prstGeom>
          <a:ln>
            <a:headEnd type="triangle"/>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819803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27DCE-8E5D-C3B4-E9DC-D7AA97A7A8CC}"/>
              </a:ext>
            </a:extLst>
          </p:cNvPr>
          <p:cNvSpPr>
            <a:spLocks noGrp="1"/>
          </p:cNvSpPr>
          <p:nvPr>
            <p:ph type="title"/>
          </p:nvPr>
        </p:nvSpPr>
        <p:spPr>
          <a:xfrm>
            <a:off x="326571" y="141514"/>
            <a:ext cx="11538858" cy="1356360"/>
          </a:xfrm>
        </p:spPr>
        <p:txBody>
          <a:bodyPr/>
          <a:lstStyle/>
          <a:p>
            <a:r>
              <a:rPr lang="en-GB" dirty="0">
                <a:latin typeface="Sanskrit Text" panose="02020503050405020304" pitchFamily="18" charset="0"/>
                <a:cs typeface="Sanskrit Text" panose="02020503050405020304" pitchFamily="18" charset="0"/>
              </a:rPr>
              <a:t>Challenges – Ethnic Minority Survivors</a:t>
            </a:r>
          </a:p>
        </p:txBody>
      </p:sp>
      <p:sp>
        <p:nvSpPr>
          <p:cNvPr id="3" name="Content Placeholder 2">
            <a:extLst>
              <a:ext uri="{FF2B5EF4-FFF2-40B4-BE49-F238E27FC236}">
                <a16:creationId xmlns:a16="http://schemas.microsoft.com/office/drawing/2014/main" id="{00B1FAE1-6FC8-638F-8F4B-04B4650B5D30}"/>
              </a:ext>
            </a:extLst>
          </p:cNvPr>
          <p:cNvSpPr>
            <a:spLocks noGrp="1"/>
          </p:cNvSpPr>
          <p:nvPr>
            <p:ph idx="1"/>
          </p:nvPr>
        </p:nvSpPr>
        <p:spPr>
          <a:xfrm>
            <a:off x="326571" y="1497874"/>
            <a:ext cx="10689300" cy="5410200"/>
          </a:xfrm>
        </p:spPr>
        <p:txBody>
          <a:bodyPr>
            <a:normAutofit/>
          </a:bodyPr>
          <a:lstStyle/>
          <a:p>
            <a:r>
              <a:rPr lang="en-GB" dirty="0">
                <a:solidFill>
                  <a:schemeClr val="tx1"/>
                </a:solidFill>
                <a:latin typeface="Sanskrit Text" panose="02020503050405020304" pitchFamily="18" charset="0"/>
                <a:cs typeface="Sanskrit Text" panose="02020503050405020304" pitchFamily="18" charset="0"/>
              </a:rPr>
              <a:t>Lack of knowledge around options and their rights</a:t>
            </a:r>
          </a:p>
          <a:p>
            <a:r>
              <a:rPr lang="en-GB" dirty="0">
                <a:solidFill>
                  <a:schemeClr val="tx1"/>
                </a:solidFill>
                <a:latin typeface="Sanskrit Text" panose="02020503050405020304" pitchFamily="18" charset="0"/>
                <a:cs typeface="Sanskrit Text" panose="02020503050405020304" pitchFamily="18" charset="0"/>
              </a:rPr>
              <a:t>Cultural barriers in accessing support</a:t>
            </a:r>
          </a:p>
          <a:p>
            <a:r>
              <a:rPr lang="en-GB" dirty="0">
                <a:solidFill>
                  <a:schemeClr val="tx1"/>
                </a:solidFill>
                <a:latin typeface="Sanskrit Text" panose="02020503050405020304" pitchFamily="18" charset="0"/>
                <a:cs typeface="Sanskrit Text" panose="02020503050405020304" pitchFamily="18" charset="0"/>
              </a:rPr>
              <a:t>Fear and mistrust of services</a:t>
            </a:r>
          </a:p>
          <a:p>
            <a:r>
              <a:rPr lang="en-GB" dirty="0">
                <a:solidFill>
                  <a:schemeClr val="tx1"/>
                </a:solidFill>
                <a:latin typeface="Sanskrit Text" panose="02020503050405020304" pitchFamily="18" charset="0"/>
                <a:cs typeface="Sanskrit Text" panose="02020503050405020304" pitchFamily="18" charset="0"/>
              </a:rPr>
              <a:t>Language barrier</a:t>
            </a:r>
          </a:p>
          <a:p>
            <a:r>
              <a:rPr lang="en-GB" dirty="0">
                <a:solidFill>
                  <a:schemeClr val="tx1"/>
                </a:solidFill>
                <a:latin typeface="Sanskrit Text" panose="02020503050405020304" pitchFamily="18" charset="0"/>
                <a:cs typeface="Sanskrit Text" panose="02020503050405020304" pitchFamily="18" charset="0"/>
              </a:rPr>
              <a:t>Isolation</a:t>
            </a:r>
          </a:p>
          <a:p>
            <a:r>
              <a:rPr lang="en-GB" dirty="0">
                <a:solidFill>
                  <a:schemeClr val="tx1"/>
                </a:solidFill>
                <a:latin typeface="Sanskrit Text" panose="02020503050405020304" pitchFamily="18" charset="0"/>
                <a:cs typeface="Sanskrit Text" panose="02020503050405020304" pitchFamily="18" charset="0"/>
              </a:rPr>
              <a:t>Inappropriate accommodation arrangements leading to reconciliation.</a:t>
            </a:r>
          </a:p>
          <a:p>
            <a:r>
              <a:rPr lang="en-GB" dirty="0">
                <a:solidFill>
                  <a:schemeClr val="tx1"/>
                </a:solidFill>
                <a:latin typeface="Sanskrit Text" panose="02020503050405020304" pitchFamily="18" charset="0"/>
                <a:cs typeface="Sanskrit Text" panose="02020503050405020304" pitchFamily="18" charset="0"/>
              </a:rPr>
              <a:t>Lack of specialist refuges/support/empowerment courses/MH support</a:t>
            </a:r>
          </a:p>
          <a:p>
            <a:r>
              <a:rPr lang="en-GB" dirty="0">
                <a:solidFill>
                  <a:schemeClr val="tx1"/>
                </a:solidFill>
                <a:latin typeface="Sanskrit Text" panose="02020503050405020304" pitchFamily="18" charset="0"/>
                <a:cs typeface="Sanskrit Text" panose="02020503050405020304" pitchFamily="18" charset="0"/>
              </a:rPr>
              <a:t>Immigration related abuse – NRPF. </a:t>
            </a:r>
          </a:p>
          <a:p>
            <a:r>
              <a:rPr lang="en-GB" dirty="0">
                <a:solidFill>
                  <a:schemeClr val="tx1"/>
                </a:solidFill>
                <a:latin typeface="Sanskrit Text" panose="02020503050405020304" pitchFamily="18" charset="0"/>
                <a:cs typeface="Sanskrit Text" panose="02020503050405020304" pitchFamily="18" charset="0"/>
              </a:rPr>
              <a:t>Lack of professional confidence. </a:t>
            </a:r>
          </a:p>
          <a:p>
            <a:endParaRPr lang="en-GB" dirty="0"/>
          </a:p>
        </p:txBody>
      </p:sp>
    </p:spTree>
    <p:extLst>
      <p:ext uri="{BB962C8B-B14F-4D97-AF65-F5344CB8AC3E}">
        <p14:creationId xmlns:p14="http://schemas.microsoft.com/office/powerpoint/2010/main" val="3062524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14FA-9AEE-882A-1F4D-3E669503C906}"/>
              </a:ext>
            </a:extLst>
          </p:cNvPr>
          <p:cNvSpPr>
            <a:spLocks noGrp="1"/>
          </p:cNvSpPr>
          <p:nvPr>
            <p:ph type="title"/>
          </p:nvPr>
        </p:nvSpPr>
        <p:spPr>
          <a:xfrm>
            <a:off x="352926" y="0"/>
            <a:ext cx="9875520" cy="1356360"/>
          </a:xfrm>
        </p:spPr>
        <p:txBody>
          <a:bodyPr/>
          <a:lstStyle/>
          <a:p>
            <a:r>
              <a:rPr lang="en-GB" dirty="0">
                <a:latin typeface="Sanskrit Text" panose="02020503050405020304" pitchFamily="18" charset="0"/>
                <a:cs typeface="Sanskrit Text" panose="02020503050405020304" pitchFamily="18" charset="0"/>
              </a:rPr>
              <a:t>What is NRPF </a:t>
            </a:r>
          </a:p>
        </p:txBody>
      </p:sp>
      <p:sp>
        <p:nvSpPr>
          <p:cNvPr id="3" name="Content Placeholder 2">
            <a:extLst>
              <a:ext uri="{FF2B5EF4-FFF2-40B4-BE49-F238E27FC236}">
                <a16:creationId xmlns:a16="http://schemas.microsoft.com/office/drawing/2014/main" id="{8F791C8C-31C2-0D70-28A2-01C7491AFCC2}"/>
              </a:ext>
            </a:extLst>
          </p:cNvPr>
          <p:cNvSpPr>
            <a:spLocks noGrp="1"/>
          </p:cNvSpPr>
          <p:nvPr>
            <p:ph idx="1"/>
          </p:nvPr>
        </p:nvSpPr>
        <p:spPr>
          <a:xfrm>
            <a:off x="352926" y="1122947"/>
            <a:ext cx="11534274" cy="5502441"/>
          </a:xfrm>
        </p:spPr>
        <p:txBody>
          <a:bodyPr>
            <a:normAutofit/>
          </a:bodyPr>
          <a:lstStyle/>
          <a:p>
            <a:r>
              <a:rPr lang="en-GB" sz="2000" dirty="0">
                <a:latin typeface="Sanskrit Text" panose="02020503050405020304" pitchFamily="18" charset="0"/>
                <a:cs typeface="Sanskrit Text" panose="02020503050405020304" pitchFamily="18" charset="0"/>
              </a:rPr>
              <a:t>Most of visa categories include a No Recourse to Public Funds condition</a:t>
            </a:r>
          </a:p>
          <a:p>
            <a:r>
              <a:rPr lang="en-GB" sz="2000" dirty="0">
                <a:latin typeface="Sanskrit Text" panose="02020503050405020304" pitchFamily="18" charset="0"/>
                <a:cs typeface="Sanskrit Text" panose="02020503050405020304" pitchFamily="18" charset="0"/>
              </a:rPr>
              <a:t>Individuals with NRPF cannot access public funds, including housing assistance.</a:t>
            </a:r>
          </a:p>
          <a:p>
            <a:pPr marL="45720" indent="0">
              <a:buNone/>
            </a:pPr>
            <a:endParaRPr lang="en-GB" sz="2000" dirty="0">
              <a:latin typeface="Sanskrit Text" panose="02020503050405020304" pitchFamily="18" charset="0"/>
              <a:cs typeface="Sanskrit Text" panose="02020503050405020304" pitchFamily="18" charset="0"/>
            </a:endParaRPr>
          </a:p>
          <a:p>
            <a:r>
              <a:rPr lang="en-GB" sz="2000" dirty="0">
                <a:latin typeface="Sanskrit Text" panose="02020503050405020304" pitchFamily="18" charset="0"/>
                <a:cs typeface="Sanskrit Text" panose="02020503050405020304" pitchFamily="18" charset="0"/>
              </a:rPr>
              <a:t>Common visa types with NRPF:</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Fiancé/Spouse/partner visas</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Work and skilled worker visas</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Student visas</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Tourist visas</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Family route visas</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Undocumented </a:t>
            </a:r>
          </a:p>
          <a:p>
            <a:pPr>
              <a:buFont typeface="Courier New" panose="02070309020205020404" pitchFamily="49" charset="0"/>
              <a:buChar char="o"/>
            </a:pPr>
            <a:r>
              <a:rPr lang="en-GB" sz="2000" dirty="0">
                <a:latin typeface="Sanskrit Text" panose="02020503050405020304" pitchFamily="18" charset="0"/>
                <a:cs typeface="Sanskrit Text" panose="02020503050405020304" pitchFamily="18" charset="0"/>
              </a:rPr>
              <a:t>Unsuccessful asylum claims</a:t>
            </a:r>
          </a:p>
          <a:p>
            <a:endParaRPr lang="en-GB" dirty="0"/>
          </a:p>
        </p:txBody>
      </p:sp>
    </p:spTree>
    <p:extLst>
      <p:ext uri="{BB962C8B-B14F-4D97-AF65-F5344CB8AC3E}">
        <p14:creationId xmlns:p14="http://schemas.microsoft.com/office/powerpoint/2010/main" val="2296432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8D665-1E8A-F14D-64AC-310BC0CBD553}"/>
              </a:ext>
            </a:extLst>
          </p:cNvPr>
          <p:cNvSpPr>
            <a:spLocks noGrp="1"/>
          </p:cNvSpPr>
          <p:nvPr>
            <p:ph type="title"/>
          </p:nvPr>
        </p:nvSpPr>
        <p:spPr>
          <a:xfrm>
            <a:off x="250371" y="-130629"/>
            <a:ext cx="9875520" cy="1356360"/>
          </a:xfrm>
        </p:spPr>
        <p:txBody>
          <a:bodyPr/>
          <a:lstStyle/>
          <a:p>
            <a:r>
              <a:rPr lang="en-GB" dirty="0"/>
              <a:t>Support- Voluntary services - DA </a:t>
            </a:r>
          </a:p>
        </p:txBody>
      </p:sp>
      <p:sp>
        <p:nvSpPr>
          <p:cNvPr id="3" name="Content Placeholder 2">
            <a:extLst>
              <a:ext uri="{FF2B5EF4-FFF2-40B4-BE49-F238E27FC236}">
                <a16:creationId xmlns:a16="http://schemas.microsoft.com/office/drawing/2014/main" id="{160F1889-ECE6-75E4-BC3B-0FB6A2A1B535}"/>
              </a:ext>
            </a:extLst>
          </p:cNvPr>
          <p:cNvSpPr>
            <a:spLocks noGrp="1"/>
          </p:cNvSpPr>
          <p:nvPr>
            <p:ph idx="1"/>
          </p:nvPr>
        </p:nvSpPr>
        <p:spPr>
          <a:xfrm>
            <a:off x="253020" y="990599"/>
            <a:ext cx="11525323" cy="5606143"/>
          </a:xfrm>
        </p:spPr>
        <p:txBody>
          <a:bodyPr>
            <a:normAutofit/>
          </a:bodyPr>
          <a:lstStyle/>
          <a:p>
            <a:r>
              <a:rPr lang="en-GB" dirty="0">
                <a:solidFill>
                  <a:schemeClr val="tx1"/>
                </a:solidFill>
                <a:latin typeface="Sanskrit Text" panose="02020503050405020304" pitchFamily="18" charset="0"/>
                <a:cs typeface="Sanskrit Text" panose="02020503050405020304" pitchFamily="18" charset="0"/>
              </a:rPr>
              <a:t>Sometimes it can even start by explaining domestic abuse.</a:t>
            </a:r>
          </a:p>
          <a:p>
            <a:r>
              <a:rPr lang="en-GB" dirty="0">
                <a:solidFill>
                  <a:schemeClr val="tx1"/>
                </a:solidFill>
                <a:latin typeface="Sanskrit Text" panose="02020503050405020304" pitchFamily="18" charset="0"/>
                <a:cs typeface="Sanskrit Text" panose="02020503050405020304" pitchFamily="18" charset="0"/>
              </a:rPr>
              <a:t>Risk assessment and Escalation</a:t>
            </a:r>
          </a:p>
          <a:p>
            <a:r>
              <a:rPr lang="en-GB" dirty="0">
                <a:solidFill>
                  <a:schemeClr val="tx1"/>
                </a:solidFill>
                <a:latin typeface="Sanskrit Text" panose="02020503050405020304" pitchFamily="18" charset="0"/>
                <a:cs typeface="Sanskrit Text" panose="02020503050405020304" pitchFamily="18" charset="0"/>
              </a:rPr>
              <a:t>Safety planning</a:t>
            </a:r>
          </a:p>
          <a:p>
            <a:r>
              <a:rPr lang="en-GB" dirty="0">
                <a:solidFill>
                  <a:schemeClr val="tx1"/>
                </a:solidFill>
                <a:latin typeface="Sanskrit Text" panose="02020503050405020304" pitchFamily="18" charset="0"/>
                <a:cs typeface="Sanskrit Text" panose="02020503050405020304" pitchFamily="18" charset="0"/>
              </a:rPr>
              <a:t>Reassurance around support; consent and confidentiality</a:t>
            </a:r>
          </a:p>
          <a:p>
            <a:r>
              <a:rPr lang="en-GB" dirty="0">
                <a:solidFill>
                  <a:schemeClr val="tx1"/>
                </a:solidFill>
                <a:latin typeface="Sanskrit Text" panose="02020503050405020304" pitchFamily="18" charset="0"/>
                <a:cs typeface="Sanskrit Text" panose="02020503050405020304" pitchFamily="18" charset="0"/>
              </a:rPr>
              <a:t>Empowering with knowledge around their rights/law </a:t>
            </a:r>
            <a:endParaRPr lang="en-GB" dirty="0">
              <a:solidFill>
                <a:schemeClr val="tx1"/>
              </a:solidFill>
            </a:endParaRPr>
          </a:p>
          <a:p>
            <a:r>
              <a:rPr lang="en-GB" dirty="0">
                <a:solidFill>
                  <a:schemeClr val="tx1"/>
                </a:solidFill>
                <a:latin typeface="Sanskrit Text" panose="02020503050405020304" pitchFamily="18" charset="0"/>
                <a:cs typeface="Sanskrit Text" panose="02020503050405020304" pitchFamily="18" charset="0"/>
              </a:rPr>
              <a:t>Advocacy with agencies </a:t>
            </a:r>
          </a:p>
          <a:p>
            <a:r>
              <a:rPr lang="en-GB" dirty="0">
                <a:solidFill>
                  <a:schemeClr val="tx1"/>
                </a:solidFill>
                <a:latin typeface="Sanskrit Text" panose="02020503050405020304" pitchFamily="18" charset="0"/>
                <a:cs typeface="Sanskrit Text" panose="02020503050405020304" pitchFamily="18" charset="0"/>
              </a:rPr>
              <a:t>Linking survivors with immigration advisors</a:t>
            </a:r>
          </a:p>
          <a:p>
            <a:r>
              <a:rPr lang="en-GB" dirty="0">
                <a:solidFill>
                  <a:schemeClr val="tx1"/>
                </a:solidFill>
                <a:latin typeface="Sanskrit Text" panose="02020503050405020304" pitchFamily="18" charset="0"/>
                <a:cs typeface="Sanskrit Text" panose="02020503050405020304" pitchFamily="18" charset="0"/>
              </a:rPr>
              <a:t>Support informed decision making</a:t>
            </a:r>
          </a:p>
          <a:p>
            <a:r>
              <a:rPr lang="en-GB" dirty="0">
                <a:solidFill>
                  <a:schemeClr val="tx1"/>
                </a:solidFill>
                <a:latin typeface="Sanskrit Text" panose="02020503050405020304" pitchFamily="18" charset="0"/>
                <a:cs typeface="Sanskrit Text" panose="02020503050405020304" pitchFamily="18" charset="0"/>
              </a:rPr>
              <a:t>Identify and link in with specialist services; NRPF refuges </a:t>
            </a:r>
          </a:p>
          <a:p>
            <a:r>
              <a:rPr lang="en-GB" dirty="0">
                <a:solidFill>
                  <a:schemeClr val="tx1"/>
                </a:solidFill>
                <a:latin typeface="Sanskrit Text" panose="02020503050405020304" pitchFamily="18" charset="0"/>
                <a:cs typeface="Sanskrit Text" panose="02020503050405020304" pitchFamily="18" charset="0"/>
              </a:rPr>
              <a:t>Appropriate language </a:t>
            </a:r>
          </a:p>
          <a:p>
            <a:r>
              <a:rPr lang="en-GB" dirty="0">
                <a:solidFill>
                  <a:schemeClr val="tx1"/>
                </a:solidFill>
                <a:latin typeface="Sanskrit Text" panose="02020503050405020304" pitchFamily="18" charset="0"/>
                <a:cs typeface="Sanskrit Text" panose="02020503050405020304" pitchFamily="18" charset="0"/>
              </a:rPr>
              <a:t>Helping survivors to access support they are eligible for</a:t>
            </a:r>
            <a:r>
              <a:rPr lang="en-GB" dirty="0">
                <a:solidFill>
                  <a:schemeClr val="tx1"/>
                </a:solidFill>
              </a:rPr>
              <a:t> </a:t>
            </a:r>
          </a:p>
        </p:txBody>
      </p:sp>
    </p:spTree>
    <p:extLst>
      <p:ext uri="{BB962C8B-B14F-4D97-AF65-F5344CB8AC3E}">
        <p14:creationId xmlns:p14="http://schemas.microsoft.com/office/powerpoint/2010/main" val="2643422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261FD-46FD-92FC-8AC3-4CB155F611F6}"/>
              </a:ext>
            </a:extLst>
          </p:cNvPr>
          <p:cNvSpPr>
            <a:spLocks noGrp="1"/>
          </p:cNvSpPr>
          <p:nvPr>
            <p:ph type="title"/>
          </p:nvPr>
        </p:nvSpPr>
        <p:spPr>
          <a:xfrm>
            <a:off x="272143" y="283028"/>
            <a:ext cx="9875520" cy="881743"/>
          </a:xfrm>
        </p:spPr>
        <p:txBody>
          <a:bodyPr/>
          <a:lstStyle/>
          <a:p>
            <a:r>
              <a:rPr lang="en-GB" dirty="0"/>
              <a:t>Statutory Services </a:t>
            </a:r>
          </a:p>
        </p:txBody>
      </p:sp>
      <p:sp>
        <p:nvSpPr>
          <p:cNvPr id="3" name="Content Placeholder 2">
            <a:extLst>
              <a:ext uri="{FF2B5EF4-FFF2-40B4-BE49-F238E27FC236}">
                <a16:creationId xmlns:a16="http://schemas.microsoft.com/office/drawing/2014/main" id="{E48181B6-1929-FFDB-AC7D-D6C2992D67A5}"/>
              </a:ext>
            </a:extLst>
          </p:cNvPr>
          <p:cNvSpPr>
            <a:spLocks noGrp="1"/>
          </p:cNvSpPr>
          <p:nvPr>
            <p:ph idx="1"/>
          </p:nvPr>
        </p:nvSpPr>
        <p:spPr>
          <a:xfrm>
            <a:off x="274792" y="1164771"/>
            <a:ext cx="11645065" cy="5551716"/>
          </a:xfrm>
        </p:spPr>
        <p:txBody>
          <a:bodyPr>
            <a:normAutofit fontScale="77500" lnSpcReduction="20000"/>
          </a:bodyPr>
          <a:lstStyle/>
          <a:p>
            <a:r>
              <a:rPr lang="en-GB" sz="2400" dirty="0">
                <a:solidFill>
                  <a:schemeClr val="tx1"/>
                </a:solidFill>
                <a:latin typeface="Sanskrit Text" panose="02020503050405020304" pitchFamily="18" charset="0"/>
                <a:cs typeface="Sanskrit Text" panose="02020503050405020304" pitchFamily="18" charset="0"/>
              </a:rPr>
              <a:t>Cambridgeshire Safeguarding Partnership Board states:</a:t>
            </a:r>
          </a:p>
          <a:p>
            <a:pPr marL="0" indent="0">
              <a:lnSpc>
                <a:spcPct val="120000"/>
              </a:lnSpc>
              <a:buNone/>
            </a:pPr>
            <a:r>
              <a:rPr lang="en-GB" sz="2400" dirty="0">
                <a:solidFill>
                  <a:schemeClr val="accent6"/>
                </a:solidFill>
                <a:latin typeface="Sanskrit Text" panose="02020503050405020304" pitchFamily="18" charset="0"/>
                <a:cs typeface="Sanskrit Text" panose="02020503050405020304" pitchFamily="18" charset="0"/>
                <a:hlinkClick r:id="rId2">
                  <a:extLst>
                    <a:ext uri="{A12FA001-AC4F-418D-AE19-62706E023703}">
                      <ahyp:hlinkClr xmlns:ahyp="http://schemas.microsoft.com/office/drawing/2018/hyperlinkcolor" val="tx"/>
                    </a:ext>
                  </a:extLst>
                </a:hlinkClick>
              </a:rPr>
              <a:t>(Multi-Agency Protocol Supporting People with No Recourse to Public Funds | Cambridgeshire and Peterborough Safeguarding Partnership Board</a:t>
            </a:r>
            <a:r>
              <a:rPr lang="en-GB" sz="2400" dirty="0">
                <a:solidFill>
                  <a:schemeClr val="accent6"/>
                </a:solidFill>
                <a:latin typeface="Sanskrit Text" panose="02020503050405020304" pitchFamily="18" charset="0"/>
                <a:cs typeface="Sanskrit Text" panose="02020503050405020304" pitchFamily="18" charset="0"/>
              </a:rPr>
              <a:t>)</a:t>
            </a:r>
          </a:p>
          <a:p>
            <a:pPr marL="0" indent="0">
              <a:buNone/>
            </a:pPr>
            <a:endParaRPr lang="en-GB" sz="2400" dirty="0">
              <a:solidFill>
                <a:schemeClr val="tx1"/>
              </a:solidFill>
              <a:latin typeface="Sanskrit Text" panose="02020503050405020304" pitchFamily="18" charset="0"/>
              <a:cs typeface="Sanskrit Text" panose="02020503050405020304" pitchFamily="18" charset="0"/>
            </a:endParaRPr>
          </a:p>
          <a:p>
            <a:r>
              <a:rPr lang="en-GB" sz="2400" dirty="0">
                <a:solidFill>
                  <a:schemeClr val="tx1"/>
                </a:solidFill>
                <a:latin typeface="Sanskrit Text" panose="02020503050405020304" pitchFamily="18" charset="0"/>
                <a:cs typeface="Sanskrit Text" panose="02020503050405020304" pitchFamily="18" charset="0"/>
              </a:rPr>
              <a:t>No recourse to public funds does not prohibit social care assessments.</a:t>
            </a:r>
          </a:p>
          <a:p>
            <a:pPr marL="0" indent="0">
              <a:buNone/>
            </a:pPr>
            <a:endParaRPr lang="en-GB" sz="2400" dirty="0">
              <a:solidFill>
                <a:schemeClr val="tx1"/>
              </a:solidFill>
              <a:latin typeface="Sanskrit Text" panose="02020503050405020304" pitchFamily="18" charset="0"/>
              <a:cs typeface="Sanskrit Text" panose="02020503050405020304" pitchFamily="18" charset="0"/>
            </a:endParaRPr>
          </a:p>
          <a:p>
            <a:pPr>
              <a:lnSpc>
                <a:spcPct val="120000"/>
              </a:lnSpc>
            </a:pPr>
            <a:r>
              <a:rPr lang="en-GB" sz="2400" b="1" dirty="0">
                <a:solidFill>
                  <a:schemeClr val="tx1"/>
                </a:solidFill>
                <a:latin typeface="Sanskrit Text" panose="02020503050405020304" pitchFamily="18" charset="0"/>
                <a:cs typeface="Sanskrit Text" panose="02020503050405020304" pitchFamily="18" charset="0"/>
              </a:rPr>
              <a:t>Adult Social Service: </a:t>
            </a:r>
            <a:r>
              <a:rPr lang="en-GB" sz="2400" dirty="0">
                <a:solidFill>
                  <a:schemeClr val="tx1"/>
                </a:solidFill>
                <a:latin typeface="Sanskrit Text" panose="02020503050405020304" pitchFamily="18" charset="0"/>
                <a:cs typeface="Sanskrit Text" panose="02020503050405020304" pitchFamily="18" charset="0"/>
              </a:rPr>
              <a:t>Under the Care Act, adults with potential care and support needs arising from a physical or mental health condition, should be assessed for support by the local authority in which he or she is resident. The local authority does not have a duty to support adults whose needs arise from destitution alone. </a:t>
            </a:r>
            <a:br>
              <a:rPr lang="en-GB" sz="2400" dirty="0">
                <a:solidFill>
                  <a:schemeClr val="tx1"/>
                </a:solidFill>
                <a:latin typeface="Sanskrit Text" panose="02020503050405020304" pitchFamily="18" charset="0"/>
                <a:cs typeface="Sanskrit Text" panose="02020503050405020304" pitchFamily="18" charset="0"/>
              </a:rPr>
            </a:br>
            <a:endParaRPr lang="en-GB" sz="2400" dirty="0">
              <a:solidFill>
                <a:schemeClr val="tx1"/>
              </a:solidFill>
              <a:latin typeface="Sanskrit Text" panose="02020503050405020304" pitchFamily="18" charset="0"/>
              <a:cs typeface="Sanskrit Text" panose="02020503050405020304" pitchFamily="18" charset="0"/>
            </a:endParaRPr>
          </a:p>
          <a:p>
            <a:pPr>
              <a:lnSpc>
                <a:spcPct val="120000"/>
              </a:lnSpc>
            </a:pPr>
            <a:r>
              <a:rPr lang="en-GB" sz="2400" b="1" dirty="0">
                <a:solidFill>
                  <a:schemeClr val="tx1"/>
                </a:solidFill>
                <a:latin typeface="Sanskrit Text" panose="02020503050405020304" pitchFamily="18" charset="0"/>
                <a:cs typeface="Sanskrit Text" panose="02020503050405020304" pitchFamily="18" charset="0"/>
              </a:rPr>
              <a:t>Children Social Services: </a:t>
            </a:r>
            <a:r>
              <a:rPr lang="en-GB" sz="2400" dirty="0">
                <a:solidFill>
                  <a:schemeClr val="tx1"/>
                </a:solidFill>
                <a:latin typeface="Sanskrit Text" panose="02020503050405020304" pitchFamily="18" charset="0"/>
                <a:cs typeface="Sanskrit Text" panose="02020503050405020304" pitchFamily="18" charset="0"/>
              </a:rPr>
              <a:t>Section 17 of the Children Act 1989, places a legal duty to safeguard the welfare of children in households where parents have NRPF and require accommodation and/or financial assistance to avoid destitution. Supporting a Child in Need is a statutory duty, regardless of the immigration status of the child. Families may need reassurance that destitution or homelessness is not grounds for the removal of the child</a:t>
            </a:r>
          </a:p>
          <a:p>
            <a:endParaRPr lang="en-GB" dirty="0"/>
          </a:p>
        </p:txBody>
      </p:sp>
    </p:spTree>
    <p:extLst>
      <p:ext uri="{BB962C8B-B14F-4D97-AF65-F5344CB8AC3E}">
        <p14:creationId xmlns:p14="http://schemas.microsoft.com/office/powerpoint/2010/main" val="711502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3701-5DE4-653A-78A6-A9B7E57F7C3D}"/>
              </a:ext>
            </a:extLst>
          </p:cNvPr>
          <p:cNvSpPr>
            <a:spLocks noGrp="1"/>
          </p:cNvSpPr>
          <p:nvPr>
            <p:ph type="title"/>
          </p:nvPr>
        </p:nvSpPr>
        <p:spPr>
          <a:xfrm>
            <a:off x="272143" y="0"/>
            <a:ext cx="9875520" cy="1066799"/>
          </a:xfrm>
        </p:spPr>
        <p:txBody>
          <a:bodyPr/>
          <a:lstStyle/>
          <a:p>
            <a:r>
              <a:rPr lang="en-GB" dirty="0"/>
              <a:t>Statutory Service </a:t>
            </a:r>
          </a:p>
        </p:txBody>
      </p:sp>
      <p:sp>
        <p:nvSpPr>
          <p:cNvPr id="3" name="Content Placeholder 2">
            <a:extLst>
              <a:ext uri="{FF2B5EF4-FFF2-40B4-BE49-F238E27FC236}">
                <a16:creationId xmlns:a16="http://schemas.microsoft.com/office/drawing/2014/main" id="{439CF72E-5C79-C595-A65D-2788FDE6994F}"/>
              </a:ext>
            </a:extLst>
          </p:cNvPr>
          <p:cNvSpPr>
            <a:spLocks noGrp="1"/>
          </p:cNvSpPr>
          <p:nvPr>
            <p:ph idx="1"/>
          </p:nvPr>
        </p:nvSpPr>
        <p:spPr>
          <a:xfrm>
            <a:off x="272143" y="1187116"/>
            <a:ext cx="11636828" cy="5409625"/>
          </a:xfrm>
        </p:spPr>
        <p:txBody>
          <a:bodyPr>
            <a:normAutofit fontScale="85000" lnSpcReduction="10000"/>
          </a:bodyPr>
          <a:lstStyle/>
          <a:p>
            <a:pPr marL="0" indent="0">
              <a:buNone/>
            </a:pPr>
            <a:r>
              <a:rPr lang="en-GB" sz="2400" dirty="0">
                <a:solidFill>
                  <a:schemeClr val="tx1"/>
                </a:solidFill>
                <a:latin typeface="Sanskrit Text" panose="02020503050405020304" pitchFamily="18" charset="0"/>
                <a:cs typeface="Sanskrit Text" panose="02020503050405020304" pitchFamily="18" charset="0"/>
              </a:rPr>
              <a:t>Cambridgeshire County Council, guidance for Children Social Services on working with NRPF Families, link: </a:t>
            </a:r>
            <a:r>
              <a:rPr lang="en-GB" sz="2400" u="sng" dirty="0">
                <a:solidFill>
                  <a:schemeClr val="accent6"/>
                </a:solidFill>
                <a:latin typeface="Sanskrit Text" panose="02020503050405020304" pitchFamily="18" charset="0"/>
                <a:cs typeface="Sanskrit Text" panose="02020503050405020304" pitchFamily="18" charset="0"/>
                <a:hlinkClick r:id="rId2">
                  <a:extLst>
                    <a:ext uri="{A12FA001-AC4F-418D-AE19-62706E023703}">
                      <ahyp:hlinkClr xmlns:ahyp="http://schemas.microsoft.com/office/drawing/2018/hyperlinkcolor" val="tx"/>
                    </a:ext>
                  </a:extLst>
                </a:hlinkClick>
              </a:rPr>
              <a:t>https://www.cambridgeshire.gov.uk/council/communities/no-recourse-to-public-funds</a:t>
            </a:r>
            <a:r>
              <a:rPr lang="en-GB" sz="2400" dirty="0">
                <a:solidFill>
                  <a:schemeClr val="accent6"/>
                </a:solidFill>
                <a:latin typeface="Sanskrit Text" panose="02020503050405020304" pitchFamily="18" charset="0"/>
                <a:cs typeface="Sanskrit Text" panose="02020503050405020304" pitchFamily="18" charset="0"/>
              </a:rPr>
              <a:t> </a:t>
            </a:r>
          </a:p>
          <a:p>
            <a:pPr marL="0" indent="0">
              <a:buNone/>
            </a:pPr>
            <a:r>
              <a:rPr lang="en-GB" sz="2400" b="1" dirty="0">
                <a:solidFill>
                  <a:schemeClr val="tx1"/>
                </a:solidFill>
                <a:latin typeface="Sanskrit Text" panose="02020503050405020304" pitchFamily="18" charset="0"/>
                <a:cs typeface="Sanskrit Text" panose="02020503050405020304" pitchFamily="18" charset="0"/>
              </a:rPr>
              <a:t>Accommodation support: </a:t>
            </a:r>
          </a:p>
          <a:p>
            <a:r>
              <a:rPr lang="en-GB" sz="2400" dirty="0">
                <a:solidFill>
                  <a:schemeClr val="tx1"/>
                </a:solidFill>
                <a:latin typeface="Sanskrit Text" panose="02020503050405020304" pitchFamily="18" charset="0"/>
                <a:cs typeface="Sanskrit Text" panose="02020503050405020304" pitchFamily="18" charset="0"/>
              </a:rPr>
              <a:t>If the family appears to be destitute, the local authority have the power to provide temporary accommodation and financial support on a without prejudice basis, pending completion of assessments. </a:t>
            </a:r>
          </a:p>
          <a:p>
            <a:r>
              <a:rPr lang="en-GB" sz="2400" dirty="0">
                <a:solidFill>
                  <a:schemeClr val="tx1"/>
                </a:solidFill>
                <a:latin typeface="Sanskrit Text" panose="02020503050405020304" pitchFamily="18" charset="0"/>
                <a:cs typeface="Sanskrit Text" panose="02020503050405020304" pitchFamily="18" charset="0"/>
              </a:rPr>
              <a:t>Social workers must write to the applicant informing them that accommodation/subsistence is being provided on a temporary basis only pending assessment. </a:t>
            </a:r>
          </a:p>
          <a:p>
            <a:r>
              <a:rPr lang="en-GB" sz="2400" dirty="0">
                <a:solidFill>
                  <a:schemeClr val="tx1"/>
                </a:solidFill>
                <a:latin typeface="Sanskrit Text" panose="02020503050405020304" pitchFamily="18" charset="0"/>
                <a:cs typeface="Sanskrit Text" panose="02020503050405020304" pitchFamily="18" charset="0"/>
              </a:rPr>
              <a:t>Social worker should explore any alternative informal arrangement. If informal arrangement is unavailable. They should take steps to identify suitable accommodation in private sector. </a:t>
            </a:r>
          </a:p>
          <a:p>
            <a:pPr marL="0" indent="0">
              <a:buNone/>
            </a:pPr>
            <a:r>
              <a:rPr lang="en-GB" sz="2400" b="1" dirty="0">
                <a:solidFill>
                  <a:schemeClr val="tx1"/>
                </a:solidFill>
                <a:latin typeface="Sanskrit Text" panose="02020503050405020304" pitchFamily="18" charset="0"/>
                <a:cs typeface="Sanskrit Text" panose="02020503050405020304" pitchFamily="18" charset="0"/>
              </a:rPr>
              <a:t>Financial Support: </a:t>
            </a:r>
          </a:p>
          <a:p>
            <a:r>
              <a:rPr lang="en-GB" sz="2400" dirty="0">
                <a:solidFill>
                  <a:schemeClr val="tx1"/>
                </a:solidFill>
                <a:latin typeface="Sanskrit Text" panose="02020503050405020304" pitchFamily="18" charset="0"/>
                <a:cs typeface="Sanskrit Text" panose="02020503050405020304" pitchFamily="18" charset="0"/>
              </a:rPr>
              <a:t>Where the family does qualify for financial support, payments will be made on a temporary basis and reviewed every 3 months. </a:t>
            </a:r>
          </a:p>
          <a:p>
            <a:r>
              <a:rPr lang="en-GB" sz="2400" dirty="0">
                <a:solidFill>
                  <a:schemeClr val="tx1"/>
                </a:solidFill>
                <a:latin typeface="Sanskrit Text" panose="02020503050405020304" pitchFamily="18" charset="0"/>
                <a:cs typeface="Sanskrit Text" panose="02020503050405020304" pitchFamily="18" charset="0"/>
              </a:rPr>
              <a:t>If the assessment determines that the family have the financial means to self-support, this must be conveyed in writing to the family by the social services</a:t>
            </a:r>
          </a:p>
          <a:p>
            <a:endParaRPr lang="en-GB" dirty="0"/>
          </a:p>
        </p:txBody>
      </p:sp>
    </p:spTree>
    <p:extLst>
      <p:ext uri="{BB962C8B-B14F-4D97-AF65-F5344CB8AC3E}">
        <p14:creationId xmlns:p14="http://schemas.microsoft.com/office/powerpoint/2010/main" val="637511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A6B0-160A-10CF-63DB-3C6DBBB766A0}"/>
              </a:ext>
            </a:extLst>
          </p:cNvPr>
          <p:cNvSpPr>
            <a:spLocks noGrp="1"/>
          </p:cNvSpPr>
          <p:nvPr>
            <p:ph type="title"/>
          </p:nvPr>
        </p:nvSpPr>
        <p:spPr>
          <a:xfrm>
            <a:off x="283028" y="293914"/>
            <a:ext cx="9875520" cy="1356360"/>
          </a:xfrm>
        </p:spPr>
        <p:txBody>
          <a:bodyPr/>
          <a:lstStyle/>
          <a:p>
            <a:r>
              <a:rPr lang="en-GB" dirty="0">
                <a:latin typeface="Sanskrit Text" panose="02020503050405020304" pitchFamily="18" charset="0"/>
                <a:cs typeface="Sanskrit Text" panose="02020503050405020304" pitchFamily="18" charset="0"/>
              </a:rPr>
              <a:t>Local Authority- Housing </a:t>
            </a:r>
          </a:p>
        </p:txBody>
      </p:sp>
      <p:sp>
        <p:nvSpPr>
          <p:cNvPr id="3" name="Content Placeholder 2">
            <a:extLst>
              <a:ext uri="{FF2B5EF4-FFF2-40B4-BE49-F238E27FC236}">
                <a16:creationId xmlns:a16="http://schemas.microsoft.com/office/drawing/2014/main" id="{99D28111-5324-65EF-C813-162C781AD961}"/>
              </a:ext>
            </a:extLst>
          </p:cNvPr>
          <p:cNvSpPr>
            <a:spLocks noGrp="1"/>
          </p:cNvSpPr>
          <p:nvPr>
            <p:ph idx="1"/>
          </p:nvPr>
        </p:nvSpPr>
        <p:spPr>
          <a:xfrm>
            <a:off x="285677" y="1409700"/>
            <a:ext cx="11623295" cy="5154386"/>
          </a:xfrm>
        </p:spPr>
        <p:txBody>
          <a:bodyPr>
            <a:normAutofit fontScale="85000" lnSpcReduction="20000"/>
          </a:bodyPr>
          <a:lstStyle/>
          <a:p>
            <a:r>
              <a:rPr lang="en-GB" sz="3200" dirty="0">
                <a:latin typeface="Sanskrit Text" panose="02020503050405020304" pitchFamily="18" charset="0"/>
                <a:cs typeface="Sanskrit Text" panose="02020503050405020304" pitchFamily="18" charset="0"/>
              </a:rPr>
              <a:t>Often the first point of contact for homeless NRPF survivors</a:t>
            </a:r>
          </a:p>
          <a:p>
            <a:pPr marL="0" indent="0">
              <a:buNone/>
            </a:pPr>
            <a:endParaRPr lang="en-GB" sz="3200" dirty="0">
              <a:latin typeface="Sanskrit Text" panose="02020503050405020304" pitchFamily="18" charset="0"/>
              <a:cs typeface="Sanskrit Text" panose="02020503050405020304" pitchFamily="18" charset="0"/>
            </a:endParaRPr>
          </a:p>
          <a:p>
            <a:r>
              <a:rPr lang="en-GB" sz="3200" dirty="0">
                <a:latin typeface="Sanskrit Text" panose="02020503050405020304" pitchFamily="18" charset="0"/>
                <a:cs typeface="Sanskrit Text" panose="02020503050405020304" pitchFamily="18" charset="0"/>
              </a:rPr>
              <a:t>Provide reassurance and initial guidance</a:t>
            </a:r>
          </a:p>
          <a:p>
            <a:pPr marL="0" indent="0">
              <a:buNone/>
            </a:pPr>
            <a:endParaRPr lang="en-GB" sz="3200" dirty="0">
              <a:latin typeface="Sanskrit Text" panose="02020503050405020304" pitchFamily="18" charset="0"/>
              <a:cs typeface="Sanskrit Text" panose="02020503050405020304" pitchFamily="18" charset="0"/>
            </a:endParaRPr>
          </a:p>
          <a:p>
            <a:r>
              <a:rPr lang="en-GB" sz="3200" dirty="0">
                <a:latin typeface="Sanskrit Text" panose="02020503050405020304" pitchFamily="18" charset="0"/>
                <a:cs typeface="Sanskrit Text" panose="02020503050405020304" pitchFamily="18" charset="0"/>
              </a:rPr>
              <a:t>Refer to DA services or MARAC where appropriate</a:t>
            </a:r>
          </a:p>
          <a:p>
            <a:pPr marL="0" indent="0">
              <a:buNone/>
            </a:pPr>
            <a:endParaRPr lang="en-GB" sz="3200" dirty="0">
              <a:latin typeface="Sanskrit Text" panose="02020503050405020304" pitchFamily="18" charset="0"/>
              <a:cs typeface="Sanskrit Text" panose="02020503050405020304" pitchFamily="18" charset="0"/>
            </a:endParaRPr>
          </a:p>
          <a:p>
            <a:r>
              <a:rPr lang="en-GB" sz="3200" dirty="0">
                <a:latin typeface="Sanskrit Text" panose="02020503050405020304" pitchFamily="18" charset="0"/>
                <a:cs typeface="Sanskrit Text" panose="02020503050405020304" pitchFamily="18" charset="0"/>
              </a:rPr>
              <a:t>Escalate to statutory services when necessary</a:t>
            </a:r>
          </a:p>
          <a:p>
            <a:pPr marL="0" indent="0">
              <a:buNone/>
            </a:pPr>
            <a:endParaRPr lang="en-GB" sz="3200" dirty="0">
              <a:latin typeface="Sanskrit Text" panose="02020503050405020304" pitchFamily="18" charset="0"/>
              <a:cs typeface="Sanskrit Text" panose="02020503050405020304" pitchFamily="18" charset="0"/>
            </a:endParaRPr>
          </a:p>
          <a:p>
            <a:r>
              <a:rPr lang="en-GB" sz="3200" dirty="0">
                <a:latin typeface="Sanskrit Text" panose="02020503050405020304" pitchFamily="18" charset="0"/>
                <a:cs typeface="Sanskrit Text" panose="02020503050405020304" pitchFamily="18" charset="0"/>
              </a:rPr>
              <a:t>Ensure a professional contacts the victim promptly</a:t>
            </a:r>
          </a:p>
          <a:p>
            <a:pPr marL="0" indent="0">
              <a:buNone/>
            </a:pPr>
            <a:endParaRPr lang="en-GB" sz="3200" dirty="0">
              <a:latin typeface="Sanskrit Text" panose="02020503050405020304" pitchFamily="18" charset="0"/>
              <a:cs typeface="Sanskrit Text" panose="02020503050405020304" pitchFamily="18" charset="0"/>
            </a:endParaRPr>
          </a:p>
          <a:p>
            <a:r>
              <a:rPr lang="en-GB" sz="3200" dirty="0">
                <a:latin typeface="Sanskrit Text" panose="02020503050405020304" pitchFamily="18" charset="0"/>
                <a:cs typeface="Sanskrit Text" panose="02020503050405020304" pitchFamily="18" charset="0"/>
              </a:rPr>
              <a:t>Link with specialist refuges if possible</a:t>
            </a:r>
            <a:endParaRPr lang="en-GB" dirty="0"/>
          </a:p>
        </p:txBody>
      </p:sp>
    </p:spTree>
    <p:extLst>
      <p:ext uri="{BB962C8B-B14F-4D97-AF65-F5344CB8AC3E}">
        <p14:creationId xmlns:p14="http://schemas.microsoft.com/office/powerpoint/2010/main" val="1446212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C347-5501-FDAB-36E4-C804852226F7}"/>
              </a:ext>
            </a:extLst>
          </p:cNvPr>
          <p:cNvSpPr>
            <a:spLocks noGrp="1"/>
          </p:cNvSpPr>
          <p:nvPr>
            <p:ph type="title"/>
          </p:nvPr>
        </p:nvSpPr>
        <p:spPr>
          <a:xfrm>
            <a:off x="366320" y="288758"/>
            <a:ext cx="10649552" cy="1356360"/>
          </a:xfrm>
        </p:spPr>
        <p:txBody>
          <a:bodyPr/>
          <a:lstStyle/>
          <a:p>
            <a:r>
              <a:rPr lang="en-GB" dirty="0">
                <a:latin typeface="Sanskrit Text" panose="02020503050405020304" pitchFamily="18" charset="0"/>
                <a:cs typeface="Sanskrit Text" panose="02020503050405020304" pitchFamily="18" charset="0"/>
              </a:rPr>
              <a:t>Police</a:t>
            </a:r>
            <a:r>
              <a:rPr lang="en-GB" dirty="0"/>
              <a:t> </a:t>
            </a:r>
          </a:p>
        </p:txBody>
      </p:sp>
      <p:sp>
        <p:nvSpPr>
          <p:cNvPr id="3" name="Content Placeholder 2">
            <a:extLst>
              <a:ext uri="{FF2B5EF4-FFF2-40B4-BE49-F238E27FC236}">
                <a16:creationId xmlns:a16="http://schemas.microsoft.com/office/drawing/2014/main" id="{C93B1099-A6B9-F6D7-E3EB-5CE16C025FB1}"/>
              </a:ext>
            </a:extLst>
          </p:cNvPr>
          <p:cNvSpPr>
            <a:spLocks noGrp="1"/>
          </p:cNvSpPr>
          <p:nvPr>
            <p:ph idx="1"/>
          </p:nvPr>
        </p:nvSpPr>
        <p:spPr>
          <a:xfrm>
            <a:off x="366320" y="1645118"/>
            <a:ext cx="11585048" cy="4924124"/>
          </a:xfrm>
        </p:spPr>
        <p:txBody>
          <a:bodyPr/>
          <a:lstStyle/>
          <a:p>
            <a:r>
              <a:rPr lang="en-GB" dirty="0">
                <a:latin typeface="Sanskrit Text" panose="02020503050405020304" pitchFamily="18" charset="0"/>
                <a:cs typeface="Sanskrit Text" panose="02020503050405020304" pitchFamily="18" charset="0"/>
              </a:rPr>
              <a:t>Joint advocacy can significantly improve outcomes. </a:t>
            </a:r>
          </a:p>
          <a:p>
            <a:pPr marL="0" indent="0">
              <a:buNone/>
            </a:pPr>
            <a:endParaRPr lang="en-GB" dirty="0">
              <a:latin typeface="Sanskrit Text" panose="02020503050405020304" pitchFamily="18" charset="0"/>
              <a:cs typeface="Sanskrit Text" panose="02020503050405020304" pitchFamily="18" charset="0"/>
            </a:endParaRPr>
          </a:p>
          <a:p>
            <a:r>
              <a:rPr lang="en-GB" dirty="0">
                <a:latin typeface="Sanskrit Text" panose="02020503050405020304" pitchFamily="18" charset="0"/>
                <a:cs typeface="Sanskrit Text" panose="02020503050405020304" pitchFamily="18" charset="0"/>
              </a:rPr>
              <a:t>Police advocacy is part of safeguarding. </a:t>
            </a:r>
          </a:p>
          <a:p>
            <a:pPr marL="0" indent="0">
              <a:buNone/>
            </a:pPr>
            <a:endParaRPr lang="en-GB" dirty="0">
              <a:latin typeface="Sanskrit Text" panose="02020503050405020304" pitchFamily="18" charset="0"/>
              <a:cs typeface="Sanskrit Text" panose="02020503050405020304" pitchFamily="18" charset="0"/>
            </a:endParaRPr>
          </a:p>
          <a:p>
            <a:r>
              <a:rPr lang="en-GB" dirty="0">
                <a:latin typeface="Sanskrit Text" panose="02020503050405020304" pitchFamily="18" charset="0"/>
                <a:cs typeface="Sanskrit Text" panose="02020503050405020304" pitchFamily="18" charset="0"/>
              </a:rPr>
              <a:t>Immigration related abuse is domestic abuse.</a:t>
            </a:r>
          </a:p>
          <a:p>
            <a:pPr marL="0" indent="0">
              <a:buNone/>
            </a:pPr>
            <a:endParaRPr lang="en-GB" dirty="0">
              <a:latin typeface="Sanskrit Text" panose="02020503050405020304" pitchFamily="18" charset="0"/>
              <a:cs typeface="Sanskrit Text" panose="02020503050405020304" pitchFamily="18" charset="0"/>
            </a:endParaRPr>
          </a:p>
          <a:p>
            <a:r>
              <a:rPr lang="en-GB" dirty="0">
                <a:latin typeface="Sanskrit Text" panose="02020503050405020304" pitchFamily="18" charset="0"/>
                <a:cs typeface="Sanskrit Text" panose="02020503050405020304" pitchFamily="18" charset="0"/>
              </a:rPr>
              <a:t>Consideration around bail conditions.</a:t>
            </a:r>
          </a:p>
          <a:p>
            <a:endParaRPr lang="en-GB" dirty="0">
              <a:latin typeface="Sanskrit Text" panose="02020503050405020304" pitchFamily="18" charset="0"/>
              <a:cs typeface="Sanskrit Text" panose="02020503050405020304" pitchFamily="18" charset="0"/>
            </a:endParaRPr>
          </a:p>
          <a:p>
            <a:r>
              <a:rPr lang="en-GB" dirty="0">
                <a:latin typeface="Sanskrit Text" panose="02020503050405020304" pitchFamily="18" charset="0"/>
                <a:cs typeface="Sanskrit Text" panose="02020503050405020304" pitchFamily="18" charset="0"/>
              </a:rPr>
              <a:t>Clarity around charges</a:t>
            </a:r>
          </a:p>
          <a:p>
            <a:endParaRPr lang="en-GB" dirty="0"/>
          </a:p>
        </p:txBody>
      </p:sp>
    </p:spTree>
    <p:extLst>
      <p:ext uri="{BB962C8B-B14F-4D97-AF65-F5344CB8AC3E}">
        <p14:creationId xmlns:p14="http://schemas.microsoft.com/office/powerpoint/2010/main" val="1268442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9F199-E388-71E7-EF78-4FD9F014AB43}"/>
              </a:ext>
            </a:extLst>
          </p:cNvPr>
          <p:cNvSpPr>
            <a:spLocks noGrp="1"/>
          </p:cNvSpPr>
          <p:nvPr>
            <p:ph type="title"/>
          </p:nvPr>
        </p:nvSpPr>
        <p:spPr>
          <a:xfrm>
            <a:off x="356937" y="272716"/>
            <a:ext cx="11401924" cy="1356360"/>
          </a:xfrm>
        </p:spPr>
        <p:txBody>
          <a:bodyPr/>
          <a:lstStyle/>
          <a:p>
            <a:r>
              <a:rPr lang="en-GB" dirty="0">
                <a:latin typeface="Sanskrit Text" panose="02020503050405020304" pitchFamily="18" charset="0"/>
                <a:cs typeface="Sanskrit Text" panose="02020503050405020304" pitchFamily="18" charset="0"/>
              </a:rPr>
              <a:t>Multi Agency Approach</a:t>
            </a:r>
          </a:p>
        </p:txBody>
      </p:sp>
      <p:sp>
        <p:nvSpPr>
          <p:cNvPr id="3" name="Content Placeholder 2">
            <a:extLst>
              <a:ext uri="{FF2B5EF4-FFF2-40B4-BE49-F238E27FC236}">
                <a16:creationId xmlns:a16="http://schemas.microsoft.com/office/drawing/2014/main" id="{1E4998C8-7765-1495-37DF-5C3A83B09E2F}"/>
              </a:ext>
            </a:extLst>
          </p:cNvPr>
          <p:cNvSpPr>
            <a:spLocks noGrp="1"/>
          </p:cNvSpPr>
          <p:nvPr>
            <p:ph idx="1"/>
          </p:nvPr>
        </p:nvSpPr>
        <p:spPr>
          <a:xfrm>
            <a:off x="356936" y="1507958"/>
            <a:ext cx="11401925" cy="5350042"/>
          </a:xfrm>
        </p:spPr>
        <p:txBody>
          <a:bodyPr/>
          <a:lstStyle/>
          <a:p>
            <a:r>
              <a:rPr lang="en-GB" sz="2000" dirty="0">
                <a:latin typeface="Sanskrit Text" panose="02020503050405020304" pitchFamily="18" charset="0"/>
                <a:cs typeface="Sanskrit Text" panose="02020503050405020304" pitchFamily="18" charset="0"/>
              </a:rPr>
              <a:t>NRPF families require intensive and coordinated support. With right support in place, families do come out of crisis more quickly</a:t>
            </a:r>
          </a:p>
          <a:p>
            <a:endParaRPr lang="en-GB" sz="2000" dirty="0">
              <a:latin typeface="Sanskrit Text" panose="02020503050405020304" pitchFamily="18" charset="0"/>
              <a:cs typeface="Sanskrit Text" panose="02020503050405020304" pitchFamily="18" charset="0"/>
            </a:endParaRPr>
          </a:p>
          <a:p>
            <a:r>
              <a:rPr lang="en-GB" sz="2000" dirty="0">
                <a:latin typeface="Sanskrit Text" panose="02020503050405020304" pitchFamily="18" charset="0"/>
                <a:cs typeface="Sanskrit Text" panose="02020503050405020304" pitchFamily="18" charset="0"/>
              </a:rPr>
              <a:t>Cambridgeshire County Council, our council was officially awarded Council of  Sanctuary status in March 2025. Peterborough City Council is committed to and progressing towards becoming recognised as a Council of Sanctuary.</a:t>
            </a:r>
            <a:br>
              <a:rPr lang="en-GB" sz="2000" dirty="0">
                <a:latin typeface="Sanskrit Text" panose="02020503050405020304" pitchFamily="18" charset="0"/>
                <a:cs typeface="Sanskrit Text" panose="02020503050405020304" pitchFamily="18" charset="0"/>
              </a:rPr>
            </a:br>
            <a:r>
              <a:rPr lang="en-GB" sz="2000" dirty="0">
                <a:latin typeface="Sanskrit Text" panose="02020503050405020304" pitchFamily="18" charset="0"/>
                <a:cs typeface="Sanskrit Text" panose="02020503050405020304" pitchFamily="18" charset="0"/>
              </a:rPr>
              <a:t> </a:t>
            </a:r>
          </a:p>
          <a:p>
            <a:r>
              <a:rPr lang="en-GB" sz="2000" dirty="0">
                <a:latin typeface="Sanskrit Text" panose="02020503050405020304" pitchFamily="18" charset="0"/>
                <a:cs typeface="Sanskrit Text" panose="02020503050405020304" pitchFamily="18" charset="0"/>
              </a:rPr>
              <a:t>We can build a much stronger and collaborative system to support our NRPF victims. </a:t>
            </a:r>
          </a:p>
          <a:p>
            <a:pPr marL="0" indent="0">
              <a:buNone/>
            </a:pPr>
            <a:endParaRPr lang="en-GB" sz="2000" dirty="0">
              <a:latin typeface="Sanskrit Text" panose="02020503050405020304" pitchFamily="18" charset="0"/>
              <a:cs typeface="Sanskrit Text" panose="02020503050405020304" pitchFamily="18" charset="0"/>
            </a:endParaRPr>
          </a:p>
          <a:p>
            <a:r>
              <a:rPr lang="en-GB" sz="2000" dirty="0">
                <a:latin typeface="Sanskrit Text" panose="02020503050405020304" pitchFamily="18" charset="0"/>
                <a:cs typeface="Sanskrit Text" panose="02020503050405020304" pitchFamily="18" charset="0"/>
              </a:rPr>
              <a:t>For this, it is imperative for the agencies to develop or review their internal policies for NRPF cases. </a:t>
            </a:r>
          </a:p>
          <a:p>
            <a:endParaRPr lang="en-GB" dirty="0"/>
          </a:p>
        </p:txBody>
      </p:sp>
    </p:spTree>
    <p:extLst>
      <p:ext uri="{BB962C8B-B14F-4D97-AF65-F5344CB8AC3E}">
        <p14:creationId xmlns:p14="http://schemas.microsoft.com/office/powerpoint/2010/main" val="3347819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38CA5-DBEB-A9D5-AEAA-A14F257FD843}"/>
              </a:ext>
            </a:extLst>
          </p:cNvPr>
          <p:cNvSpPr>
            <a:spLocks noGrp="1"/>
          </p:cNvSpPr>
          <p:nvPr>
            <p:ph type="title"/>
          </p:nvPr>
        </p:nvSpPr>
        <p:spPr>
          <a:xfrm>
            <a:off x="283029" y="7621"/>
            <a:ext cx="9875520" cy="1356360"/>
          </a:xfrm>
        </p:spPr>
        <p:txBody>
          <a:bodyPr/>
          <a:lstStyle/>
          <a:p>
            <a:r>
              <a:rPr lang="en-GB" dirty="0"/>
              <a:t>Resources for professional</a:t>
            </a:r>
          </a:p>
        </p:txBody>
      </p:sp>
      <p:sp>
        <p:nvSpPr>
          <p:cNvPr id="4" name="Content Placeholder 2">
            <a:extLst>
              <a:ext uri="{FF2B5EF4-FFF2-40B4-BE49-F238E27FC236}">
                <a16:creationId xmlns:a16="http://schemas.microsoft.com/office/drawing/2014/main" id="{F8BA29BB-C142-7A34-7512-D048722DB620}"/>
              </a:ext>
            </a:extLst>
          </p:cNvPr>
          <p:cNvSpPr txBox="1">
            <a:spLocks/>
          </p:cNvSpPr>
          <p:nvPr/>
        </p:nvSpPr>
        <p:spPr>
          <a:xfrm>
            <a:off x="283029" y="1026696"/>
            <a:ext cx="11484428" cy="5598694"/>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dk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dk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dk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dk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dk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dk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dk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dk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dk1"/>
                </a:solidFill>
                <a:latin typeface="+mn-lt"/>
                <a:ea typeface="+mn-ea"/>
                <a:cs typeface="+mn-cs"/>
              </a:defRPr>
            </a:lvl9pPr>
          </a:lstStyle>
          <a:p>
            <a:pPr>
              <a:buFont typeface="Arial" panose="020B0604020202020204" pitchFamily="34" charset="0"/>
              <a:buChar char="•"/>
            </a:pPr>
            <a:r>
              <a:rPr lang="en-GB" dirty="0">
                <a:latin typeface="Sanskrit Text" panose="02020503050405020304" pitchFamily="18" charset="0"/>
                <a:cs typeface="Sanskrit Text" panose="02020503050405020304" pitchFamily="18" charset="0"/>
              </a:rPr>
              <a:t>Karma Nirvana HBA Identification Tool </a:t>
            </a:r>
            <a:r>
              <a:rPr lang="en-GB" dirty="0">
                <a:hlinkClick r:id="rId2"/>
              </a:rPr>
              <a:t>Karma Nirvana’s HBA Identification Tool – Karma Nirvana</a:t>
            </a:r>
            <a:endParaRPr lang="en-GB" dirty="0">
              <a:latin typeface="Sanskrit Text" panose="02020503050405020304" pitchFamily="18" charset="0"/>
              <a:cs typeface="Sanskrit Text" panose="02020503050405020304" pitchFamily="18" charset="0"/>
            </a:endParaRPr>
          </a:p>
          <a:p>
            <a:pPr>
              <a:buFont typeface="Arial" panose="020B0604020202020204" pitchFamily="34" charset="0"/>
              <a:buChar char="•"/>
            </a:pPr>
            <a:r>
              <a:rPr lang="en-GB" dirty="0"/>
              <a:t>The </a:t>
            </a:r>
            <a:r>
              <a:rPr lang="en-GB" i="1" dirty="0"/>
              <a:t>Changing Suits Podcast</a:t>
            </a:r>
            <a:r>
              <a:rPr lang="en-GB" dirty="0"/>
              <a:t>, hosted by British South Asian sisters Taj and Bal</a:t>
            </a:r>
          </a:p>
          <a:p>
            <a:r>
              <a:rPr lang="en-GB" dirty="0"/>
              <a:t>Banaz,  A Love Story. Emmy and Peabody winning documentary by </a:t>
            </a:r>
            <a:r>
              <a:rPr lang="en-GB" dirty="0" err="1"/>
              <a:t>Deeyah</a:t>
            </a:r>
            <a:r>
              <a:rPr lang="en-GB" dirty="0"/>
              <a:t> Khan</a:t>
            </a:r>
            <a:br>
              <a:rPr lang="en-GB" dirty="0"/>
            </a:br>
            <a:r>
              <a:rPr lang="en-GB" dirty="0">
                <a:hlinkClick r:id="rId3"/>
              </a:rPr>
              <a:t>Banaz A Love Story. An Emmy and Peabody winning film by </a:t>
            </a:r>
            <a:r>
              <a:rPr lang="en-GB" dirty="0" err="1">
                <a:hlinkClick r:id="rId3"/>
              </a:rPr>
              <a:t>Deeyah</a:t>
            </a:r>
            <a:r>
              <a:rPr lang="en-GB" dirty="0">
                <a:hlinkClick r:id="rId3"/>
              </a:rPr>
              <a:t> Khan ©</a:t>
            </a:r>
            <a:r>
              <a:rPr lang="en-GB" dirty="0" err="1">
                <a:hlinkClick r:id="rId3"/>
              </a:rPr>
              <a:t>Fuuse</a:t>
            </a:r>
            <a:r>
              <a:rPr lang="en-GB" dirty="0">
                <a:hlinkClick r:id="rId3"/>
              </a:rPr>
              <a:t> Films</a:t>
            </a:r>
            <a:endParaRPr lang="en-GB" dirty="0"/>
          </a:p>
          <a:p>
            <a:r>
              <a:rPr lang="en-GB" b="1" dirty="0"/>
              <a:t>NRPF Network | </a:t>
            </a:r>
            <a:r>
              <a:rPr lang="en-GB" dirty="0">
                <a:latin typeface="Sanskrit Text" panose="02020503050405020304" pitchFamily="18" charset="0"/>
                <a:cs typeface="Sanskrit Text" panose="02020503050405020304" pitchFamily="18" charset="0"/>
                <a:hlinkClick r:id="rId4"/>
              </a:rPr>
              <a:t>Training | NRPF</a:t>
            </a:r>
            <a:endParaRPr lang="en-GB" b="1" dirty="0"/>
          </a:p>
          <a:p>
            <a:r>
              <a:rPr lang="en-GB" sz="2000" dirty="0">
                <a:solidFill>
                  <a:schemeClr val="tx1"/>
                </a:solidFill>
                <a:latin typeface="Sanskrit Text" panose="02020503050405020304" pitchFamily="18" charset="0"/>
                <a:cs typeface="Sanskrit Text" panose="02020503050405020304" pitchFamily="18" charset="0"/>
                <a:hlinkClick r:id="rId5">
                  <a:extLst>
                    <a:ext uri="{A12FA001-AC4F-418D-AE19-62706E023703}">
                      <ahyp:hlinkClr xmlns:ahyp="http://schemas.microsoft.com/office/drawing/2018/hyperlinkcolor" val="tx"/>
                    </a:ext>
                  </a:extLst>
                </a:hlinkClick>
              </a:rPr>
              <a:t>Cambridgeshire Partnership Board</a:t>
            </a:r>
            <a:br>
              <a:rPr lang="en-GB" sz="2000" dirty="0">
                <a:solidFill>
                  <a:schemeClr val="accent6"/>
                </a:solidFill>
                <a:latin typeface="Sanskrit Text" panose="02020503050405020304" pitchFamily="18" charset="0"/>
                <a:cs typeface="Sanskrit Text" panose="02020503050405020304" pitchFamily="18" charset="0"/>
                <a:hlinkClick r:id="rId5">
                  <a:extLst>
                    <a:ext uri="{A12FA001-AC4F-418D-AE19-62706E023703}">
                      <ahyp:hlinkClr xmlns:ahyp="http://schemas.microsoft.com/office/drawing/2018/hyperlinkcolor" val="tx"/>
                    </a:ext>
                  </a:extLst>
                </a:hlinkClick>
              </a:rPr>
            </a:br>
            <a:r>
              <a:rPr lang="en-GB" sz="2000" dirty="0">
                <a:solidFill>
                  <a:schemeClr val="accent6"/>
                </a:solidFill>
                <a:latin typeface="Sanskrit Text" panose="02020503050405020304" pitchFamily="18" charset="0"/>
                <a:cs typeface="Sanskrit Text" panose="02020503050405020304" pitchFamily="18" charset="0"/>
                <a:hlinkClick r:id="rId5">
                  <a:extLst>
                    <a:ext uri="{A12FA001-AC4F-418D-AE19-62706E023703}">
                      <ahyp:hlinkClr xmlns:ahyp="http://schemas.microsoft.com/office/drawing/2018/hyperlinkcolor" val="tx"/>
                    </a:ext>
                  </a:extLst>
                </a:hlinkClick>
              </a:rPr>
              <a:t>(Multi-Agency Protocol Supporting People with No Recourse to Public Funds | Cambridgeshire and Peterborough Safeguarding Partnership Board</a:t>
            </a:r>
            <a:r>
              <a:rPr lang="en-GB" sz="2000" dirty="0">
                <a:solidFill>
                  <a:schemeClr val="accent6"/>
                </a:solidFill>
                <a:latin typeface="Sanskrit Text" panose="02020503050405020304" pitchFamily="18" charset="0"/>
                <a:cs typeface="Sanskrit Text" panose="02020503050405020304" pitchFamily="18" charset="0"/>
              </a:rPr>
              <a:t>)</a:t>
            </a:r>
          </a:p>
          <a:p>
            <a:r>
              <a:rPr lang="en-GB" sz="2000" dirty="0">
                <a:solidFill>
                  <a:schemeClr val="tx1"/>
                </a:solidFill>
                <a:latin typeface="Sanskrit Text" panose="02020503050405020304" pitchFamily="18" charset="0"/>
                <a:cs typeface="Sanskrit Text" panose="02020503050405020304" pitchFamily="18" charset="0"/>
                <a:hlinkClick r:id="rId6">
                  <a:extLst>
                    <a:ext uri="{A12FA001-AC4F-418D-AE19-62706E023703}">
                      <ahyp:hlinkClr xmlns:ahyp="http://schemas.microsoft.com/office/drawing/2018/hyperlinkcolor" val="tx"/>
                    </a:ext>
                  </a:extLst>
                </a:hlinkClick>
              </a:rPr>
              <a:t>Guidance to children social services: </a:t>
            </a:r>
            <a:r>
              <a:rPr lang="en-GB" sz="2000" u="sng" dirty="0">
                <a:solidFill>
                  <a:schemeClr val="accent6"/>
                </a:solidFill>
                <a:latin typeface="Sanskrit Text" panose="02020503050405020304" pitchFamily="18" charset="0"/>
                <a:cs typeface="Sanskrit Text" panose="02020503050405020304" pitchFamily="18" charset="0"/>
                <a:hlinkClick r:id="rId6">
                  <a:extLst>
                    <a:ext uri="{A12FA001-AC4F-418D-AE19-62706E023703}">
                      <ahyp:hlinkClr xmlns:ahyp="http://schemas.microsoft.com/office/drawing/2018/hyperlinkcolor" val="tx"/>
                    </a:ext>
                  </a:extLst>
                </a:hlinkClick>
              </a:rPr>
              <a:t>https://www.cambridgeshire.gov.uk/council/communities/no-recourse-to-public-funds</a:t>
            </a:r>
            <a:r>
              <a:rPr lang="en-GB" sz="2000" dirty="0">
                <a:solidFill>
                  <a:schemeClr val="accent6"/>
                </a:solidFill>
                <a:latin typeface="Sanskrit Text" panose="02020503050405020304" pitchFamily="18" charset="0"/>
                <a:cs typeface="Sanskrit Text" panose="02020503050405020304" pitchFamily="18" charset="0"/>
              </a:rPr>
              <a:t> </a:t>
            </a:r>
          </a:p>
          <a:p>
            <a:endParaRPr lang="en-GB" sz="2000" dirty="0">
              <a:solidFill>
                <a:schemeClr val="accent6"/>
              </a:solidFill>
              <a:latin typeface="Sanskrit Text" panose="02020503050405020304" pitchFamily="18" charset="0"/>
              <a:cs typeface="Sanskrit Text" panose="02020503050405020304" pitchFamily="18" charset="0"/>
            </a:endParaRPr>
          </a:p>
          <a:p>
            <a:endParaRPr lang="en-GB" b="1" dirty="0"/>
          </a:p>
          <a:p>
            <a:endParaRPr lang="en-GB" b="1" dirty="0"/>
          </a:p>
          <a:p>
            <a:endParaRPr lang="en-GB" b="1" dirty="0"/>
          </a:p>
          <a:p>
            <a:pPr>
              <a:buFont typeface="Arial" panose="020B0604020202020204" pitchFamily="34" charset="0"/>
              <a:buChar char="•"/>
            </a:pPr>
            <a:endParaRPr lang="en-GB" dirty="0">
              <a:latin typeface="Sanskrit Text" panose="02020503050405020304" pitchFamily="18" charset="0"/>
              <a:cs typeface="Sanskrit Text" panose="02020503050405020304" pitchFamily="18" charset="0"/>
            </a:endParaRPr>
          </a:p>
          <a:p>
            <a:endParaRPr lang="en-GB" dirty="0">
              <a:latin typeface="Sanskrit Text" panose="02020503050405020304" pitchFamily="18" charset="0"/>
              <a:cs typeface="Sanskrit Text" panose="02020503050405020304" pitchFamily="18" charset="0"/>
            </a:endParaRPr>
          </a:p>
          <a:p>
            <a:endParaRPr lang="en-GB" dirty="0"/>
          </a:p>
        </p:txBody>
      </p:sp>
    </p:spTree>
    <p:extLst>
      <p:ext uri="{BB962C8B-B14F-4D97-AF65-F5344CB8AC3E}">
        <p14:creationId xmlns:p14="http://schemas.microsoft.com/office/powerpoint/2010/main" val="4132594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84163-E03E-AED5-F111-75DE37F98D68}"/>
              </a:ext>
            </a:extLst>
          </p:cNvPr>
          <p:cNvSpPr>
            <a:spLocks noGrp="1"/>
          </p:cNvSpPr>
          <p:nvPr>
            <p:ph type="title"/>
          </p:nvPr>
        </p:nvSpPr>
        <p:spPr>
          <a:xfrm>
            <a:off x="304800" y="381000"/>
            <a:ext cx="9875520" cy="762000"/>
          </a:xfrm>
        </p:spPr>
        <p:txBody>
          <a:bodyPr/>
          <a:lstStyle/>
          <a:p>
            <a:r>
              <a:rPr lang="en-GB" dirty="0"/>
              <a:t>Referral Pathway for IDVA Service</a:t>
            </a:r>
          </a:p>
        </p:txBody>
      </p:sp>
      <p:sp>
        <p:nvSpPr>
          <p:cNvPr id="3" name="Content Placeholder 2">
            <a:extLst>
              <a:ext uri="{FF2B5EF4-FFF2-40B4-BE49-F238E27FC236}">
                <a16:creationId xmlns:a16="http://schemas.microsoft.com/office/drawing/2014/main" id="{6A2E68F5-229E-FC07-AE3C-82602D57EF21}"/>
              </a:ext>
            </a:extLst>
          </p:cNvPr>
          <p:cNvSpPr>
            <a:spLocks noGrp="1"/>
          </p:cNvSpPr>
          <p:nvPr>
            <p:ph idx="1"/>
          </p:nvPr>
        </p:nvSpPr>
        <p:spPr>
          <a:xfrm>
            <a:off x="307449" y="1262743"/>
            <a:ext cx="9872871" cy="4800600"/>
          </a:xfrm>
        </p:spPr>
        <p:txBody>
          <a:bodyPr/>
          <a:lstStyle/>
          <a:p>
            <a:pPr marL="45720" indent="0">
              <a:buNone/>
            </a:pPr>
            <a:r>
              <a:rPr lang="en-GB" dirty="0"/>
              <a:t>We only accept referrals online, it can be accessed through our DASV partnership</a:t>
            </a:r>
          </a:p>
          <a:p>
            <a:pPr marL="45720" indent="0">
              <a:buNone/>
            </a:pPr>
            <a:r>
              <a:rPr lang="en-GB" dirty="0"/>
              <a:t>Link: </a:t>
            </a:r>
            <a:r>
              <a:rPr lang="en-GB" dirty="0">
                <a:hlinkClick r:id="rId2"/>
              </a:rPr>
              <a:t>Cambridgeshire County Council DASV Partnership - Make an IDVA / MARAC referral</a:t>
            </a:r>
            <a:endParaRPr lang="en-GB" dirty="0"/>
          </a:p>
          <a:p>
            <a:pPr marL="45720" indent="0">
              <a:buNone/>
            </a:pPr>
            <a:endParaRPr lang="en-GB" dirty="0"/>
          </a:p>
          <a:p>
            <a:pPr marL="45720" indent="0">
              <a:buNone/>
            </a:pPr>
            <a:r>
              <a:rPr lang="en-GB" dirty="0"/>
              <a:t>If you would like to discuss about a possible referral and feeling confused, please feel free to contact our duty team between 9 am to 5 pm Monday to Thursday and 4:30 on Fridays. </a:t>
            </a:r>
          </a:p>
          <a:p>
            <a:pPr marL="45720" indent="0">
              <a:buNone/>
            </a:pPr>
            <a:r>
              <a:rPr lang="en-GB" dirty="0"/>
              <a:t>Email: </a:t>
            </a:r>
            <a:r>
              <a:rPr lang="en-GB" dirty="0">
                <a:hlinkClick r:id="rId3"/>
              </a:rPr>
              <a:t>idva.referrals@cambridgeshire.gov.uk</a:t>
            </a:r>
            <a:endParaRPr lang="en-GB" dirty="0"/>
          </a:p>
          <a:p>
            <a:pPr marL="45720" indent="0">
              <a:buNone/>
            </a:pPr>
            <a:r>
              <a:rPr lang="en-GB" dirty="0"/>
              <a:t>Landline: 01223 823521</a:t>
            </a:r>
          </a:p>
        </p:txBody>
      </p:sp>
    </p:spTree>
    <p:extLst>
      <p:ext uri="{BB962C8B-B14F-4D97-AF65-F5344CB8AC3E}">
        <p14:creationId xmlns:p14="http://schemas.microsoft.com/office/powerpoint/2010/main" val="3241575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467B0-CC51-78AD-440F-AB1340973AC3}"/>
              </a:ext>
            </a:extLst>
          </p:cNvPr>
          <p:cNvSpPr>
            <a:spLocks noGrp="1"/>
          </p:cNvSpPr>
          <p:nvPr>
            <p:ph type="title"/>
          </p:nvPr>
        </p:nvSpPr>
        <p:spPr>
          <a:xfrm>
            <a:off x="228601" y="250371"/>
            <a:ext cx="11713028" cy="6389915"/>
          </a:xfrm>
        </p:spPr>
        <p:txBody>
          <a:bodyPr/>
          <a:lstStyle/>
          <a:p>
            <a:pPr algn="ctr"/>
            <a:r>
              <a:rPr lang="en-GB" i="1" dirty="0">
                <a:solidFill>
                  <a:srgbClr val="FFC000"/>
                </a:solidFill>
              </a:rPr>
              <a:t>Thank you</a:t>
            </a:r>
            <a:br>
              <a:rPr lang="en-GB" i="1" dirty="0">
                <a:solidFill>
                  <a:srgbClr val="FFC000"/>
                </a:solidFill>
              </a:rPr>
            </a:br>
            <a:br>
              <a:rPr lang="en-GB" i="1" dirty="0">
                <a:solidFill>
                  <a:srgbClr val="FFC000"/>
                </a:solidFill>
              </a:rPr>
            </a:br>
            <a:r>
              <a:rPr lang="en-GB" i="1" dirty="0">
                <a:solidFill>
                  <a:srgbClr val="FFC000"/>
                </a:solidFill>
              </a:rPr>
              <a:t>Happy to answer any questions</a:t>
            </a:r>
          </a:p>
        </p:txBody>
      </p:sp>
    </p:spTree>
    <p:extLst>
      <p:ext uri="{BB962C8B-B14F-4D97-AF65-F5344CB8AC3E}">
        <p14:creationId xmlns:p14="http://schemas.microsoft.com/office/powerpoint/2010/main" val="2510806469"/>
      </p:ext>
    </p:extLst>
  </p:cSld>
  <p:clrMapOvr>
    <a:masterClrMapping/>
  </p:clrMapOvr>
</p:sld>
</file>

<file path=ppt/theme/theme1.xml><?xml version="1.0" encoding="utf-8"?>
<a:theme xmlns:a="http://schemas.openxmlformats.org/drawingml/2006/main" name="Basis">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1101</TotalTime>
  <Words>1337</Words>
  <Application>Microsoft Office PowerPoint</Application>
  <PresentationFormat>Widescreen</PresentationFormat>
  <Paragraphs>153</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Abadi</vt:lpstr>
      <vt:lpstr>Aptos</vt:lpstr>
      <vt:lpstr>Arial</vt:lpstr>
      <vt:lpstr>Corbel</vt:lpstr>
      <vt:lpstr>Courier New</vt:lpstr>
      <vt:lpstr>Sanskrit Text</vt:lpstr>
      <vt:lpstr>Basis</vt:lpstr>
      <vt:lpstr>Barriers to supporting ethnic minority survivors and WAY FORWARD</vt:lpstr>
      <vt:lpstr>Cambridgeshire IDVA Service</vt:lpstr>
      <vt:lpstr>Our Team</vt:lpstr>
      <vt:lpstr>                              Threshold for referrals </vt:lpstr>
      <vt:lpstr>How IDVA service works</vt:lpstr>
      <vt:lpstr>Challenges – Ethnic Minority Survivors</vt:lpstr>
      <vt:lpstr>What is NRPF </vt:lpstr>
      <vt:lpstr>Support- Voluntary services - DA </vt:lpstr>
      <vt:lpstr>Statutory Services </vt:lpstr>
      <vt:lpstr>Statutory Service </vt:lpstr>
      <vt:lpstr>Local Authority- Housing </vt:lpstr>
      <vt:lpstr>Police </vt:lpstr>
      <vt:lpstr>Multi Agency Approach</vt:lpstr>
      <vt:lpstr>Resources for professional</vt:lpstr>
      <vt:lpstr>Referral Pathway for IDVA Service</vt:lpstr>
      <vt:lpstr>Thank you  Happy to answer any questions</vt:lpstr>
    </vt:vector>
  </TitlesOfParts>
  <Company>Cambridgeshire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Anam Fatima</dc:creator>
  <cp:lastModifiedBy>Karen Hedger</cp:lastModifiedBy>
  <cp:revision>5</cp:revision>
  <dcterms:created xsi:type="dcterms:W3CDTF">2026-04-27T14:36:58Z</dcterms:created>
  <dcterms:modified xsi:type="dcterms:W3CDTF">2026-07-19T13:10:12Z</dcterms:modified>
</cp:coreProperties>
</file>