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3" r:id="rId1"/>
  </p:sldMasterIdLst>
  <p:sldIdLst>
    <p:sldId id="256" r:id="rId2"/>
    <p:sldId id="257" r:id="rId3"/>
    <p:sldId id="259" r:id="rId4"/>
    <p:sldId id="258" r:id="rId5"/>
    <p:sldId id="260" r:id="rId6"/>
    <p:sldId id="262" r:id="rId7"/>
    <p:sldId id="261" r:id="rId8"/>
    <p:sldId id="266" r:id="rId9"/>
    <p:sldId id="265" r:id="rId10"/>
    <p:sldId id="264" r:id="rId11"/>
    <p:sldId id="268" r:id="rId12"/>
    <p:sldId id="263" r:id="rId13"/>
    <p:sldId id="269" r:id="rId14"/>
    <p:sldId id="270" r:id="rId15"/>
    <p:sldId id="271" r:id="rId16"/>
    <p:sldId id="272" r:id="rId17"/>
    <p:sldId id="267" r:id="rId18"/>
    <p:sldId id="273"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p:cViewPr varScale="1">
        <p:scale>
          <a:sx n="64" d="100"/>
          <a:sy n="64" d="100"/>
        </p:scale>
        <p:origin x="924"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GB"/>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C128FA71-3A18-48C0-980F-4B68F7F63042}" type="datetime1">
              <a:rPr lang="en-US" smtClean="0"/>
              <a:t>4/14/2026</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1572010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51C1210E-201E-4473-82AC-2466F5386C38}" type="datetime1">
              <a:rPr lang="en-US" smtClean="0"/>
              <a:t>4/14/2026</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2994890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GB"/>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B01EA198-6CAB-4B8F-B93F-1F9C8C4B6CE7}" type="datetime1">
              <a:rPr lang="en-US" smtClean="0"/>
              <a:t>4/14/2026</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4069030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CA06041F-4525-44D5-AA4F-332294BF1F56}" type="datetime1">
              <a:rPr lang="en-US" smtClean="0"/>
              <a:t>4/14/2026</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678806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F9557091-BBDF-4EB9-BA6B-2BB67AC4FC0F}" type="datetime1">
              <a:rPr lang="en-US" smtClean="0"/>
              <a:t>4/14/2026</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9900880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2D6B226B-77A6-410C-9796-083F278E0125}" type="datetime1">
              <a:rPr lang="en-US" smtClean="0"/>
              <a:t>4/14/2026</a:t>
            </a:fld>
            <a:endParaRPr lang="en-US"/>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5129041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3A578B-D289-4C40-8593-3D356C49DA58}" type="datetime1">
              <a:rPr lang="en-US" smtClean="0"/>
              <a:t>4/14/2026</a:t>
            </a:fld>
            <a:endParaRPr lang="en-US"/>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7677462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GB"/>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713DFAE3-14DB-48A7-A80F-80DDB072CE3D}" type="datetime1">
              <a:rPr lang="en-US" smtClean="0"/>
              <a:t>4/14/2026</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8445947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GB"/>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GB"/>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92C5EAEF-6478-4102-8F5D-A5FE9FC97ACB}" type="datetime1">
              <a:rPr lang="en-US" smtClean="0"/>
              <a:t>4/14/2026</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3284369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GB"/>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67F45AC6-C491-4585-A584-9CE2AF7D5500}" type="datetime1">
              <a:rPr lang="en-US" smtClean="0"/>
              <a:t>4/14/2026</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841326786"/>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GB"/>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67F45AC6-C491-4585-A584-9CE2AF7D5500}" type="datetime1">
              <a:rPr lang="en-US" smtClean="0"/>
              <a:t>4/14/2026</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C057153-B650-4DEB-B370-79DDCFDCE934}"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439535480"/>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GB"/>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67F45AC6-C491-4585-A584-9CE2AF7D5500}" type="datetime1">
              <a:rPr lang="en-US" smtClean="0"/>
              <a:t>4/14/2026</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786278679"/>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GB"/>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67F45AC6-C491-4585-A584-9CE2AF7D5500}" type="datetime1">
              <a:rPr lang="en-US" smtClean="0"/>
              <a:t>4/14/2026</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C057153-B650-4DEB-B370-79DDCFDCE934}"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535379212"/>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GB"/>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67F45AC6-C491-4585-A584-9CE2AF7D5500}" type="datetime1">
              <a:rPr lang="en-US" smtClean="0"/>
              <a:t>4/14/2026</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143193078"/>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7104EDB3-C0E8-45F8-9E1D-1B6C8D1880C0}" type="datetime1">
              <a:rPr lang="en-US" smtClean="0"/>
              <a:t>4/14/2026</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7329384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GB"/>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9CF0EC4B-54ED-4041-B552-9BA760FA3DBA}" type="datetime1">
              <a:rPr lang="en-US" smtClean="0"/>
              <a:t>4/14/2026</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6490746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GB"/>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7F45AC6-C491-4585-A584-9CE2AF7D5500}" type="datetime1">
              <a:rPr lang="en-US" smtClean="0"/>
              <a:t>4/14/2026</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CC057153-B650-4DEB-B370-79DDCFDCE934}" type="slidenum">
              <a:rPr lang="en-US" smtClean="0"/>
              <a:t>‹#›</a:t>
            </a:fld>
            <a:endParaRPr lang="en-US"/>
          </a:p>
        </p:txBody>
      </p:sp>
    </p:spTree>
    <p:extLst>
      <p:ext uri="{BB962C8B-B14F-4D97-AF65-F5344CB8AC3E}">
        <p14:creationId xmlns:p14="http://schemas.microsoft.com/office/powerpoint/2010/main" val="3080511119"/>
      </p:ext>
    </p:extLst>
  </p:cSld>
  <p:clrMap bg1="lt1" tx1="dk1" bg2="lt2" tx2="dk2" accent1="accent1" accent2="accent2" accent3="accent3" accent4="accent4" accent5="accent5" accent6="accent6" hlink="hlink" folHlink="folHlink"/>
  <p:sldLayoutIdLst>
    <p:sldLayoutId id="2147483764" r:id="rId1"/>
    <p:sldLayoutId id="2147483765" r:id="rId2"/>
    <p:sldLayoutId id="2147483766" r:id="rId3"/>
    <p:sldLayoutId id="2147483767" r:id="rId4"/>
    <p:sldLayoutId id="2147483768" r:id="rId5"/>
    <p:sldLayoutId id="2147483769" r:id="rId6"/>
    <p:sldLayoutId id="2147483770" r:id="rId7"/>
    <p:sldLayoutId id="2147483771" r:id="rId8"/>
    <p:sldLayoutId id="2147483772" r:id="rId9"/>
    <p:sldLayoutId id="2147483773" r:id="rId10"/>
    <p:sldLayoutId id="2147483774" r:id="rId11"/>
    <p:sldLayoutId id="2147483775" r:id="rId12"/>
    <p:sldLayoutId id="2147483776" r:id="rId13"/>
    <p:sldLayoutId id="2147483777" r:id="rId14"/>
    <p:sldLayoutId id="2147483778" r:id="rId15"/>
    <p:sldLayoutId id="2147483779" r:id="rId16"/>
  </p:sldLayoutIdLst>
  <p:hf sldNum="0" hdr="0" ft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hyperlink" Target="mailto:Lydia.Mack@peterborough.gov.uk" TargetMode="External"/><Relationship Id="rId2" Type="http://schemas.openxmlformats.org/officeDocument/2006/relationships/hyperlink" Target="mailto:Vickie.Crompton@peterborough.gov.uk"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1761BF6-F57C-4353-48BE-126692CE3B4D}"/>
              </a:ext>
            </a:extLst>
          </p:cNvPr>
          <p:cNvPicPr>
            <a:picLocks noChangeAspect="1"/>
          </p:cNvPicPr>
          <p:nvPr/>
        </p:nvPicPr>
        <p:blipFill>
          <a:blip r:embed="rId2"/>
          <a:srcRect t="16241" r="9091" b="32622"/>
          <a:stretch>
            <a:fillRect/>
          </a:stretch>
        </p:blipFill>
        <p:spPr>
          <a:xfrm>
            <a:off x="20" y="10"/>
            <a:ext cx="12191980" cy="6857990"/>
          </a:xfrm>
          <a:prstGeom prst="rect">
            <a:avLst/>
          </a:prstGeom>
        </p:spPr>
      </p:pic>
      <p:sp>
        <p:nvSpPr>
          <p:cNvPr id="2" name="Title 1">
            <a:extLst>
              <a:ext uri="{FF2B5EF4-FFF2-40B4-BE49-F238E27FC236}">
                <a16:creationId xmlns:a16="http://schemas.microsoft.com/office/drawing/2014/main" id="{FF1CEB34-98F0-9BD7-6DE9-509C18287841}"/>
              </a:ext>
            </a:extLst>
          </p:cNvPr>
          <p:cNvSpPr>
            <a:spLocks noGrp="1"/>
          </p:cNvSpPr>
          <p:nvPr>
            <p:ph type="ctrTitle"/>
          </p:nvPr>
        </p:nvSpPr>
        <p:spPr>
          <a:xfrm>
            <a:off x="286506" y="603315"/>
            <a:ext cx="5649211" cy="3685731"/>
          </a:xfrm>
        </p:spPr>
        <p:txBody>
          <a:bodyPr anchor="t">
            <a:normAutofit/>
          </a:bodyPr>
          <a:lstStyle/>
          <a:p>
            <a:pPr algn="l"/>
            <a:r>
              <a:rPr lang="en-GB" sz="6600" dirty="0"/>
              <a:t>Parenting with an Abusive Ex</a:t>
            </a:r>
          </a:p>
        </p:txBody>
      </p:sp>
      <p:sp>
        <p:nvSpPr>
          <p:cNvPr id="3" name="Subtitle 2">
            <a:extLst>
              <a:ext uri="{FF2B5EF4-FFF2-40B4-BE49-F238E27FC236}">
                <a16:creationId xmlns:a16="http://schemas.microsoft.com/office/drawing/2014/main" id="{8D0F8D88-36B2-6F66-062A-F724862E40F2}"/>
              </a:ext>
            </a:extLst>
          </p:cNvPr>
          <p:cNvSpPr>
            <a:spLocks noGrp="1"/>
          </p:cNvSpPr>
          <p:nvPr>
            <p:ph type="subTitle" idx="1"/>
          </p:nvPr>
        </p:nvSpPr>
        <p:spPr>
          <a:xfrm>
            <a:off x="286507" y="4437176"/>
            <a:ext cx="4007587" cy="1290807"/>
          </a:xfrm>
        </p:spPr>
        <p:txBody>
          <a:bodyPr anchor="ctr">
            <a:normAutofit/>
          </a:bodyPr>
          <a:lstStyle/>
          <a:p>
            <a:pPr algn="l"/>
            <a:endParaRPr lang="en-GB" sz="2000"/>
          </a:p>
          <a:p>
            <a:pPr algn="l"/>
            <a:r>
              <a:rPr lang="en-GB" sz="2000"/>
              <a:t>Vickie Crompton &amp; Lydia Mack, Peterborough City Council</a:t>
            </a:r>
          </a:p>
        </p:txBody>
      </p:sp>
    </p:spTree>
    <p:extLst>
      <p:ext uri="{BB962C8B-B14F-4D97-AF65-F5344CB8AC3E}">
        <p14:creationId xmlns:p14="http://schemas.microsoft.com/office/powerpoint/2010/main" val="1783969853"/>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4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litter Gold Star Wand With Coloured Ribbons Product Image">
            <a:extLst>
              <a:ext uri="{FF2B5EF4-FFF2-40B4-BE49-F238E27FC236}">
                <a16:creationId xmlns:a16="http://schemas.microsoft.com/office/drawing/2014/main" id="{41CC392F-80F7-A084-C555-224ED2690309}"/>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643782" y="397496"/>
            <a:ext cx="6063007" cy="60630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0746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B97FD5D-5CDC-1D83-3BFF-27412D3D7B75}"/>
              </a:ext>
            </a:extLst>
          </p:cNvPr>
          <p:cNvPicPr>
            <a:picLocks noChangeAspect="1"/>
          </p:cNvPicPr>
          <p:nvPr/>
        </p:nvPicPr>
        <p:blipFill>
          <a:blip r:embed="rId2"/>
          <a:stretch>
            <a:fillRect/>
          </a:stretch>
        </p:blipFill>
        <p:spPr>
          <a:xfrm>
            <a:off x="1197428" y="207187"/>
            <a:ext cx="7771099" cy="6650813"/>
          </a:xfrm>
          <a:prstGeom prst="rect">
            <a:avLst/>
          </a:prstGeom>
        </p:spPr>
      </p:pic>
    </p:spTree>
    <p:extLst>
      <p:ext uri="{BB962C8B-B14F-4D97-AF65-F5344CB8AC3E}">
        <p14:creationId xmlns:p14="http://schemas.microsoft.com/office/powerpoint/2010/main" val="11531596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B4DE830A-B531-4A3B-96F6-0ECE88B0855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1" name="Straight Connector 10">
              <a:extLst>
                <a:ext uri="{FF2B5EF4-FFF2-40B4-BE49-F238E27FC236}">
                  <a16:creationId xmlns:a16="http://schemas.microsoft.com/office/drawing/2014/main" id="{2813DF2C-461A-4A8F-9679-A172790D1F3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54CD3A85-C039-4249-86E4-1EB9318B549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3" name="Rectangle 23">
              <a:extLst>
                <a:ext uri="{FF2B5EF4-FFF2-40B4-BE49-F238E27FC236}">
                  <a16:creationId xmlns:a16="http://schemas.microsoft.com/office/drawing/2014/main" id="{887EA6D2-2883-42C2-993D-094CA6D65D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4" name="Rectangle 25">
              <a:extLst>
                <a:ext uri="{FF2B5EF4-FFF2-40B4-BE49-F238E27FC236}">
                  <a16:creationId xmlns:a16="http://schemas.microsoft.com/office/drawing/2014/main" id="{3B895046-636F-4D1B-ACA4-29AA0CB332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5" name="Isosceles Triangle 14">
              <a:extLst>
                <a:ext uri="{FF2B5EF4-FFF2-40B4-BE49-F238E27FC236}">
                  <a16:creationId xmlns:a16="http://schemas.microsoft.com/office/drawing/2014/main" id="{C6B0CDE3-E054-4EDD-A43B-F96843D8BF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6" name="Rectangle 27">
              <a:extLst>
                <a:ext uri="{FF2B5EF4-FFF2-40B4-BE49-F238E27FC236}">
                  <a16:creationId xmlns:a16="http://schemas.microsoft.com/office/drawing/2014/main" id="{3B66B1A2-F145-4C9B-85CC-4BF30D58CB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7" name="Rectangle 28">
              <a:extLst>
                <a:ext uri="{FF2B5EF4-FFF2-40B4-BE49-F238E27FC236}">
                  <a16:creationId xmlns:a16="http://schemas.microsoft.com/office/drawing/2014/main" id="{5D4FC972-94B3-4035-8D31-E668C132B4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8" name="Rectangle 29">
              <a:extLst>
                <a:ext uri="{FF2B5EF4-FFF2-40B4-BE49-F238E27FC236}">
                  <a16:creationId xmlns:a16="http://schemas.microsoft.com/office/drawing/2014/main" id="{374B9941-AFBE-4A77-A50E-B6EA04A746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9" name="Isosceles Triangle 18">
              <a:extLst>
                <a:ext uri="{FF2B5EF4-FFF2-40B4-BE49-F238E27FC236}">
                  <a16:creationId xmlns:a16="http://schemas.microsoft.com/office/drawing/2014/main" id="{27A982C5-2C38-4CE9-BC18-94697AD657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0" name="Isosceles Triangle 19">
              <a:extLst>
                <a:ext uri="{FF2B5EF4-FFF2-40B4-BE49-F238E27FC236}">
                  <a16:creationId xmlns:a16="http://schemas.microsoft.com/office/drawing/2014/main" id="{0060D8D1-7BB1-498F-AFBB-ADAC130A9E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sp>
        <p:nvSpPr>
          <p:cNvPr id="2" name="Title 1">
            <a:extLst>
              <a:ext uri="{FF2B5EF4-FFF2-40B4-BE49-F238E27FC236}">
                <a16:creationId xmlns:a16="http://schemas.microsoft.com/office/drawing/2014/main" id="{19F090BF-3370-BE08-0EE5-E14DACA70887}"/>
              </a:ext>
            </a:extLst>
          </p:cNvPr>
          <p:cNvSpPr>
            <a:spLocks noGrp="1"/>
          </p:cNvSpPr>
          <p:nvPr>
            <p:ph type="title"/>
          </p:nvPr>
        </p:nvSpPr>
        <p:spPr>
          <a:xfrm>
            <a:off x="4974337" y="1265314"/>
            <a:ext cx="4299666" cy="3249131"/>
          </a:xfrm>
        </p:spPr>
        <p:txBody>
          <a:bodyPr vert="horz" lIns="91440" tIns="45720" rIns="91440" bIns="45720" rtlCol="0" anchor="b">
            <a:normAutofit/>
          </a:bodyPr>
          <a:lstStyle/>
          <a:p>
            <a:pPr>
              <a:lnSpc>
                <a:spcPct val="90000"/>
              </a:lnSpc>
            </a:pPr>
            <a:r>
              <a:rPr lang="en-US" sz="2200" kern="1200" dirty="0">
                <a:solidFill>
                  <a:schemeClr val="accent1"/>
                </a:solidFill>
                <a:latin typeface="+mj-lt"/>
                <a:ea typeface="+mj-ea"/>
                <a:cs typeface="+mj-cs"/>
              </a:rPr>
              <a:t>Consultation:</a:t>
            </a:r>
            <a:br>
              <a:rPr lang="en-US" sz="2200" kern="1200" dirty="0">
                <a:solidFill>
                  <a:schemeClr val="accent1"/>
                </a:solidFill>
                <a:latin typeface="+mj-lt"/>
                <a:ea typeface="+mj-ea"/>
                <a:cs typeface="+mj-cs"/>
              </a:rPr>
            </a:br>
            <a:br>
              <a:rPr lang="en-US" sz="2200" kern="1200" dirty="0">
                <a:solidFill>
                  <a:schemeClr val="accent1"/>
                </a:solidFill>
                <a:latin typeface="+mj-lt"/>
                <a:ea typeface="+mj-ea"/>
                <a:cs typeface="+mj-cs"/>
              </a:rPr>
            </a:br>
            <a:br>
              <a:rPr lang="en-US" sz="2200" kern="1200" dirty="0">
                <a:solidFill>
                  <a:schemeClr val="accent1"/>
                </a:solidFill>
                <a:latin typeface="+mj-lt"/>
                <a:ea typeface="+mj-ea"/>
                <a:cs typeface="+mj-cs"/>
              </a:rPr>
            </a:br>
            <a:r>
              <a:rPr lang="en-US" sz="2200" b="0" kern="1200" dirty="0">
                <a:solidFill>
                  <a:schemeClr val="accent1"/>
                </a:solidFill>
                <a:latin typeface="+mj-lt"/>
                <a:ea typeface="+mj-ea"/>
                <a:cs typeface="+mj-cs"/>
              </a:rPr>
              <a:t>IDVAs</a:t>
            </a:r>
            <a:br>
              <a:rPr lang="en-US" sz="2200" b="0" kern="1200" dirty="0">
                <a:solidFill>
                  <a:schemeClr val="accent1"/>
                </a:solidFill>
                <a:latin typeface="+mj-lt"/>
                <a:ea typeface="+mj-ea"/>
                <a:cs typeface="+mj-cs"/>
              </a:rPr>
            </a:br>
            <a:r>
              <a:rPr lang="en-US" sz="2200" b="0" kern="1200" dirty="0">
                <a:solidFill>
                  <a:schemeClr val="accent1"/>
                </a:solidFill>
                <a:latin typeface="+mj-lt"/>
                <a:ea typeface="+mj-ea"/>
                <a:cs typeface="+mj-cs"/>
              </a:rPr>
              <a:t>Domestic Abuse Professionals</a:t>
            </a:r>
            <a:br>
              <a:rPr lang="en-US" sz="2200" b="0" kern="1200" dirty="0">
                <a:solidFill>
                  <a:schemeClr val="accent1"/>
                </a:solidFill>
                <a:latin typeface="+mj-lt"/>
                <a:ea typeface="+mj-ea"/>
                <a:cs typeface="+mj-cs"/>
              </a:rPr>
            </a:br>
            <a:r>
              <a:rPr lang="en-US" sz="2200" b="0" kern="1200" dirty="0">
                <a:solidFill>
                  <a:schemeClr val="accent1"/>
                </a:solidFill>
                <a:latin typeface="+mj-lt"/>
                <a:ea typeface="+mj-ea"/>
                <a:cs typeface="+mj-cs"/>
              </a:rPr>
              <a:t>Social Workers</a:t>
            </a:r>
            <a:br>
              <a:rPr lang="en-US" sz="2200" b="0" kern="1200" dirty="0">
                <a:solidFill>
                  <a:schemeClr val="accent1"/>
                </a:solidFill>
                <a:latin typeface="+mj-lt"/>
                <a:ea typeface="+mj-ea"/>
                <a:cs typeface="+mj-cs"/>
              </a:rPr>
            </a:br>
            <a:r>
              <a:rPr lang="en-US" sz="2200" b="0" kern="1200" dirty="0">
                <a:solidFill>
                  <a:schemeClr val="accent1"/>
                </a:solidFill>
                <a:latin typeface="+mj-lt"/>
                <a:ea typeface="+mj-ea"/>
                <a:cs typeface="+mj-cs"/>
              </a:rPr>
              <a:t>Child &amp; Family Workers</a:t>
            </a:r>
            <a:br>
              <a:rPr lang="en-US" sz="2200" b="0" kern="1200" dirty="0">
                <a:solidFill>
                  <a:schemeClr val="accent1"/>
                </a:solidFill>
                <a:latin typeface="+mj-lt"/>
                <a:ea typeface="+mj-ea"/>
                <a:cs typeface="+mj-cs"/>
              </a:rPr>
            </a:br>
            <a:r>
              <a:rPr lang="en-US" sz="2200" b="0" kern="1200" dirty="0">
                <a:solidFill>
                  <a:schemeClr val="accent1"/>
                </a:solidFill>
                <a:latin typeface="+mj-lt"/>
                <a:ea typeface="+mj-ea"/>
                <a:cs typeface="+mj-cs"/>
              </a:rPr>
              <a:t>Lawyers</a:t>
            </a:r>
            <a:br>
              <a:rPr lang="en-US" sz="2200" b="0" kern="1200" dirty="0">
                <a:solidFill>
                  <a:schemeClr val="accent1"/>
                </a:solidFill>
                <a:latin typeface="+mj-lt"/>
                <a:ea typeface="+mj-ea"/>
                <a:cs typeface="+mj-cs"/>
              </a:rPr>
            </a:br>
            <a:r>
              <a:rPr lang="en-US" sz="2200" b="0" kern="1200" dirty="0">
                <a:solidFill>
                  <a:schemeClr val="accent1"/>
                </a:solidFill>
                <a:latin typeface="+mj-lt"/>
                <a:ea typeface="+mj-ea"/>
                <a:cs typeface="+mj-cs"/>
              </a:rPr>
              <a:t>People with Lived Experience</a:t>
            </a:r>
            <a:br>
              <a:rPr lang="en-US" sz="2200" b="0" kern="1200" dirty="0">
                <a:solidFill>
                  <a:schemeClr val="accent1"/>
                </a:solidFill>
                <a:latin typeface="+mj-lt"/>
                <a:ea typeface="+mj-ea"/>
                <a:cs typeface="+mj-cs"/>
              </a:rPr>
            </a:br>
            <a:endParaRPr lang="en-US" sz="2200" kern="1200" dirty="0">
              <a:solidFill>
                <a:schemeClr val="accent1"/>
              </a:solidFill>
              <a:latin typeface="+mj-lt"/>
              <a:ea typeface="+mj-ea"/>
              <a:cs typeface="+mj-cs"/>
            </a:endParaRPr>
          </a:p>
        </p:txBody>
      </p:sp>
      <p:sp>
        <p:nvSpPr>
          <p:cNvPr id="22" name="Isosceles Triangle 21">
            <a:extLst>
              <a:ext uri="{FF2B5EF4-FFF2-40B4-BE49-F238E27FC236}">
                <a16:creationId xmlns:a16="http://schemas.microsoft.com/office/drawing/2014/main" id="{5A7802B6-FF37-40CF-A7E2-6F2A0D9A91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174" y="1270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pic>
        <p:nvPicPr>
          <p:cNvPr id="5" name="Picture 4">
            <a:extLst>
              <a:ext uri="{FF2B5EF4-FFF2-40B4-BE49-F238E27FC236}">
                <a16:creationId xmlns:a16="http://schemas.microsoft.com/office/drawing/2014/main" id="{6CCDA1BB-C546-EEDC-F334-A2FDA1EFFDA7}"/>
              </a:ext>
            </a:extLst>
          </p:cNvPr>
          <p:cNvPicPr>
            <a:picLocks noChangeAspect="1"/>
          </p:cNvPicPr>
          <p:nvPr/>
        </p:nvPicPr>
        <p:blipFill>
          <a:blip r:embed="rId2"/>
          <a:stretch>
            <a:fillRect/>
          </a:stretch>
        </p:blipFill>
        <p:spPr>
          <a:xfrm>
            <a:off x="1110156" y="1265315"/>
            <a:ext cx="3544140" cy="4335340"/>
          </a:xfrm>
          <a:prstGeom prst="rect">
            <a:avLst/>
          </a:prstGeom>
        </p:spPr>
      </p:pic>
    </p:spTree>
    <p:extLst>
      <p:ext uri="{BB962C8B-B14F-4D97-AF65-F5344CB8AC3E}">
        <p14:creationId xmlns:p14="http://schemas.microsoft.com/office/powerpoint/2010/main" val="3850674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09EA7EA7-74F5-4EE2-8E3D-1A10308259D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9" name="Straight Connector 8">
              <a:extLst>
                <a:ext uri="{FF2B5EF4-FFF2-40B4-BE49-F238E27FC236}">
                  <a16:creationId xmlns:a16="http://schemas.microsoft.com/office/drawing/2014/main" id="{A5CE79B5-7EE4-424D-AD14-5DEFB61B85C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696C926F-F999-44BA-8D86-9EAB51D6501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1" name="Rectangle 23">
              <a:extLst>
                <a:ext uri="{FF2B5EF4-FFF2-40B4-BE49-F238E27FC236}">
                  <a16:creationId xmlns:a16="http://schemas.microsoft.com/office/drawing/2014/main" id="{248745E7-0AF0-48F9-8E58-2673FC5F4F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2" name="Rectangle 25">
              <a:extLst>
                <a:ext uri="{FF2B5EF4-FFF2-40B4-BE49-F238E27FC236}">
                  <a16:creationId xmlns:a16="http://schemas.microsoft.com/office/drawing/2014/main" id="{9715E81A-D2E0-4431-9370-4E4A9ECA7F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3" name="Isosceles Triangle 12">
              <a:extLst>
                <a:ext uri="{FF2B5EF4-FFF2-40B4-BE49-F238E27FC236}">
                  <a16:creationId xmlns:a16="http://schemas.microsoft.com/office/drawing/2014/main" id="{CEDB37A9-282D-4DDB-85AD-B2090A8253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4" name="Rectangle 27">
              <a:extLst>
                <a:ext uri="{FF2B5EF4-FFF2-40B4-BE49-F238E27FC236}">
                  <a16:creationId xmlns:a16="http://schemas.microsoft.com/office/drawing/2014/main" id="{533D5933-7F91-4F5E-BC31-42FD0E2D8D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5" name="Rectangle 28">
              <a:extLst>
                <a:ext uri="{FF2B5EF4-FFF2-40B4-BE49-F238E27FC236}">
                  <a16:creationId xmlns:a16="http://schemas.microsoft.com/office/drawing/2014/main" id="{37ADDF68-C9BE-46EA-83DE-2C07DD8396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6" name="Rectangle 29">
              <a:extLst>
                <a:ext uri="{FF2B5EF4-FFF2-40B4-BE49-F238E27FC236}">
                  <a16:creationId xmlns:a16="http://schemas.microsoft.com/office/drawing/2014/main" id="{10D67396-BABD-48A8-A892-CCB5095FA4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7" name="Isosceles Triangle 16">
              <a:extLst>
                <a:ext uri="{FF2B5EF4-FFF2-40B4-BE49-F238E27FC236}">
                  <a16:creationId xmlns:a16="http://schemas.microsoft.com/office/drawing/2014/main" id="{626DA82A-72C2-4DF6-9CF0-0D1F6B96B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8" name="Isosceles Triangle 17">
              <a:extLst>
                <a:ext uri="{FF2B5EF4-FFF2-40B4-BE49-F238E27FC236}">
                  <a16:creationId xmlns:a16="http://schemas.microsoft.com/office/drawing/2014/main" id="{8EE6DC63-4380-4BE0-A68A-8F01162BD1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cxnSp>
        <p:nvCxnSpPr>
          <p:cNvPr id="20" name="Straight Connector 19">
            <a:extLst>
              <a:ext uri="{FF2B5EF4-FFF2-40B4-BE49-F238E27FC236}">
                <a16:creationId xmlns:a16="http://schemas.microsoft.com/office/drawing/2014/main" id="{0B5F7E3B-C5F1-40E0-A491-558BAFBC11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241804" y="1460500"/>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54468A83-42ED-1DB4-1590-8C5343D68991}"/>
              </a:ext>
            </a:extLst>
          </p:cNvPr>
          <p:cNvSpPr txBox="1"/>
          <p:nvPr/>
        </p:nvSpPr>
        <p:spPr>
          <a:xfrm>
            <a:off x="1955799" y="217714"/>
            <a:ext cx="7318202" cy="6640286"/>
          </a:xfrm>
          <a:prstGeom prst="rect">
            <a:avLst/>
          </a:prstGeom>
        </p:spPr>
        <p:txBody>
          <a:bodyPr vert="horz" lIns="91440" tIns="45720" rIns="91440" bIns="45720" rtlCol="0" anchor="ctr">
            <a:normAutofit/>
          </a:bodyPr>
          <a:lstStyle/>
          <a:p>
            <a:pPr>
              <a:lnSpc>
                <a:spcPct val="90000"/>
              </a:lnSpc>
              <a:spcBef>
                <a:spcPts val="1000"/>
              </a:spcBef>
              <a:buClr>
                <a:schemeClr val="accent1"/>
              </a:buClr>
              <a:buSzPct val="80000"/>
              <a:buFont typeface="Wingdings 3" charset="2"/>
              <a:buChar char=""/>
            </a:pPr>
            <a:r>
              <a:rPr lang="en-US" sz="3600" b="1" dirty="0">
                <a:solidFill>
                  <a:schemeClr val="tx1">
                    <a:lumMod val="75000"/>
                    <a:lumOff val="25000"/>
                  </a:schemeClr>
                </a:solidFill>
                <a:effectLst/>
              </a:rPr>
              <a:t>PROFESSIONAL’S GUIDANCE</a:t>
            </a:r>
          </a:p>
          <a:p>
            <a:pPr>
              <a:lnSpc>
                <a:spcPct val="90000"/>
              </a:lnSpc>
              <a:spcBef>
                <a:spcPts val="1000"/>
              </a:spcBef>
              <a:buClr>
                <a:schemeClr val="accent1"/>
              </a:buClr>
              <a:buSzPct val="80000"/>
              <a:buFont typeface="Wingdings 3" charset="2"/>
              <a:buChar char=""/>
            </a:pPr>
            <a:r>
              <a:rPr lang="en-US" sz="2000" b="1" dirty="0">
                <a:solidFill>
                  <a:schemeClr val="tx1">
                    <a:lumMod val="75000"/>
                    <a:lumOff val="25000"/>
                  </a:schemeClr>
                </a:solidFill>
                <a:effectLst/>
              </a:rPr>
              <a:t>Purpose of This Guidance</a:t>
            </a:r>
          </a:p>
          <a:p>
            <a:pPr>
              <a:lnSpc>
                <a:spcPct val="90000"/>
              </a:lnSpc>
              <a:spcBef>
                <a:spcPts val="1000"/>
              </a:spcBef>
              <a:buClr>
                <a:schemeClr val="accent1"/>
              </a:buClr>
              <a:buSzPct val="80000"/>
              <a:buFont typeface="Wingdings 3" charset="2"/>
              <a:buChar char=""/>
            </a:pPr>
            <a:endParaRPr lang="en-US" sz="2000" dirty="0">
              <a:solidFill>
                <a:schemeClr val="tx1">
                  <a:lumMod val="75000"/>
                  <a:lumOff val="25000"/>
                </a:schemeClr>
              </a:solidFill>
              <a:effectLst/>
            </a:endParaRPr>
          </a:p>
          <a:p>
            <a:pPr>
              <a:lnSpc>
                <a:spcPct val="90000"/>
              </a:lnSpc>
              <a:spcBef>
                <a:spcPts val="1000"/>
              </a:spcBef>
              <a:buClr>
                <a:schemeClr val="accent1"/>
              </a:buClr>
              <a:buSzPct val="80000"/>
              <a:buFont typeface="Wingdings 3" charset="2"/>
              <a:buChar char=""/>
            </a:pPr>
            <a:r>
              <a:rPr lang="en-US" sz="2000" dirty="0">
                <a:solidFill>
                  <a:schemeClr val="tx1">
                    <a:lumMod val="75000"/>
                    <a:lumOff val="25000"/>
                  </a:schemeClr>
                </a:solidFill>
                <a:effectLst/>
              </a:rPr>
              <a:t>This guidance gives professionals clear, trauma‑informed, safety‑focused practice advice when working with protective parents who must manage child contact with an abusive ex‑partner. It is designed to complement the parent‑facing guidance and ensure that professionals respond in ways that:</a:t>
            </a:r>
          </a:p>
          <a:p>
            <a:pPr>
              <a:lnSpc>
                <a:spcPct val="90000"/>
              </a:lnSpc>
              <a:spcBef>
                <a:spcPts val="1000"/>
              </a:spcBef>
              <a:buClr>
                <a:schemeClr val="accent1"/>
              </a:buClr>
              <a:buSzPct val="80000"/>
              <a:buFont typeface="Wingdings 3" charset="2"/>
              <a:buChar char=""/>
            </a:pPr>
            <a:endParaRPr lang="en-US" sz="2000" dirty="0">
              <a:solidFill>
                <a:schemeClr val="tx1">
                  <a:lumMod val="75000"/>
                  <a:lumOff val="25000"/>
                </a:schemeClr>
              </a:solidFill>
              <a:effectLst/>
            </a:endParaRPr>
          </a:p>
          <a:p>
            <a:pPr marL="342900" lvl="0" indent="-342900">
              <a:lnSpc>
                <a:spcPct val="90000"/>
              </a:lnSpc>
              <a:spcBef>
                <a:spcPts val="1000"/>
              </a:spcBef>
              <a:buClr>
                <a:schemeClr val="accent1"/>
              </a:buClr>
              <a:buSzPct val="80000"/>
              <a:buFont typeface="Wingdings 3" charset="2"/>
              <a:buChar char=""/>
              <a:tabLst>
                <a:tab pos="457200" algn="l"/>
              </a:tabLst>
            </a:pPr>
            <a:r>
              <a:rPr lang="en-US" sz="2000" dirty="0">
                <a:solidFill>
                  <a:schemeClr val="tx1">
                    <a:lumMod val="75000"/>
                    <a:lumOff val="25000"/>
                  </a:schemeClr>
                </a:solidFill>
                <a:effectLst/>
              </a:rPr>
              <a:t>Prioritise the parent and child’s psychological and physical safety</a:t>
            </a:r>
          </a:p>
          <a:p>
            <a:pPr marL="342900" lvl="0" indent="-342900">
              <a:lnSpc>
                <a:spcPct val="90000"/>
              </a:lnSpc>
              <a:spcBef>
                <a:spcPts val="1000"/>
              </a:spcBef>
              <a:buClr>
                <a:schemeClr val="accent1"/>
              </a:buClr>
              <a:buSzPct val="80000"/>
              <a:buFont typeface="Wingdings 3" charset="2"/>
              <a:buChar char=""/>
              <a:tabLst>
                <a:tab pos="457200" algn="l"/>
              </a:tabLst>
            </a:pPr>
            <a:r>
              <a:rPr lang="en-US" sz="2000" dirty="0">
                <a:solidFill>
                  <a:schemeClr val="tx1">
                    <a:lumMod val="75000"/>
                    <a:lumOff val="25000"/>
                  </a:schemeClr>
                </a:solidFill>
                <a:effectLst/>
              </a:rPr>
              <a:t>Reduce opportunities for post‑separation abuse</a:t>
            </a:r>
          </a:p>
          <a:p>
            <a:pPr marL="342900" lvl="0" indent="-342900">
              <a:lnSpc>
                <a:spcPct val="90000"/>
              </a:lnSpc>
              <a:spcBef>
                <a:spcPts val="1000"/>
              </a:spcBef>
              <a:buClr>
                <a:schemeClr val="accent1"/>
              </a:buClr>
              <a:buSzPct val="80000"/>
              <a:buFont typeface="Wingdings 3" charset="2"/>
              <a:buChar char=""/>
              <a:tabLst>
                <a:tab pos="457200" algn="l"/>
              </a:tabLst>
            </a:pPr>
            <a:r>
              <a:rPr lang="en-US" sz="2000" dirty="0">
                <a:solidFill>
                  <a:schemeClr val="tx1">
                    <a:lumMod val="75000"/>
                    <a:lumOff val="25000"/>
                  </a:schemeClr>
                </a:solidFill>
                <a:effectLst/>
              </a:rPr>
              <a:t>Avoid placing responsibility on the protective parent</a:t>
            </a:r>
          </a:p>
          <a:p>
            <a:pPr marL="342900" lvl="0" indent="-342900">
              <a:lnSpc>
                <a:spcPct val="90000"/>
              </a:lnSpc>
              <a:spcBef>
                <a:spcPts val="1000"/>
              </a:spcBef>
              <a:buClr>
                <a:schemeClr val="accent1"/>
              </a:buClr>
              <a:buSzPct val="80000"/>
              <a:buFont typeface="Wingdings 3" charset="2"/>
              <a:buChar char=""/>
              <a:tabLst>
                <a:tab pos="457200" algn="l"/>
              </a:tabLst>
            </a:pPr>
            <a:endParaRPr lang="en-US" sz="2000" dirty="0">
              <a:solidFill>
                <a:schemeClr val="tx1">
                  <a:lumMod val="75000"/>
                  <a:lumOff val="25000"/>
                </a:schemeClr>
              </a:solidFill>
              <a:effectLst/>
            </a:endParaRPr>
          </a:p>
          <a:p>
            <a:pPr>
              <a:lnSpc>
                <a:spcPct val="90000"/>
              </a:lnSpc>
              <a:spcBef>
                <a:spcPts val="1000"/>
              </a:spcBef>
              <a:buClr>
                <a:schemeClr val="accent1"/>
              </a:buClr>
              <a:buSzPct val="80000"/>
              <a:buFont typeface="Wingdings 3" charset="2"/>
              <a:buChar char=""/>
            </a:pPr>
            <a:r>
              <a:rPr lang="en-US" sz="2000" dirty="0">
                <a:solidFill>
                  <a:schemeClr val="tx1">
                    <a:lumMod val="75000"/>
                    <a:lumOff val="25000"/>
                  </a:schemeClr>
                </a:solidFill>
                <a:effectLst/>
              </a:rPr>
              <a:t>Promote child‑</a:t>
            </a:r>
            <a:r>
              <a:rPr lang="en-US" sz="2000" dirty="0" err="1">
                <a:solidFill>
                  <a:schemeClr val="tx1">
                    <a:lumMod val="75000"/>
                    <a:lumOff val="25000"/>
                  </a:schemeClr>
                </a:solidFill>
                <a:effectLst/>
              </a:rPr>
              <a:t>centred</a:t>
            </a:r>
            <a:r>
              <a:rPr lang="en-US" sz="2000" dirty="0">
                <a:solidFill>
                  <a:schemeClr val="tx1">
                    <a:lumMod val="75000"/>
                    <a:lumOff val="25000"/>
                  </a:schemeClr>
                </a:solidFill>
                <a:effectLst/>
              </a:rPr>
              <a:t>, structured arrangements</a:t>
            </a:r>
            <a:endParaRPr lang="en-US" sz="2000" dirty="0">
              <a:solidFill>
                <a:schemeClr val="tx1">
                  <a:lumMod val="75000"/>
                  <a:lumOff val="25000"/>
                </a:schemeClr>
              </a:solidFill>
            </a:endParaRPr>
          </a:p>
        </p:txBody>
      </p:sp>
    </p:spTree>
    <p:extLst>
      <p:ext uri="{BB962C8B-B14F-4D97-AF65-F5344CB8AC3E}">
        <p14:creationId xmlns:p14="http://schemas.microsoft.com/office/powerpoint/2010/main" val="13706695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A889A81-F0E5-835C-B9E0-A005224AAFB5}"/>
              </a:ext>
            </a:extLst>
          </p:cNvPr>
          <p:cNvSpPr txBox="1"/>
          <p:nvPr/>
        </p:nvSpPr>
        <p:spPr>
          <a:xfrm>
            <a:off x="391886" y="940352"/>
            <a:ext cx="9318171" cy="4644092"/>
          </a:xfrm>
          <a:prstGeom prst="rect">
            <a:avLst/>
          </a:prstGeom>
          <a:noFill/>
        </p:spPr>
        <p:txBody>
          <a:bodyPr wrap="square">
            <a:spAutoFit/>
          </a:bodyPr>
          <a:lstStyle/>
          <a:p>
            <a:pPr>
              <a:lnSpc>
                <a:spcPct val="115000"/>
              </a:lnSpc>
              <a:spcAft>
                <a:spcPts val="800"/>
              </a:spcAft>
              <a:buNone/>
            </a:pPr>
            <a:r>
              <a:rPr lang="en-GB" sz="4400" b="1" kern="1800" dirty="0">
                <a:effectLst/>
                <a:latin typeface="Arial Narrow" panose="020B0606020202030204" pitchFamily="34" charset="0"/>
                <a:ea typeface="Times New Roman" panose="02020603050405020304" pitchFamily="18" charset="0"/>
                <a:cs typeface="Segoe UI" panose="020B0502040204020203" pitchFamily="34" charset="0"/>
              </a:rPr>
              <a:t>Core Principles for Professional Practice</a:t>
            </a:r>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buNone/>
            </a:pPr>
            <a:r>
              <a:rPr lang="en-GB" sz="2400" b="1" kern="0" dirty="0">
                <a:effectLst/>
                <a:latin typeface="Arial Narrow" panose="020B0606020202030204" pitchFamily="34" charset="0"/>
                <a:ea typeface="Times New Roman" panose="02020603050405020304" pitchFamily="18" charset="0"/>
                <a:cs typeface="Segoe UI" panose="020B0502040204020203" pitchFamily="34" charset="0"/>
              </a:rPr>
              <a:t>Child safety and wellbeing come first</a:t>
            </a:r>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ts val="1500"/>
              </a:lnSpc>
              <a:spcAft>
                <a:spcPts val="800"/>
              </a:spcAft>
              <a:buNone/>
            </a:pPr>
            <a:r>
              <a:rPr lang="en-GB" sz="1800" kern="0" dirty="0">
                <a:effectLst/>
                <a:latin typeface="Arial Narrow" panose="020B0606020202030204" pitchFamily="34" charset="0"/>
                <a:ea typeface="Times New Roman" panose="02020603050405020304" pitchFamily="18" charset="0"/>
                <a:cs typeface="Segoe UI" panose="020B0502040204020203" pitchFamily="34" charset="0"/>
              </a:rPr>
              <a:t>	</a:t>
            </a:r>
            <a:r>
              <a:rPr lang="en-GB" sz="2000" kern="0" dirty="0">
                <a:effectLst/>
                <a:latin typeface="Arial Narrow" panose="020B0606020202030204" pitchFamily="34" charset="0"/>
                <a:ea typeface="Times New Roman" panose="02020603050405020304" pitchFamily="18" charset="0"/>
                <a:cs typeface="Segoe UI" panose="020B0502040204020203" pitchFamily="34" charset="0"/>
              </a:rPr>
              <a:t>Professionals must ensure that their work centres the child’s lived experience, daily routines, 	emotional needs, and long-term stability above the preferences of either parent.</a:t>
            </a:r>
            <a:br>
              <a:rPr lang="en-GB" sz="2000" kern="0" dirty="0">
                <a:effectLst/>
                <a:latin typeface="Arial Narrow" panose="020B0606020202030204" pitchFamily="34" charset="0"/>
                <a:ea typeface="Times New Roman" panose="02020603050405020304" pitchFamily="18" charset="0"/>
                <a:cs typeface="Segoe UI" panose="020B0502040204020203" pitchFamily="34" charset="0"/>
              </a:rPr>
            </a:b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buNone/>
            </a:pPr>
            <a:r>
              <a:rPr lang="en-GB" sz="2400" b="1" kern="0" dirty="0">
                <a:effectLst/>
                <a:latin typeface="Arial Narrow" panose="020B0606020202030204" pitchFamily="34" charset="0"/>
                <a:ea typeface="Times New Roman" panose="02020603050405020304" pitchFamily="18" charset="0"/>
                <a:cs typeface="Segoe UI" panose="020B0502040204020203" pitchFamily="34" charset="0"/>
              </a:rPr>
              <a:t>Recognise post‑separation abuse as ongoing domestic abuse</a:t>
            </a:r>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ts val="1500"/>
              </a:lnSpc>
              <a:spcAft>
                <a:spcPts val="800"/>
              </a:spcAft>
              <a:buNone/>
            </a:pPr>
            <a:r>
              <a:rPr lang="en-GB" sz="1800" kern="0" dirty="0">
                <a:effectLst/>
                <a:latin typeface="Arial Narrow" panose="020B0606020202030204" pitchFamily="34" charset="0"/>
                <a:ea typeface="Times New Roman" panose="02020603050405020304" pitchFamily="18" charset="0"/>
                <a:cs typeface="Segoe UI" panose="020B0502040204020203" pitchFamily="34" charset="0"/>
              </a:rPr>
              <a:t>	</a:t>
            </a:r>
            <a:r>
              <a:rPr lang="en-GB" sz="2000" kern="0" dirty="0">
                <a:effectLst/>
                <a:latin typeface="Arial Narrow" panose="020B0606020202030204" pitchFamily="34" charset="0"/>
                <a:ea typeface="Times New Roman" panose="02020603050405020304" pitchFamily="18" charset="0"/>
                <a:cs typeface="Segoe UI" panose="020B0502040204020203" pitchFamily="34" charset="0"/>
              </a:rPr>
              <a:t>Separation does not end abuse—monitoring, manipulation, coercion, and litigation misuse 	commonly continue. 	Professionals must treat post‑separation behaviours with the same 	seriousness as in‑relationship abuse.</a:t>
            </a:r>
            <a:br>
              <a:rPr lang="en-GB" sz="1800" kern="0" dirty="0">
                <a:effectLst/>
                <a:latin typeface="Arial Narrow" panose="020B0606020202030204" pitchFamily="34" charset="0"/>
                <a:ea typeface="Times New Roman" panose="02020603050405020304" pitchFamily="18" charset="0"/>
                <a:cs typeface="Segoe UI" panose="020B0502040204020203" pitchFamily="34" charset="0"/>
              </a:rPr>
            </a:br>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buNone/>
            </a:pPr>
            <a:r>
              <a:rPr lang="en-GB" sz="2400" b="1" kern="0" dirty="0">
                <a:effectLst/>
                <a:latin typeface="Arial Narrow" panose="020B0606020202030204" pitchFamily="34" charset="0"/>
                <a:ea typeface="Times New Roman" panose="02020603050405020304" pitchFamily="18" charset="0"/>
                <a:cs typeface="Segoe UI" panose="020B0502040204020203" pitchFamily="34" charset="0"/>
              </a:rPr>
              <a:t>Avoid assumptions of “co‑parenting”</a:t>
            </a:r>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ts val="1500"/>
              </a:lnSpc>
              <a:spcAft>
                <a:spcPts val="800"/>
              </a:spcAft>
              <a:buNone/>
            </a:pPr>
            <a:r>
              <a:rPr lang="en-GB" sz="2000" kern="0" dirty="0">
                <a:effectLst/>
                <a:latin typeface="Arial Narrow" panose="020B0606020202030204" pitchFamily="34" charset="0"/>
                <a:ea typeface="Times New Roman" panose="02020603050405020304" pitchFamily="18" charset="0"/>
                <a:cs typeface="Segoe UI" panose="020B0502040204020203" pitchFamily="34" charset="0"/>
              </a:rPr>
              <a:t>	Co‑parenting requires mutual trust, cooperation, and safety. These conditions are </a:t>
            </a:r>
            <a:r>
              <a:rPr lang="en-GB" sz="2000" i="1" kern="0" dirty="0">
                <a:effectLst/>
                <a:latin typeface="Arial Narrow" panose="020B0606020202030204" pitchFamily="34" charset="0"/>
                <a:ea typeface="Times New Roman" panose="02020603050405020304" pitchFamily="18" charset="0"/>
                <a:cs typeface="Segoe UI" panose="020B0502040204020203" pitchFamily="34" charset="0"/>
              </a:rPr>
              <a:t>absent</a:t>
            </a:r>
            <a:r>
              <a:rPr lang="en-GB" sz="2000" kern="0" dirty="0">
                <a:effectLst/>
                <a:latin typeface="Arial Narrow" panose="020B0606020202030204" pitchFamily="34" charset="0"/>
                <a:ea typeface="Times New Roman" panose="02020603050405020304" pitchFamily="18" charset="0"/>
                <a:cs typeface="Segoe UI" panose="020B0502040204020203" pitchFamily="34" charset="0"/>
              </a:rPr>
              <a:t> in 	abusive 	dynamics. Do not encourage co‑parenting when there is a history of abuse.</a:t>
            </a:r>
            <a:endParaRPr lang="en-GB" sz="2000" dirty="0"/>
          </a:p>
        </p:txBody>
      </p:sp>
    </p:spTree>
    <p:extLst>
      <p:ext uri="{BB962C8B-B14F-4D97-AF65-F5344CB8AC3E}">
        <p14:creationId xmlns:p14="http://schemas.microsoft.com/office/powerpoint/2010/main" val="19446724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3620CB1-9D1E-9D68-D6AA-119ADE8F7930}"/>
              </a:ext>
            </a:extLst>
          </p:cNvPr>
          <p:cNvSpPr txBox="1"/>
          <p:nvPr/>
        </p:nvSpPr>
        <p:spPr>
          <a:xfrm>
            <a:off x="757647" y="-631120"/>
            <a:ext cx="11120845" cy="7383047"/>
          </a:xfrm>
          <a:prstGeom prst="rect">
            <a:avLst/>
          </a:prstGeom>
          <a:noFill/>
        </p:spPr>
        <p:txBody>
          <a:bodyPr wrap="square">
            <a:spAutoFit/>
          </a:bodyPr>
          <a:lstStyle/>
          <a:p>
            <a:pPr>
              <a:lnSpc>
                <a:spcPct val="115000"/>
              </a:lnSpc>
              <a:spcAft>
                <a:spcPts val="800"/>
              </a:spcAft>
              <a:buNone/>
            </a:pPr>
            <a:br>
              <a:rPr lang="en-GB" sz="1800" kern="0" dirty="0">
                <a:effectLst/>
                <a:latin typeface="Arial Narrow" panose="020B0606020202030204" pitchFamily="34" charset="0"/>
                <a:ea typeface="Times New Roman" panose="02020603050405020304" pitchFamily="18" charset="0"/>
                <a:cs typeface="Segoe UI" panose="020B0502040204020203" pitchFamily="34" charset="0"/>
              </a:rPr>
            </a:br>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buNone/>
            </a:pPr>
            <a:r>
              <a:rPr lang="en-GB" sz="3200" b="1" kern="0" dirty="0">
                <a:effectLst/>
                <a:latin typeface="Arial Narrow" panose="020B0606020202030204" pitchFamily="34" charset="0"/>
                <a:ea typeface="Times New Roman" panose="02020603050405020304" pitchFamily="18" charset="0"/>
                <a:cs typeface="Segoe UI" panose="020B0502040204020203" pitchFamily="34" charset="0"/>
              </a:rPr>
              <a:t>Parallel parenting is safer and more realistic</a:t>
            </a:r>
            <a:endParaRPr lang="en-GB" sz="3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ts val="1500"/>
              </a:lnSpc>
              <a:spcAft>
                <a:spcPts val="800"/>
              </a:spcAft>
              <a:buNone/>
            </a:pPr>
            <a:r>
              <a:rPr lang="en-GB" sz="1800" kern="0" dirty="0">
                <a:effectLst/>
                <a:latin typeface="Arial Narrow" panose="020B0606020202030204" pitchFamily="34" charset="0"/>
                <a:ea typeface="Times New Roman" panose="02020603050405020304" pitchFamily="18" charset="0"/>
                <a:cs typeface="Segoe UI" panose="020B0502040204020203" pitchFamily="34" charset="0"/>
              </a:rPr>
              <a:t>	Professionals should guide parents toward:</a:t>
            </a:r>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a:p>
            <a:pPr marL="1257300" lvl="2" indent="-342900">
              <a:lnSpc>
                <a:spcPts val="1500"/>
              </a:lnSpc>
              <a:spcAft>
                <a:spcPts val="800"/>
              </a:spcAft>
              <a:buSzPts val="1000"/>
              <a:buFont typeface="Symbol" panose="05050102010706020507" pitchFamily="18" charset="2"/>
              <a:buChar char=""/>
              <a:tabLst>
                <a:tab pos="457200" algn="l"/>
              </a:tabLst>
            </a:pPr>
            <a:r>
              <a:rPr lang="en-GB" kern="0" dirty="0">
                <a:effectLst/>
                <a:latin typeface="Arial Narrow" panose="020B0606020202030204" pitchFamily="34" charset="0"/>
                <a:ea typeface="Times New Roman" panose="02020603050405020304" pitchFamily="18" charset="0"/>
                <a:cs typeface="Segoe UI" panose="020B0502040204020203" pitchFamily="34" charset="0"/>
              </a:rPr>
              <a:t>Structured routine</a:t>
            </a:r>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a:p>
            <a:pPr marL="1257300" lvl="2" indent="-342900">
              <a:lnSpc>
                <a:spcPts val="1500"/>
              </a:lnSpc>
              <a:spcAft>
                <a:spcPts val="800"/>
              </a:spcAft>
              <a:buSzPts val="1000"/>
              <a:buFont typeface="Symbol" panose="05050102010706020507" pitchFamily="18" charset="2"/>
              <a:buChar char=""/>
              <a:tabLst>
                <a:tab pos="457200" algn="l"/>
              </a:tabLst>
            </a:pPr>
            <a:r>
              <a:rPr lang="en-GB" kern="0" dirty="0">
                <a:effectLst/>
                <a:latin typeface="Arial Narrow" panose="020B0606020202030204" pitchFamily="34" charset="0"/>
                <a:ea typeface="Times New Roman" panose="02020603050405020304" pitchFamily="18" charset="0"/>
                <a:cs typeface="Segoe UI" panose="020B0502040204020203" pitchFamily="34" charset="0"/>
              </a:rPr>
              <a:t>Minimal direct contact</a:t>
            </a:r>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a:p>
            <a:pPr marL="1257300" lvl="2" indent="-342900">
              <a:lnSpc>
                <a:spcPts val="1500"/>
              </a:lnSpc>
              <a:spcAft>
                <a:spcPts val="800"/>
              </a:spcAft>
              <a:buSzPts val="1000"/>
              <a:buFont typeface="Symbol" panose="05050102010706020507" pitchFamily="18" charset="2"/>
              <a:buChar char=""/>
              <a:tabLst>
                <a:tab pos="457200" algn="l"/>
              </a:tabLst>
            </a:pPr>
            <a:r>
              <a:rPr lang="en-GB" kern="0" dirty="0">
                <a:effectLst/>
                <a:latin typeface="Arial Narrow" panose="020B0606020202030204" pitchFamily="34" charset="0"/>
                <a:ea typeface="Times New Roman" panose="02020603050405020304" pitchFamily="18" charset="0"/>
                <a:cs typeface="Segoe UI" panose="020B0502040204020203" pitchFamily="34" charset="0"/>
              </a:rPr>
              <a:t>Clear boundaries</a:t>
            </a:r>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a:p>
            <a:pPr marL="1257300" lvl="2" indent="-342900">
              <a:lnSpc>
                <a:spcPts val="1500"/>
              </a:lnSpc>
              <a:spcAft>
                <a:spcPts val="800"/>
              </a:spcAft>
              <a:buSzPts val="1000"/>
              <a:buFont typeface="Symbol" panose="05050102010706020507" pitchFamily="18" charset="2"/>
              <a:buChar char=""/>
              <a:tabLst>
                <a:tab pos="457200" algn="l"/>
              </a:tabLst>
            </a:pPr>
            <a:r>
              <a:rPr lang="en-GB" kern="0" dirty="0">
                <a:effectLst/>
                <a:latin typeface="Arial Narrow" panose="020B0606020202030204" pitchFamily="34" charset="0"/>
                <a:ea typeface="Times New Roman" panose="02020603050405020304" pitchFamily="18" charset="0"/>
                <a:cs typeface="Segoe UI" panose="020B0502040204020203" pitchFamily="34" charset="0"/>
              </a:rPr>
              <a:t>Written communication only</a:t>
            </a:r>
            <a:br>
              <a:rPr lang="en-GB" kern="0" dirty="0">
                <a:effectLst/>
                <a:latin typeface="Arial Narrow" panose="020B0606020202030204" pitchFamily="34" charset="0"/>
                <a:ea typeface="Times New Roman" panose="02020603050405020304" pitchFamily="18" charset="0"/>
                <a:cs typeface="Segoe UI" panose="020B0502040204020203" pitchFamily="34" charset="0"/>
              </a:rPr>
            </a:br>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buNone/>
            </a:pPr>
            <a:r>
              <a:rPr lang="en-GB" sz="3200" b="1" kern="0" dirty="0">
                <a:effectLst/>
                <a:latin typeface="Arial Narrow" panose="020B0606020202030204" pitchFamily="34" charset="0"/>
                <a:ea typeface="Times New Roman" panose="02020603050405020304" pitchFamily="18" charset="0"/>
                <a:cs typeface="Segoe UI" panose="020B0502040204020203" pitchFamily="34" charset="0"/>
              </a:rPr>
              <a:t>Reduce emotional labour placed on the protective parent</a:t>
            </a:r>
            <a:endParaRPr lang="en-GB" sz="3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ts val="1500"/>
              </a:lnSpc>
              <a:spcAft>
                <a:spcPts val="800"/>
              </a:spcAft>
              <a:buNone/>
            </a:pPr>
            <a:r>
              <a:rPr lang="en-GB" sz="1800" kern="0" dirty="0">
                <a:effectLst/>
                <a:latin typeface="Arial Narrow" panose="020B0606020202030204" pitchFamily="34" charset="0"/>
                <a:ea typeface="Times New Roman" panose="02020603050405020304" pitchFamily="18" charset="0"/>
                <a:cs typeface="Segoe UI" panose="020B0502040204020203" pitchFamily="34" charset="0"/>
              </a:rPr>
              <a:t>	Avoid telling the parent to:</a:t>
            </a:r>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a:p>
            <a:pPr marL="1257300" lvl="2" indent="-342900">
              <a:lnSpc>
                <a:spcPts val="1500"/>
              </a:lnSpc>
              <a:spcAft>
                <a:spcPts val="800"/>
              </a:spcAft>
              <a:buSzPts val="1000"/>
              <a:buFont typeface="Symbol" panose="05050102010706020507" pitchFamily="18" charset="2"/>
              <a:buChar char=""/>
              <a:tabLst>
                <a:tab pos="457200" algn="l"/>
              </a:tabLst>
            </a:pPr>
            <a:r>
              <a:rPr lang="en-GB" kern="0" dirty="0">
                <a:effectLst/>
                <a:latin typeface="Arial Narrow" panose="020B0606020202030204" pitchFamily="34" charset="0"/>
                <a:ea typeface="Times New Roman" panose="02020603050405020304" pitchFamily="18" charset="0"/>
                <a:cs typeface="Segoe UI" panose="020B0502040204020203" pitchFamily="34" charset="0"/>
              </a:rPr>
              <a:t>“Just communicate better”</a:t>
            </a:r>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a:p>
            <a:pPr marL="1257300" lvl="2" indent="-342900">
              <a:lnSpc>
                <a:spcPts val="1500"/>
              </a:lnSpc>
              <a:spcAft>
                <a:spcPts val="800"/>
              </a:spcAft>
              <a:buSzPts val="1000"/>
              <a:buFont typeface="Symbol" panose="05050102010706020507" pitchFamily="18" charset="2"/>
              <a:buChar char=""/>
              <a:tabLst>
                <a:tab pos="457200" algn="l"/>
              </a:tabLst>
            </a:pPr>
            <a:r>
              <a:rPr lang="en-GB" kern="0" dirty="0">
                <a:effectLst/>
                <a:latin typeface="Arial Narrow" panose="020B0606020202030204" pitchFamily="34" charset="0"/>
                <a:ea typeface="Times New Roman" panose="02020603050405020304" pitchFamily="18" charset="0"/>
                <a:cs typeface="Segoe UI" panose="020B0502040204020203" pitchFamily="34" charset="0"/>
              </a:rPr>
              <a:t>“Be more flexible”</a:t>
            </a:r>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a:p>
            <a:pPr marL="1257300" lvl="2" indent="-342900">
              <a:lnSpc>
                <a:spcPts val="1500"/>
              </a:lnSpc>
              <a:spcAft>
                <a:spcPts val="800"/>
              </a:spcAft>
              <a:buSzPts val="1000"/>
              <a:buFont typeface="Symbol" panose="05050102010706020507" pitchFamily="18" charset="2"/>
              <a:buChar char=""/>
              <a:tabLst>
                <a:tab pos="457200" algn="l"/>
              </a:tabLst>
            </a:pPr>
            <a:r>
              <a:rPr lang="en-GB" kern="0" dirty="0">
                <a:effectLst/>
                <a:latin typeface="Arial Narrow" panose="020B0606020202030204" pitchFamily="34" charset="0"/>
                <a:ea typeface="Times New Roman" panose="02020603050405020304" pitchFamily="18" charset="0"/>
                <a:cs typeface="Segoe UI" panose="020B0502040204020203" pitchFamily="34" charset="0"/>
              </a:rPr>
              <a:t>“Meet the other parent halfway”</a:t>
            </a:r>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a:p>
            <a:pPr marL="1257300" lvl="2" indent="-342900">
              <a:lnSpc>
                <a:spcPts val="1500"/>
              </a:lnSpc>
              <a:spcAft>
                <a:spcPts val="800"/>
              </a:spcAft>
              <a:buSzPts val="1000"/>
              <a:buFont typeface="Symbol" panose="05050102010706020507" pitchFamily="18" charset="2"/>
              <a:buChar char=""/>
              <a:tabLst>
                <a:tab pos="457200" algn="l"/>
              </a:tabLst>
            </a:pPr>
            <a:r>
              <a:rPr lang="en-GB" kern="0" dirty="0">
                <a:effectLst/>
                <a:latin typeface="Arial Narrow" panose="020B0606020202030204" pitchFamily="34" charset="0"/>
                <a:ea typeface="Times New Roman" panose="02020603050405020304" pitchFamily="18" charset="0"/>
                <a:cs typeface="Segoe UI" panose="020B0502040204020203" pitchFamily="34" charset="0"/>
              </a:rPr>
              <a:t>“Attend joint meetings”</a:t>
            </a:r>
          </a:p>
          <a:p>
            <a:pPr lvl="0">
              <a:lnSpc>
                <a:spcPts val="1500"/>
              </a:lnSpc>
              <a:spcAft>
                <a:spcPts val="800"/>
              </a:spcAft>
              <a:buSzPts val="1000"/>
              <a:tabLst>
                <a:tab pos="457200" algn="l"/>
              </a:tabLst>
            </a:pPr>
            <a:br>
              <a:rPr lang="en-GB" sz="1800" kern="0" dirty="0">
                <a:effectLst/>
                <a:latin typeface="Arial Narrow" panose="020B0606020202030204" pitchFamily="34" charset="0"/>
                <a:ea typeface="Times New Roman" panose="02020603050405020304" pitchFamily="18" charset="0"/>
                <a:cs typeface="Segoe UI" panose="020B0502040204020203" pitchFamily="34" charset="0"/>
              </a:rPr>
            </a:br>
            <a:r>
              <a:rPr lang="en-GB" sz="2400" kern="0" dirty="0">
                <a:effectLst/>
                <a:latin typeface="Arial Narrow" panose="020B0606020202030204" pitchFamily="34" charset="0"/>
                <a:ea typeface="Times New Roman" panose="02020603050405020304" pitchFamily="18" charset="0"/>
                <a:cs typeface="Segoe UI" panose="020B0502040204020203" pitchFamily="34" charset="0"/>
              </a:rPr>
              <a:t>These directions can unintentionally enable coercive control or re-traumatisation.</a:t>
            </a:r>
          </a:p>
          <a:p>
            <a:pPr lvl="0">
              <a:lnSpc>
                <a:spcPts val="1500"/>
              </a:lnSpc>
              <a:spcAft>
                <a:spcPts val="800"/>
              </a:spcAft>
              <a:buSzPts val="1000"/>
              <a:tabLst>
                <a:tab pos="457200" algn="l"/>
              </a:tabLst>
            </a:pPr>
            <a:br>
              <a:rPr lang="en-GB" sz="1800" kern="0" dirty="0">
                <a:effectLst/>
                <a:latin typeface="Arial Narrow" panose="020B0606020202030204" pitchFamily="34" charset="0"/>
                <a:ea typeface="Times New Roman" panose="02020603050405020304" pitchFamily="18" charset="0"/>
                <a:cs typeface="Segoe UI" panose="020B0502040204020203" pitchFamily="34" charset="0"/>
              </a:rPr>
            </a:br>
            <a:endParaRPr lang="en-GB" sz="3200" kern="100" dirty="0">
              <a:latin typeface="Aptos" panose="020B0004020202020204" pitchFamily="34" charset="0"/>
              <a:ea typeface="Times New Roman" panose="02020603050405020304" pitchFamily="18" charset="0"/>
              <a:cs typeface="Times New Roman" panose="02020603050405020304" pitchFamily="18" charset="0"/>
            </a:endParaRPr>
          </a:p>
          <a:p>
            <a:pPr lvl="0">
              <a:lnSpc>
                <a:spcPts val="1500"/>
              </a:lnSpc>
              <a:spcAft>
                <a:spcPts val="800"/>
              </a:spcAft>
              <a:buSzPts val="1000"/>
              <a:tabLst>
                <a:tab pos="457200" algn="l"/>
              </a:tabLst>
            </a:pPr>
            <a:r>
              <a:rPr lang="en-GB" sz="3200" b="1" kern="0" dirty="0">
                <a:effectLst/>
                <a:latin typeface="Arial Narrow" panose="020B0606020202030204" pitchFamily="34" charset="0"/>
                <a:ea typeface="Times New Roman" panose="02020603050405020304" pitchFamily="18" charset="0"/>
                <a:cs typeface="Segoe UI" panose="020B0502040204020203" pitchFamily="34" charset="0"/>
              </a:rPr>
              <a:t>Be factual, avoid judgement</a:t>
            </a:r>
            <a:endParaRPr lang="en-GB" sz="3200" kern="100" dirty="0">
              <a:effectLst/>
              <a:latin typeface="Aptos" panose="020B0004020202020204" pitchFamily="34" charset="0"/>
              <a:ea typeface="Aptos" panose="020B0004020202020204" pitchFamily="34" charset="0"/>
              <a:cs typeface="Times New Roman" panose="02020603050405020304" pitchFamily="18" charset="0"/>
            </a:endParaRPr>
          </a:p>
          <a:p>
            <a:pPr>
              <a:buNone/>
            </a:pPr>
            <a:r>
              <a:rPr lang="en-GB" sz="1800" kern="0" dirty="0">
                <a:effectLst/>
                <a:latin typeface="Arial Narrow" panose="020B0606020202030204" pitchFamily="34" charset="0"/>
                <a:ea typeface="Times New Roman" panose="02020603050405020304" pitchFamily="18" charset="0"/>
                <a:cs typeface="Segoe UI" panose="020B0502040204020203" pitchFamily="34" charset="0"/>
              </a:rPr>
              <a:t>	Professionals must avoid language implying blame, conflict creation, or mutual responsibility. </a:t>
            </a:r>
          </a:p>
          <a:p>
            <a:pPr>
              <a:buNone/>
            </a:pPr>
            <a:r>
              <a:rPr lang="en-GB" kern="0" dirty="0">
                <a:latin typeface="Arial Narrow" panose="020B0606020202030204" pitchFamily="34" charset="0"/>
                <a:ea typeface="Times New Roman" panose="02020603050405020304" pitchFamily="18" charset="0"/>
                <a:cs typeface="Segoe UI" panose="020B0502040204020203" pitchFamily="34" charset="0"/>
              </a:rPr>
              <a:t>	</a:t>
            </a:r>
            <a:r>
              <a:rPr lang="en-GB" sz="1800" kern="0" dirty="0">
                <a:effectLst/>
                <a:latin typeface="Arial Narrow" panose="020B0606020202030204" pitchFamily="34" charset="0"/>
                <a:ea typeface="Times New Roman" panose="02020603050405020304" pitchFamily="18" charset="0"/>
                <a:cs typeface="Segoe UI" panose="020B0502040204020203" pitchFamily="34" charset="0"/>
              </a:rPr>
              <a:t>Abuse is not “high conflict”; it is perpetration.</a:t>
            </a:r>
            <a:endParaRPr lang="en-GB" dirty="0"/>
          </a:p>
        </p:txBody>
      </p:sp>
    </p:spTree>
    <p:extLst>
      <p:ext uri="{BB962C8B-B14F-4D97-AF65-F5344CB8AC3E}">
        <p14:creationId xmlns:p14="http://schemas.microsoft.com/office/powerpoint/2010/main" val="2291469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17F7D9C-BA46-F096-2A94-3EE9602DA96D}"/>
              </a:ext>
            </a:extLst>
          </p:cNvPr>
          <p:cNvSpPr txBox="1"/>
          <p:nvPr/>
        </p:nvSpPr>
        <p:spPr>
          <a:xfrm>
            <a:off x="718457" y="758704"/>
            <a:ext cx="8503920" cy="5021375"/>
          </a:xfrm>
          <a:prstGeom prst="rect">
            <a:avLst/>
          </a:prstGeom>
          <a:noFill/>
        </p:spPr>
        <p:txBody>
          <a:bodyPr wrap="square">
            <a:spAutoFit/>
          </a:bodyPr>
          <a:lstStyle/>
          <a:p>
            <a:pPr>
              <a:lnSpc>
                <a:spcPct val="115000"/>
              </a:lnSpc>
              <a:spcAft>
                <a:spcPts val="800"/>
              </a:spcAft>
              <a:buNone/>
            </a:pPr>
            <a:r>
              <a:rPr lang="en-GB" sz="3200" b="1" kern="1800" dirty="0">
                <a:effectLst/>
                <a:latin typeface="Arial Narrow" panose="020B0606020202030204" pitchFamily="34" charset="0"/>
                <a:ea typeface="Times New Roman" panose="02020603050405020304" pitchFamily="18" charset="0"/>
                <a:cs typeface="Segoe UI" panose="020B0502040204020203" pitchFamily="34" charset="0"/>
              </a:rPr>
              <a:t>Understanding the Protective Parent’s Position</a:t>
            </a:r>
            <a:endParaRPr lang="en-GB" sz="3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ts val="1500"/>
              </a:lnSpc>
              <a:spcAft>
                <a:spcPts val="800"/>
              </a:spcAft>
              <a:buNone/>
            </a:pPr>
            <a:endParaRPr lang="en-GB" sz="1800" kern="0" dirty="0">
              <a:effectLst/>
              <a:latin typeface="Arial Narrow" panose="020B0606020202030204" pitchFamily="34" charset="0"/>
              <a:ea typeface="Times New Roman" panose="02020603050405020304" pitchFamily="18" charset="0"/>
              <a:cs typeface="Segoe UI" panose="020B0502040204020203" pitchFamily="34" charset="0"/>
            </a:endParaRPr>
          </a:p>
          <a:p>
            <a:pPr>
              <a:lnSpc>
                <a:spcPts val="1500"/>
              </a:lnSpc>
              <a:spcAft>
                <a:spcPts val="800"/>
              </a:spcAft>
              <a:buNone/>
            </a:pPr>
            <a:r>
              <a:rPr lang="en-GB" sz="2800" kern="0" dirty="0">
                <a:latin typeface="Arial Narrow" panose="020B0606020202030204" pitchFamily="34" charset="0"/>
                <a:ea typeface="Times New Roman" panose="02020603050405020304" pitchFamily="18" charset="0"/>
                <a:cs typeface="Segoe UI" panose="020B0502040204020203" pitchFamily="34" charset="0"/>
              </a:rPr>
              <a:t>	</a:t>
            </a:r>
            <a:endParaRPr lang="en-GB" sz="2000" kern="0" dirty="0">
              <a:latin typeface="Arial Narrow" panose="020B0606020202030204" pitchFamily="34" charset="0"/>
              <a:ea typeface="Times New Roman" panose="02020603050405020304" pitchFamily="18" charset="0"/>
              <a:cs typeface="Segoe UI" panose="020B0502040204020203" pitchFamily="34" charset="0"/>
            </a:endParaRPr>
          </a:p>
          <a:p>
            <a:pPr>
              <a:lnSpc>
                <a:spcPts val="1500"/>
              </a:lnSpc>
              <a:spcAft>
                <a:spcPts val="800"/>
              </a:spcAft>
              <a:buNone/>
            </a:pPr>
            <a:r>
              <a:rPr lang="en-GB" sz="2000" kern="0" dirty="0">
                <a:effectLst/>
                <a:latin typeface="Arial Narrow" panose="020B0606020202030204" pitchFamily="34" charset="0"/>
                <a:ea typeface="Times New Roman" panose="02020603050405020304" pitchFamily="18" charset="0"/>
                <a:cs typeface="Segoe UI" panose="020B0502040204020203" pitchFamily="34" charset="0"/>
              </a:rPr>
              <a:t>	Many protective parents experience:</a:t>
            </a:r>
          </a:p>
          <a:p>
            <a:pPr>
              <a:lnSpc>
                <a:spcPts val="1500"/>
              </a:lnSpc>
              <a:spcAft>
                <a:spcPts val="800"/>
              </a:spcAft>
              <a:buNone/>
            </a:pPr>
            <a:endParaRPr lang="en-GB" sz="2000" kern="0" dirty="0">
              <a:latin typeface="Arial Narrow" panose="020B0606020202030204" pitchFamily="34" charset="0"/>
              <a:ea typeface="Aptos" panose="020B0004020202020204" pitchFamily="34" charset="0"/>
              <a:cs typeface="Segoe UI" panose="020B0502040204020203" pitchFamily="34" charset="0"/>
            </a:endParaRPr>
          </a:p>
          <a:p>
            <a:pPr>
              <a:lnSpc>
                <a:spcPts val="1500"/>
              </a:lnSpc>
              <a:spcAft>
                <a:spcPts val="800"/>
              </a:spcAft>
              <a:buNone/>
            </a:pP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p>
            <a:pPr marL="1257300" lvl="2" indent="-342900">
              <a:lnSpc>
                <a:spcPts val="1500"/>
              </a:lnSpc>
              <a:spcAft>
                <a:spcPts val="800"/>
              </a:spcAft>
              <a:buSzPts val="1000"/>
              <a:buFont typeface="Symbol" panose="05050102010706020507" pitchFamily="18" charset="2"/>
              <a:buChar char=""/>
              <a:tabLst>
                <a:tab pos="457200" algn="l"/>
              </a:tabLst>
            </a:pPr>
            <a:r>
              <a:rPr lang="en-GB" sz="2000" kern="0" dirty="0">
                <a:effectLst/>
                <a:latin typeface="Arial Narrow" panose="020B0606020202030204" pitchFamily="34" charset="0"/>
                <a:ea typeface="Times New Roman" panose="02020603050405020304" pitchFamily="18" charset="0"/>
                <a:cs typeface="Segoe UI" panose="020B0502040204020203" pitchFamily="34" charset="0"/>
              </a:rPr>
              <a:t>Fear about handovers and ongoing contact</a:t>
            </a: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p>
            <a:pPr marL="1257300" lvl="2" indent="-342900">
              <a:lnSpc>
                <a:spcPts val="1500"/>
              </a:lnSpc>
              <a:spcAft>
                <a:spcPts val="800"/>
              </a:spcAft>
              <a:buSzPts val="1000"/>
              <a:buFont typeface="Symbol" panose="05050102010706020507" pitchFamily="18" charset="2"/>
              <a:buChar char=""/>
              <a:tabLst>
                <a:tab pos="457200" algn="l"/>
              </a:tabLst>
            </a:pPr>
            <a:r>
              <a:rPr lang="en-GB" sz="2000" kern="0" dirty="0">
                <a:effectLst/>
                <a:latin typeface="Arial Narrow" panose="020B0606020202030204" pitchFamily="34" charset="0"/>
                <a:ea typeface="Times New Roman" panose="02020603050405020304" pitchFamily="18" charset="0"/>
                <a:cs typeface="Segoe UI" panose="020B0502040204020203" pitchFamily="34" charset="0"/>
              </a:rPr>
              <a:t>Anxiety when children are away</a:t>
            </a: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p>
            <a:pPr marL="1257300" lvl="2" indent="-342900">
              <a:lnSpc>
                <a:spcPts val="1500"/>
              </a:lnSpc>
              <a:spcAft>
                <a:spcPts val="800"/>
              </a:spcAft>
              <a:buSzPts val="1000"/>
              <a:buFont typeface="Symbol" panose="05050102010706020507" pitchFamily="18" charset="2"/>
              <a:buChar char=""/>
              <a:tabLst>
                <a:tab pos="457200" algn="l"/>
              </a:tabLst>
            </a:pPr>
            <a:r>
              <a:rPr lang="en-GB" sz="2000" kern="0" dirty="0">
                <a:effectLst/>
                <a:latin typeface="Arial Narrow" panose="020B0606020202030204" pitchFamily="34" charset="0"/>
                <a:ea typeface="Times New Roman" panose="02020603050405020304" pitchFamily="18" charset="0"/>
                <a:cs typeface="Segoe UI" panose="020B0502040204020203" pitchFamily="34" charset="0"/>
              </a:rPr>
              <a:t>Manipulative communication from the ex-partner</a:t>
            </a: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p>
            <a:pPr marL="1257300" lvl="2" indent="-342900">
              <a:lnSpc>
                <a:spcPts val="1500"/>
              </a:lnSpc>
              <a:spcAft>
                <a:spcPts val="800"/>
              </a:spcAft>
              <a:buSzPts val="1000"/>
              <a:buFont typeface="Symbol" panose="05050102010706020507" pitchFamily="18" charset="2"/>
              <a:buChar char=""/>
              <a:tabLst>
                <a:tab pos="457200" algn="l"/>
              </a:tabLst>
            </a:pPr>
            <a:r>
              <a:rPr lang="en-GB" sz="2000" kern="0" dirty="0">
                <a:effectLst/>
                <a:latin typeface="Arial Narrow" panose="020B0606020202030204" pitchFamily="34" charset="0"/>
                <a:ea typeface="Times New Roman" panose="02020603050405020304" pitchFamily="18" charset="0"/>
                <a:cs typeface="Segoe UI" panose="020B0502040204020203" pitchFamily="34" charset="0"/>
              </a:rPr>
              <a:t>Guilt about maintaining boundaries</a:t>
            </a: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p>
            <a:pPr marL="1257300" lvl="2" indent="-342900">
              <a:lnSpc>
                <a:spcPts val="1500"/>
              </a:lnSpc>
              <a:spcAft>
                <a:spcPts val="800"/>
              </a:spcAft>
              <a:buSzPts val="1000"/>
              <a:buFont typeface="Symbol" panose="05050102010706020507" pitchFamily="18" charset="2"/>
              <a:buChar char=""/>
              <a:tabLst>
                <a:tab pos="457200" algn="l"/>
              </a:tabLst>
            </a:pPr>
            <a:r>
              <a:rPr lang="en-GB" sz="2000" kern="0" dirty="0">
                <a:effectLst/>
                <a:latin typeface="Arial Narrow" panose="020B0606020202030204" pitchFamily="34" charset="0"/>
                <a:ea typeface="Times New Roman" panose="02020603050405020304" pitchFamily="18" charset="0"/>
                <a:cs typeface="Segoe UI" panose="020B0502040204020203" pitchFamily="34" charset="0"/>
              </a:rPr>
              <a:t>Concern that professionals will misinterpret them as “difficult”</a:t>
            </a:r>
          </a:p>
          <a:p>
            <a:pPr lvl="0">
              <a:lnSpc>
                <a:spcPts val="1500"/>
              </a:lnSpc>
              <a:spcAft>
                <a:spcPts val="800"/>
              </a:spcAft>
              <a:buSzPts val="1000"/>
              <a:tabLst>
                <a:tab pos="457200" algn="l"/>
              </a:tabLst>
            </a:pP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p>
            <a:pPr>
              <a:buNone/>
            </a:pPr>
            <a:r>
              <a:rPr lang="en-GB" sz="2000" kern="0" dirty="0">
                <a:effectLst/>
                <a:latin typeface="Arial Narrow" panose="020B0606020202030204" pitchFamily="34" charset="0"/>
                <a:ea typeface="Times New Roman" panose="02020603050405020304" pitchFamily="18" charset="0"/>
                <a:cs typeface="Segoe UI" panose="020B0502040204020203" pitchFamily="34" charset="0"/>
              </a:rPr>
              <a:t>Professionals must validate and normalise these experiences, recognising them as logical responses to an unsafe situation.</a:t>
            </a:r>
            <a:br>
              <a:rPr lang="en-GB" sz="2000" kern="0" dirty="0">
                <a:effectLst/>
                <a:latin typeface="Arial Narrow" panose="020B0606020202030204" pitchFamily="34" charset="0"/>
                <a:ea typeface="Times New Roman" panose="02020603050405020304" pitchFamily="18" charset="0"/>
                <a:cs typeface="Segoe UI" panose="020B0502040204020203" pitchFamily="34" charset="0"/>
              </a:rPr>
            </a:br>
            <a:endParaRPr lang="en-GB" sz="2000" dirty="0"/>
          </a:p>
        </p:txBody>
      </p:sp>
    </p:spTree>
    <p:extLst>
      <p:ext uri="{BB962C8B-B14F-4D97-AF65-F5344CB8AC3E}">
        <p14:creationId xmlns:p14="http://schemas.microsoft.com/office/powerpoint/2010/main" val="17765520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ECAF002-34CC-93E7-3505-3ECF6EA28DF9}"/>
              </a:ext>
            </a:extLst>
          </p:cNvPr>
          <p:cNvSpPr txBox="1"/>
          <p:nvPr/>
        </p:nvSpPr>
        <p:spPr>
          <a:xfrm>
            <a:off x="627018" y="0"/>
            <a:ext cx="11451771" cy="6176114"/>
          </a:xfrm>
          <a:prstGeom prst="rect">
            <a:avLst/>
          </a:prstGeom>
          <a:noFill/>
        </p:spPr>
        <p:txBody>
          <a:bodyPr wrap="square">
            <a:spAutoFit/>
          </a:bodyPr>
          <a:lstStyle/>
          <a:p>
            <a:pPr>
              <a:lnSpc>
                <a:spcPct val="115000"/>
              </a:lnSpc>
              <a:spcAft>
                <a:spcPts val="800"/>
              </a:spcAft>
              <a:buNone/>
            </a:pPr>
            <a:r>
              <a:rPr lang="en-GB" sz="3200" b="1" kern="1800" dirty="0">
                <a:effectLst/>
                <a:latin typeface="Arial Narrow" panose="020B0606020202030204" pitchFamily="34" charset="0"/>
                <a:ea typeface="Times New Roman" panose="02020603050405020304" pitchFamily="18" charset="0"/>
                <a:cs typeface="Segoe UI" panose="020B0502040204020203" pitchFamily="34" charset="0"/>
              </a:rPr>
              <a:t>How Professionals Can Actively Support Safety</a:t>
            </a:r>
            <a:endParaRPr lang="en-GB" sz="16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buNone/>
            </a:pPr>
            <a:r>
              <a:rPr lang="en-GB" sz="2400" b="1" kern="0" dirty="0">
                <a:effectLst/>
                <a:latin typeface="Arial Narrow" panose="020B0606020202030204" pitchFamily="34" charset="0"/>
                <a:ea typeface="Times New Roman" panose="02020603050405020304" pitchFamily="18" charset="0"/>
                <a:cs typeface="Segoe UI" panose="020B0502040204020203" pitchFamily="34" charset="0"/>
              </a:rPr>
              <a:t>Create safe professional environments</a:t>
            </a:r>
            <a:endParaRPr lang="en-GB" sz="16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ts val="1500"/>
              </a:lnSpc>
              <a:spcAft>
                <a:spcPts val="800"/>
              </a:spcAft>
              <a:buNone/>
            </a:pPr>
            <a:r>
              <a:rPr lang="en-GB" sz="2000" b="1" kern="0" dirty="0">
                <a:solidFill>
                  <a:schemeClr val="accent6"/>
                </a:solidFill>
                <a:effectLst/>
                <a:latin typeface="Arial Narrow" panose="020B0606020202030204" pitchFamily="34" charset="0"/>
                <a:ea typeface="Times New Roman" panose="02020603050405020304" pitchFamily="18" charset="0"/>
                <a:cs typeface="Segoe UI" panose="020B0502040204020203" pitchFamily="34" charset="0"/>
              </a:rPr>
              <a:t>Professionals should:</a:t>
            </a:r>
            <a:endParaRPr lang="en-GB" sz="2800" b="1" kern="100" dirty="0">
              <a:solidFill>
                <a:schemeClr val="accent6"/>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ts val="1500"/>
              </a:lnSpc>
              <a:spcAft>
                <a:spcPts val="800"/>
              </a:spcAft>
              <a:buSzPts val="1000"/>
              <a:buFont typeface="Symbol" panose="05050102010706020507" pitchFamily="18" charset="2"/>
              <a:buChar char=""/>
              <a:tabLst>
                <a:tab pos="457200" algn="l"/>
              </a:tabLst>
            </a:pPr>
            <a:r>
              <a:rPr lang="en-GB" sz="2000" kern="0" dirty="0">
                <a:effectLst/>
                <a:latin typeface="Arial Narrow" panose="020B0606020202030204" pitchFamily="34" charset="0"/>
                <a:ea typeface="Times New Roman" panose="02020603050405020304" pitchFamily="18" charset="0"/>
                <a:cs typeface="Segoe UI" panose="020B0502040204020203" pitchFamily="34" charset="0"/>
              </a:rPr>
              <a:t>Offer separate appointments to avoid joint meetings</a:t>
            </a:r>
            <a:endParaRPr lang="en-GB" sz="2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ts val="1500"/>
              </a:lnSpc>
              <a:spcAft>
                <a:spcPts val="800"/>
              </a:spcAft>
              <a:buSzPts val="1000"/>
              <a:buFont typeface="Symbol" panose="05050102010706020507" pitchFamily="18" charset="2"/>
              <a:buChar char=""/>
              <a:tabLst>
                <a:tab pos="457200" algn="l"/>
              </a:tabLst>
            </a:pPr>
            <a:r>
              <a:rPr lang="en-GB" sz="2000" kern="0" dirty="0">
                <a:effectLst/>
                <a:latin typeface="Arial Narrow" panose="020B0606020202030204" pitchFamily="34" charset="0"/>
                <a:ea typeface="Times New Roman" panose="02020603050405020304" pitchFamily="18" charset="0"/>
                <a:cs typeface="Segoe UI" panose="020B0502040204020203" pitchFamily="34" charset="0"/>
              </a:rPr>
              <a:t>Ensure the abusive parent is not present unexpectedly</a:t>
            </a:r>
            <a:endParaRPr lang="en-GB" sz="2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ts val="1500"/>
              </a:lnSpc>
              <a:spcAft>
                <a:spcPts val="800"/>
              </a:spcAft>
              <a:buSzPts val="1000"/>
              <a:buFont typeface="Symbol" panose="05050102010706020507" pitchFamily="18" charset="2"/>
              <a:buChar char=""/>
              <a:tabLst>
                <a:tab pos="457200" algn="l"/>
              </a:tabLst>
            </a:pPr>
            <a:r>
              <a:rPr lang="en-GB" sz="2000" kern="0" dirty="0">
                <a:effectLst/>
                <a:latin typeface="Arial Narrow" panose="020B0606020202030204" pitchFamily="34" charset="0"/>
                <a:ea typeface="Times New Roman" panose="02020603050405020304" pitchFamily="18" charset="0"/>
                <a:cs typeface="Segoe UI" panose="020B0502040204020203" pitchFamily="34" charset="0"/>
              </a:rPr>
              <a:t>Use different waiting rooms or staggered arrival times</a:t>
            </a:r>
            <a:endParaRPr lang="en-GB" sz="2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ts val="1500"/>
              </a:lnSpc>
              <a:spcAft>
                <a:spcPts val="800"/>
              </a:spcAft>
              <a:buSzPts val="1000"/>
              <a:buFont typeface="Symbol" panose="05050102010706020507" pitchFamily="18" charset="2"/>
              <a:buChar char=""/>
              <a:tabLst>
                <a:tab pos="457200" algn="l"/>
              </a:tabLst>
            </a:pPr>
            <a:r>
              <a:rPr lang="en-GB" sz="2000" kern="0" dirty="0">
                <a:effectLst/>
                <a:latin typeface="Arial Narrow" panose="020B0606020202030204" pitchFamily="34" charset="0"/>
                <a:ea typeface="Times New Roman" panose="02020603050405020304" pitchFamily="18" charset="0"/>
                <a:cs typeface="Segoe UI" panose="020B0502040204020203" pitchFamily="34" charset="0"/>
              </a:rPr>
              <a:t>Disable speakerphone in all calls</a:t>
            </a:r>
            <a:br>
              <a:rPr lang="en-GB" sz="1200" kern="0" dirty="0">
                <a:effectLst/>
                <a:latin typeface="Arial Narrow" panose="020B0606020202030204" pitchFamily="34" charset="0"/>
                <a:ea typeface="Times New Roman" panose="02020603050405020304" pitchFamily="18" charset="0"/>
                <a:cs typeface="Segoe UI" panose="020B0502040204020203" pitchFamily="34" charset="0"/>
              </a:rPr>
            </a:br>
            <a:endParaRPr lang="en-GB" sz="16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buNone/>
            </a:pPr>
            <a:r>
              <a:rPr lang="en-GB" sz="2400" b="1" kern="0" dirty="0">
                <a:effectLst/>
                <a:latin typeface="Arial Narrow" panose="020B0606020202030204" pitchFamily="34" charset="0"/>
                <a:ea typeface="Times New Roman" panose="02020603050405020304" pitchFamily="18" charset="0"/>
                <a:cs typeface="Segoe UI" panose="020B0502040204020203" pitchFamily="34" charset="0"/>
              </a:rPr>
              <a:t>Uphold confidentiality and privacy</a:t>
            </a:r>
            <a:endParaRPr lang="en-GB" sz="16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ts val="1500"/>
              </a:lnSpc>
              <a:spcAft>
                <a:spcPts val="800"/>
              </a:spcAft>
              <a:buNone/>
            </a:pPr>
            <a:r>
              <a:rPr lang="en-GB" sz="2000" kern="0" dirty="0">
                <a:effectLst/>
                <a:latin typeface="Arial Narrow" panose="020B0606020202030204" pitchFamily="34" charset="0"/>
                <a:ea typeface="Times New Roman" panose="02020603050405020304" pitchFamily="18" charset="0"/>
                <a:cs typeface="Segoe UI" panose="020B0502040204020203" pitchFamily="34" charset="0"/>
              </a:rPr>
              <a:t>Protective parents may be tracked through:</a:t>
            </a:r>
            <a:endParaRPr lang="en-GB" sz="2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ts val="1500"/>
              </a:lnSpc>
              <a:spcAft>
                <a:spcPts val="800"/>
              </a:spcAft>
              <a:buSzPts val="1000"/>
              <a:buFont typeface="Symbol" panose="05050102010706020507" pitchFamily="18" charset="2"/>
              <a:buChar char=""/>
              <a:tabLst>
                <a:tab pos="457200" algn="l"/>
              </a:tabLst>
            </a:pPr>
            <a:r>
              <a:rPr lang="en-GB" sz="2000" kern="0" dirty="0">
                <a:effectLst/>
                <a:latin typeface="Arial Narrow" panose="020B0606020202030204" pitchFamily="34" charset="0"/>
                <a:ea typeface="Times New Roman" panose="02020603050405020304" pitchFamily="18" charset="0"/>
                <a:cs typeface="Segoe UI" panose="020B0502040204020203" pitchFamily="34" charset="0"/>
              </a:rPr>
              <a:t>Children’s phones</a:t>
            </a:r>
            <a:endParaRPr lang="en-GB" sz="2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ts val="1500"/>
              </a:lnSpc>
              <a:spcAft>
                <a:spcPts val="800"/>
              </a:spcAft>
              <a:buSzPts val="1000"/>
              <a:buFont typeface="Symbol" panose="05050102010706020507" pitchFamily="18" charset="2"/>
              <a:buChar char=""/>
              <a:tabLst>
                <a:tab pos="457200" algn="l"/>
              </a:tabLst>
            </a:pPr>
            <a:r>
              <a:rPr lang="en-GB" sz="2000" kern="0" dirty="0">
                <a:effectLst/>
                <a:latin typeface="Arial Narrow" panose="020B0606020202030204" pitchFamily="34" charset="0"/>
                <a:ea typeface="Times New Roman" panose="02020603050405020304" pitchFamily="18" charset="0"/>
                <a:cs typeface="Segoe UI" panose="020B0502040204020203" pitchFamily="34" charset="0"/>
              </a:rPr>
              <a:t>Shared apps</a:t>
            </a:r>
            <a:endParaRPr lang="en-GB" sz="2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ts val="1500"/>
              </a:lnSpc>
              <a:spcAft>
                <a:spcPts val="800"/>
              </a:spcAft>
              <a:buSzPts val="1000"/>
              <a:buFont typeface="Symbol" panose="05050102010706020507" pitchFamily="18" charset="2"/>
              <a:buChar char=""/>
              <a:tabLst>
                <a:tab pos="457200" algn="l"/>
              </a:tabLst>
            </a:pPr>
            <a:r>
              <a:rPr lang="en-GB" sz="2000" kern="0" dirty="0">
                <a:effectLst/>
                <a:latin typeface="Arial Narrow" panose="020B0606020202030204" pitchFamily="34" charset="0"/>
                <a:ea typeface="Times New Roman" panose="02020603050405020304" pitchFamily="18" charset="0"/>
                <a:cs typeface="Segoe UI" panose="020B0502040204020203" pitchFamily="34" charset="0"/>
              </a:rPr>
              <a:t>Location sharing</a:t>
            </a:r>
          </a:p>
          <a:p>
            <a:pPr lvl="0">
              <a:lnSpc>
                <a:spcPts val="1500"/>
              </a:lnSpc>
              <a:spcAft>
                <a:spcPts val="800"/>
              </a:spcAft>
              <a:buSzPts val="1000"/>
              <a:tabLst>
                <a:tab pos="457200" algn="l"/>
              </a:tabLst>
            </a:pPr>
            <a:br>
              <a:rPr lang="en-GB" sz="2000" kern="0" dirty="0">
                <a:effectLst/>
                <a:latin typeface="Arial Narrow" panose="020B0606020202030204" pitchFamily="34" charset="0"/>
                <a:ea typeface="Times New Roman" panose="02020603050405020304" pitchFamily="18" charset="0"/>
                <a:cs typeface="Segoe UI" panose="020B0502040204020203" pitchFamily="34" charset="0"/>
              </a:rPr>
            </a:br>
            <a:r>
              <a:rPr lang="en-GB" sz="2000" b="1" kern="0" dirty="0">
                <a:solidFill>
                  <a:schemeClr val="accent6"/>
                </a:solidFill>
                <a:effectLst/>
                <a:latin typeface="Arial Narrow" panose="020B0606020202030204" pitchFamily="34" charset="0"/>
                <a:ea typeface="Times New Roman" panose="02020603050405020304" pitchFamily="18" charset="0"/>
                <a:cs typeface="Segoe UI" panose="020B0502040204020203" pitchFamily="34" charset="0"/>
              </a:rPr>
              <a:t>Professionals should:</a:t>
            </a:r>
            <a:endParaRPr lang="en-GB" sz="2800" b="1" kern="100" dirty="0">
              <a:solidFill>
                <a:schemeClr val="accent6"/>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ts val="1500"/>
              </a:lnSpc>
              <a:spcAft>
                <a:spcPts val="800"/>
              </a:spcAft>
              <a:buSzPts val="1000"/>
              <a:buFont typeface="Symbol" panose="05050102010706020507" pitchFamily="18" charset="2"/>
              <a:buChar char=""/>
              <a:tabLst>
                <a:tab pos="457200" algn="l"/>
              </a:tabLst>
            </a:pPr>
            <a:r>
              <a:rPr lang="en-GB" sz="2000" kern="0" dirty="0">
                <a:effectLst/>
                <a:latin typeface="Arial Narrow" panose="020B0606020202030204" pitchFamily="34" charset="0"/>
                <a:ea typeface="Times New Roman" panose="02020603050405020304" pitchFamily="18" charset="0"/>
                <a:cs typeface="Segoe UI" panose="020B0502040204020203" pitchFamily="34" charset="0"/>
              </a:rPr>
              <a:t>Communicate safely</a:t>
            </a:r>
            <a:endParaRPr lang="en-GB" sz="2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ts val="1500"/>
              </a:lnSpc>
              <a:spcAft>
                <a:spcPts val="800"/>
              </a:spcAft>
              <a:buSzPts val="1000"/>
              <a:buFont typeface="Symbol" panose="05050102010706020507" pitchFamily="18" charset="2"/>
              <a:buChar char=""/>
              <a:tabLst>
                <a:tab pos="457200" algn="l"/>
              </a:tabLst>
            </a:pPr>
            <a:r>
              <a:rPr lang="en-GB" sz="2000" kern="0" dirty="0">
                <a:effectLst/>
                <a:latin typeface="Arial Narrow" panose="020B0606020202030204" pitchFamily="34" charset="0"/>
                <a:ea typeface="Times New Roman" panose="02020603050405020304" pitchFamily="18" charset="0"/>
                <a:cs typeface="Segoe UI" panose="020B0502040204020203" pitchFamily="34" charset="0"/>
              </a:rPr>
              <a:t>Avoid sharing addresses or schedules</a:t>
            </a:r>
            <a:endParaRPr lang="en-GB" sz="2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ts val="1500"/>
              </a:lnSpc>
              <a:spcAft>
                <a:spcPts val="800"/>
              </a:spcAft>
              <a:buSzPts val="1000"/>
              <a:buFont typeface="Symbol" panose="05050102010706020507" pitchFamily="18" charset="2"/>
              <a:buChar char=""/>
              <a:tabLst>
                <a:tab pos="457200" algn="l"/>
              </a:tabLst>
            </a:pPr>
            <a:r>
              <a:rPr lang="en-GB" sz="2000" kern="0" dirty="0">
                <a:effectLst/>
                <a:latin typeface="Arial Narrow" panose="020B0606020202030204" pitchFamily="34" charset="0"/>
                <a:ea typeface="Times New Roman" panose="02020603050405020304" pitchFamily="18" charset="0"/>
                <a:cs typeface="Segoe UI" panose="020B0502040204020203" pitchFamily="34" charset="0"/>
              </a:rPr>
              <a:t>Ask the parent about technological risks</a:t>
            </a:r>
            <a:br>
              <a:rPr lang="en-GB" sz="2000" kern="0" dirty="0">
                <a:effectLst/>
                <a:latin typeface="Arial Narrow" panose="020B0606020202030204" pitchFamily="34" charset="0"/>
                <a:ea typeface="Times New Roman" panose="02020603050405020304" pitchFamily="18" charset="0"/>
                <a:cs typeface="Segoe UI" panose="020B0502040204020203" pitchFamily="34" charset="0"/>
              </a:rPr>
            </a:br>
            <a:endParaRPr lang="en-GB" sz="2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C470B0B9-9B1D-D269-E294-31EAB3185FE9}"/>
              </a:ext>
            </a:extLst>
          </p:cNvPr>
          <p:cNvSpPr txBox="1"/>
          <p:nvPr/>
        </p:nvSpPr>
        <p:spPr>
          <a:xfrm>
            <a:off x="5364480" y="2769326"/>
            <a:ext cx="5843452" cy="2545825"/>
          </a:xfrm>
          <a:prstGeom prst="rect">
            <a:avLst/>
          </a:prstGeom>
          <a:noFill/>
        </p:spPr>
        <p:txBody>
          <a:bodyPr wrap="square" rtlCol="0">
            <a:spAutoFit/>
          </a:bodyPr>
          <a:lstStyle/>
          <a:p>
            <a:pPr>
              <a:lnSpc>
                <a:spcPct val="115000"/>
              </a:lnSpc>
              <a:spcAft>
                <a:spcPts val="800"/>
              </a:spcAft>
              <a:buNone/>
            </a:pPr>
            <a:r>
              <a:rPr lang="en-GB" sz="2400" b="1" kern="0" dirty="0">
                <a:effectLst/>
                <a:latin typeface="Arial Narrow" panose="020B0606020202030204" pitchFamily="34" charset="0"/>
                <a:ea typeface="Times New Roman" panose="02020603050405020304" pitchFamily="18" charset="0"/>
                <a:cs typeface="Segoe UI" panose="020B0502040204020203" pitchFamily="34" charset="0"/>
              </a:rPr>
              <a:t>Promote safe, structured handovers</a:t>
            </a:r>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ts val="1500"/>
              </a:lnSpc>
              <a:spcAft>
                <a:spcPts val="800"/>
              </a:spcAft>
              <a:buNone/>
            </a:pPr>
            <a:r>
              <a:rPr lang="en-GB" kern="0" dirty="0">
                <a:latin typeface="Arial Narrow" panose="020B0606020202030204" pitchFamily="34" charset="0"/>
                <a:ea typeface="Times New Roman" panose="02020603050405020304" pitchFamily="18" charset="0"/>
                <a:cs typeface="Segoe UI" panose="020B0502040204020203" pitchFamily="34" charset="0"/>
              </a:rPr>
              <a:t>Encourage:</a:t>
            </a:r>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ts val="1500"/>
              </a:lnSpc>
              <a:spcAft>
                <a:spcPts val="800"/>
              </a:spcAft>
              <a:buSzPts val="1000"/>
              <a:buFont typeface="Symbol" panose="05050102010706020507" pitchFamily="18" charset="2"/>
              <a:buChar char=""/>
              <a:tabLst>
                <a:tab pos="457200" algn="l"/>
              </a:tabLst>
            </a:pPr>
            <a:r>
              <a:rPr lang="en-GB" kern="0" dirty="0">
                <a:latin typeface="Arial Narrow" panose="020B0606020202030204" pitchFamily="34" charset="0"/>
                <a:ea typeface="Times New Roman" panose="02020603050405020304" pitchFamily="18" charset="0"/>
                <a:cs typeface="Segoe UI" panose="020B0502040204020203" pitchFamily="34" charset="0"/>
              </a:rPr>
              <a:t>School as neutral handover location</a:t>
            </a:r>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ts val="1500"/>
              </a:lnSpc>
              <a:spcAft>
                <a:spcPts val="800"/>
              </a:spcAft>
              <a:buSzPts val="1000"/>
              <a:buFont typeface="Symbol" panose="05050102010706020507" pitchFamily="18" charset="2"/>
              <a:buChar char=""/>
              <a:tabLst>
                <a:tab pos="457200" algn="l"/>
              </a:tabLst>
            </a:pPr>
            <a:r>
              <a:rPr lang="en-GB" kern="0" dirty="0">
                <a:latin typeface="Arial Narrow" panose="020B0606020202030204" pitchFamily="34" charset="0"/>
                <a:ea typeface="Times New Roman" panose="02020603050405020304" pitchFamily="18" charset="0"/>
                <a:cs typeface="Segoe UI" panose="020B0502040204020203" pitchFamily="34" charset="0"/>
              </a:rPr>
              <a:t>Third‑party or contact centre arrangements</a:t>
            </a:r>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ts val="1500"/>
              </a:lnSpc>
              <a:spcAft>
                <a:spcPts val="800"/>
              </a:spcAft>
              <a:buSzPts val="1000"/>
              <a:buFont typeface="Symbol" panose="05050102010706020507" pitchFamily="18" charset="2"/>
              <a:buChar char=""/>
              <a:tabLst>
                <a:tab pos="457200" algn="l"/>
              </a:tabLst>
            </a:pPr>
            <a:r>
              <a:rPr lang="en-GB" kern="0" dirty="0">
                <a:latin typeface="Arial Narrow" panose="020B0606020202030204" pitchFamily="34" charset="0"/>
                <a:ea typeface="Times New Roman" panose="02020603050405020304" pitchFamily="18" charset="0"/>
                <a:cs typeface="Segoe UI" panose="020B0502040204020203" pitchFamily="34" charset="0"/>
              </a:rPr>
              <a:t>Written instructions only</a:t>
            </a:r>
            <a:br>
              <a:rPr lang="en-GB" kern="0" dirty="0">
                <a:latin typeface="Arial Narrow" panose="020B0606020202030204" pitchFamily="34" charset="0"/>
                <a:ea typeface="Times New Roman" panose="02020603050405020304" pitchFamily="18" charset="0"/>
                <a:cs typeface="Segoe UI" panose="020B0502040204020203" pitchFamily="34" charset="0"/>
              </a:rPr>
            </a:br>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a:p>
            <a:pPr>
              <a:buNone/>
            </a:pPr>
            <a:r>
              <a:rPr lang="en-GB" b="1" kern="0" dirty="0">
                <a:latin typeface="Arial Narrow" panose="020B0606020202030204" pitchFamily="34" charset="0"/>
                <a:ea typeface="Times New Roman" panose="02020603050405020304" pitchFamily="18" charset="0"/>
                <a:cs typeface="Segoe UI" panose="020B0502040204020203" pitchFamily="34" charset="0"/>
              </a:rPr>
              <a:t>Avoid any professional expectation that a victim should supervise contact</a:t>
            </a:r>
            <a:endParaRPr lang="en-GB" b="1" dirty="0"/>
          </a:p>
        </p:txBody>
      </p:sp>
    </p:spTree>
    <p:extLst>
      <p:ext uri="{BB962C8B-B14F-4D97-AF65-F5344CB8AC3E}">
        <p14:creationId xmlns:p14="http://schemas.microsoft.com/office/powerpoint/2010/main" val="19902469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DD66039-9746-5746-7B6A-DE398035BF66}"/>
              </a:ext>
            </a:extLst>
          </p:cNvPr>
          <p:cNvSpPr txBox="1"/>
          <p:nvPr/>
        </p:nvSpPr>
        <p:spPr>
          <a:xfrm>
            <a:off x="400594" y="171169"/>
            <a:ext cx="11678195" cy="6686831"/>
          </a:xfrm>
          <a:prstGeom prst="rect">
            <a:avLst/>
          </a:prstGeom>
          <a:noFill/>
        </p:spPr>
        <p:txBody>
          <a:bodyPr wrap="square">
            <a:spAutoFit/>
          </a:bodyPr>
          <a:lstStyle/>
          <a:p>
            <a:pPr>
              <a:lnSpc>
                <a:spcPct val="115000"/>
              </a:lnSpc>
              <a:spcAft>
                <a:spcPts val="800"/>
              </a:spcAft>
              <a:buNone/>
            </a:pPr>
            <a:r>
              <a:rPr lang="en-GB" sz="2800" b="1" kern="1800" dirty="0">
                <a:effectLst/>
                <a:latin typeface="Arial Narrow" panose="020B0606020202030204" pitchFamily="34" charset="0"/>
                <a:ea typeface="Times New Roman" panose="02020603050405020304" pitchFamily="18" charset="0"/>
                <a:cs typeface="Segoe UI" panose="020B0502040204020203" pitchFamily="34" charset="0"/>
              </a:rPr>
              <a:t>Supporting the Parent to Stay Child‑Focused and Emotionally Grounded</a:t>
            </a:r>
            <a:endParaRPr lang="en-GB" sz="2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ts val="1500"/>
              </a:lnSpc>
              <a:spcAft>
                <a:spcPts val="800"/>
              </a:spcAft>
              <a:buNone/>
            </a:pPr>
            <a:r>
              <a:rPr lang="en-GB" sz="2000" b="1" kern="0" dirty="0">
                <a:solidFill>
                  <a:schemeClr val="accent2"/>
                </a:solidFill>
                <a:effectLst/>
                <a:latin typeface="Arial Narrow" panose="020B0606020202030204" pitchFamily="34" charset="0"/>
                <a:ea typeface="Times New Roman" panose="02020603050405020304" pitchFamily="18" charset="0"/>
                <a:cs typeface="Segoe UI" panose="020B0502040204020203" pitchFamily="34" charset="0"/>
              </a:rPr>
              <a:t>Professionals can help </a:t>
            </a:r>
            <a:r>
              <a:rPr lang="en-GB" sz="2000" kern="0" dirty="0">
                <a:effectLst/>
                <a:latin typeface="Arial Narrow" panose="020B0606020202030204" pitchFamily="34" charset="0"/>
                <a:ea typeface="Times New Roman" panose="02020603050405020304" pitchFamily="18" charset="0"/>
                <a:cs typeface="Segoe UI" panose="020B0502040204020203" pitchFamily="34" charset="0"/>
              </a:rPr>
              <a:t>the parent by reinforcing:</a:t>
            </a: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buNone/>
            </a:pPr>
            <a:r>
              <a:rPr lang="en-GB" sz="2000" b="1" kern="0" dirty="0">
                <a:effectLst/>
                <a:latin typeface="Arial Narrow" panose="020B0606020202030204" pitchFamily="34" charset="0"/>
                <a:ea typeface="Times New Roman" panose="02020603050405020304" pitchFamily="18" charset="0"/>
                <a:cs typeface="Segoe UI" panose="020B0502040204020203" pitchFamily="34" charset="0"/>
              </a:rPr>
              <a:t>Focus on what the parent </a:t>
            </a:r>
            <a:r>
              <a:rPr lang="en-GB" sz="2000" b="1" i="1" kern="0" dirty="0">
                <a:effectLst/>
                <a:latin typeface="Arial Narrow" panose="020B0606020202030204" pitchFamily="34" charset="0"/>
                <a:ea typeface="Times New Roman" panose="02020603050405020304" pitchFamily="18" charset="0"/>
                <a:cs typeface="Segoe UI" panose="020B0502040204020203" pitchFamily="34" charset="0"/>
              </a:rPr>
              <a:t>can</a:t>
            </a:r>
            <a:r>
              <a:rPr lang="en-GB" sz="2000" b="1" kern="0" dirty="0">
                <a:effectLst/>
                <a:latin typeface="Arial Narrow" panose="020B0606020202030204" pitchFamily="34" charset="0"/>
                <a:ea typeface="Times New Roman" panose="02020603050405020304" pitchFamily="18" charset="0"/>
                <a:cs typeface="Segoe UI" panose="020B0502040204020203" pitchFamily="34" charset="0"/>
              </a:rPr>
              <a:t> control</a:t>
            </a: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ts val="1500"/>
              </a:lnSpc>
              <a:spcAft>
                <a:spcPts val="800"/>
              </a:spcAft>
              <a:buSzPts val="1000"/>
              <a:buFont typeface="Symbol" panose="05050102010706020507" pitchFamily="18" charset="2"/>
              <a:buChar char=""/>
              <a:tabLst>
                <a:tab pos="457200" algn="l"/>
              </a:tabLst>
            </a:pPr>
            <a:r>
              <a:rPr lang="en-GB" sz="2000" kern="0" dirty="0">
                <a:effectLst/>
                <a:latin typeface="Arial Narrow" panose="020B0606020202030204" pitchFamily="34" charset="0"/>
                <a:ea typeface="Times New Roman" panose="02020603050405020304" pitchFamily="18" charset="0"/>
                <a:cs typeface="Segoe UI" panose="020B0502040204020203" pitchFamily="34" charset="0"/>
              </a:rPr>
              <a:t>Their home routines</a:t>
            </a: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ts val="1500"/>
              </a:lnSpc>
              <a:spcAft>
                <a:spcPts val="800"/>
              </a:spcAft>
              <a:buSzPts val="1000"/>
              <a:buFont typeface="Symbol" panose="05050102010706020507" pitchFamily="18" charset="2"/>
              <a:buChar char=""/>
              <a:tabLst>
                <a:tab pos="457200" algn="l"/>
              </a:tabLst>
            </a:pPr>
            <a:r>
              <a:rPr lang="en-GB" sz="2000" kern="0" dirty="0">
                <a:effectLst/>
                <a:latin typeface="Arial Narrow" panose="020B0606020202030204" pitchFamily="34" charset="0"/>
                <a:ea typeface="Times New Roman" panose="02020603050405020304" pitchFamily="18" charset="0"/>
                <a:cs typeface="Segoe UI" panose="020B0502040204020203" pitchFamily="34" charset="0"/>
              </a:rPr>
              <a:t>Their communication style</a:t>
            </a: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ts val="1500"/>
              </a:lnSpc>
              <a:spcAft>
                <a:spcPts val="800"/>
              </a:spcAft>
              <a:buSzPts val="1000"/>
              <a:buFont typeface="Symbol" panose="05050102010706020507" pitchFamily="18" charset="2"/>
              <a:buChar char=""/>
              <a:tabLst>
                <a:tab pos="457200" algn="l"/>
              </a:tabLst>
            </a:pPr>
            <a:r>
              <a:rPr lang="en-GB" sz="2000" kern="0" dirty="0">
                <a:effectLst/>
                <a:latin typeface="Arial Narrow" panose="020B0606020202030204" pitchFamily="34" charset="0"/>
                <a:ea typeface="Times New Roman" panose="02020603050405020304" pitchFamily="18" charset="0"/>
                <a:cs typeface="Segoe UI" panose="020B0502040204020203" pitchFamily="34" charset="0"/>
              </a:rPr>
              <a:t>Their boundaries</a:t>
            </a: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ts val="1500"/>
              </a:lnSpc>
              <a:spcAft>
                <a:spcPts val="800"/>
              </a:spcAft>
              <a:buSzPts val="1000"/>
              <a:buFont typeface="Symbol" panose="05050102010706020507" pitchFamily="18" charset="2"/>
              <a:buChar char=""/>
              <a:tabLst>
                <a:tab pos="457200" algn="l"/>
              </a:tabLst>
            </a:pPr>
            <a:r>
              <a:rPr lang="en-GB" sz="2000" kern="0" dirty="0">
                <a:effectLst/>
                <a:latin typeface="Arial Narrow" panose="020B0606020202030204" pitchFamily="34" charset="0"/>
                <a:ea typeface="Times New Roman" panose="02020603050405020304" pitchFamily="18" charset="0"/>
                <a:cs typeface="Segoe UI" panose="020B0502040204020203" pitchFamily="34" charset="0"/>
              </a:rPr>
              <a:t>Their child’s transition rituals</a:t>
            </a:r>
            <a:br>
              <a:rPr lang="en-GB" sz="2000" kern="0" dirty="0">
                <a:effectLst/>
                <a:latin typeface="Arial Narrow" panose="020B0606020202030204" pitchFamily="34" charset="0"/>
                <a:ea typeface="Times New Roman" panose="02020603050405020304" pitchFamily="18" charset="0"/>
                <a:cs typeface="Segoe UI" panose="020B0502040204020203" pitchFamily="34" charset="0"/>
              </a:rPr>
            </a:b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buNone/>
            </a:pPr>
            <a:r>
              <a:rPr lang="en-GB" sz="2000" b="1" kern="0" dirty="0">
                <a:effectLst/>
                <a:latin typeface="Arial Narrow" panose="020B0606020202030204" pitchFamily="34" charset="0"/>
                <a:ea typeface="Times New Roman" panose="02020603050405020304" pitchFamily="18" charset="0"/>
                <a:cs typeface="Segoe UI" panose="020B0502040204020203" pitchFamily="34" charset="0"/>
              </a:rPr>
              <a:t>Encourage “business‑like” communication</a:t>
            </a: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ts val="1500"/>
              </a:lnSpc>
              <a:spcAft>
                <a:spcPts val="800"/>
              </a:spcAft>
              <a:buSzPts val="1000"/>
              <a:buFont typeface="Symbol" panose="05050102010706020507" pitchFamily="18" charset="2"/>
              <a:buChar char=""/>
              <a:tabLst>
                <a:tab pos="457200" algn="l"/>
              </a:tabLst>
            </a:pPr>
            <a:r>
              <a:rPr lang="en-GB" sz="2000" kern="0" dirty="0">
                <a:effectLst/>
                <a:latin typeface="Arial Narrow" panose="020B0606020202030204" pitchFamily="34" charset="0"/>
                <a:ea typeface="Times New Roman" panose="02020603050405020304" pitchFamily="18" charset="0"/>
                <a:cs typeface="Segoe UI" panose="020B0502040204020203" pitchFamily="34" charset="0"/>
              </a:rPr>
              <a:t>Short, factual responses</a:t>
            </a: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ts val="1500"/>
              </a:lnSpc>
              <a:spcAft>
                <a:spcPts val="800"/>
              </a:spcAft>
              <a:buSzPts val="1000"/>
              <a:buFont typeface="Symbol" panose="05050102010706020507" pitchFamily="18" charset="2"/>
              <a:buChar char=""/>
              <a:tabLst>
                <a:tab pos="457200" algn="l"/>
              </a:tabLst>
            </a:pPr>
            <a:r>
              <a:rPr lang="en-GB" sz="2000" kern="0" dirty="0">
                <a:effectLst/>
                <a:latin typeface="Arial Narrow" panose="020B0606020202030204" pitchFamily="34" charset="0"/>
                <a:ea typeface="Times New Roman" panose="02020603050405020304" pitchFamily="18" charset="0"/>
                <a:cs typeface="Segoe UI" panose="020B0502040204020203" pitchFamily="34" charset="0"/>
              </a:rPr>
              <a:t>No emotional engagement</a:t>
            </a: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ts val="1500"/>
              </a:lnSpc>
              <a:spcAft>
                <a:spcPts val="800"/>
              </a:spcAft>
              <a:buSzPts val="1000"/>
              <a:buFont typeface="Symbol" panose="05050102010706020507" pitchFamily="18" charset="2"/>
              <a:buChar char=""/>
              <a:tabLst>
                <a:tab pos="457200" algn="l"/>
              </a:tabLst>
            </a:pPr>
            <a:r>
              <a:rPr lang="en-GB" sz="2000" kern="0" dirty="0">
                <a:effectLst/>
                <a:latin typeface="Arial Narrow" panose="020B0606020202030204" pitchFamily="34" charset="0"/>
                <a:ea typeface="Times New Roman" panose="02020603050405020304" pitchFamily="18" charset="0"/>
                <a:cs typeface="Segoe UI" panose="020B0502040204020203" pitchFamily="34" charset="0"/>
              </a:rPr>
              <a:t>Use of email or parenting apps</a:t>
            </a: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ts val="1500"/>
              </a:lnSpc>
              <a:spcAft>
                <a:spcPts val="800"/>
              </a:spcAft>
              <a:buSzPts val="1000"/>
              <a:buFont typeface="Symbol" panose="05050102010706020507" pitchFamily="18" charset="2"/>
              <a:buChar char=""/>
              <a:tabLst>
                <a:tab pos="457200" algn="l"/>
              </a:tabLst>
            </a:pPr>
            <a:r>
              <a:rPr lang="en-GB" sz="2000" kern="0" dirty="0">
                <a:effectLst/>
                <a:latin typeface="Arial Narrow" panose="020B0606020202030204" pitchFamily="34" charset="0"/>
                <a:ea typeface="Times New Roman" panose="02020603050405020304" pitchFamily="18" charset="0"/>
                <a:cs typeface="Segoe UI" panose="020B0502040204020203" pitchFamily="34" charset="0"/>
              </a:rPr>
              <a:t>Avoid direct confrontation</a:t>
            </a:r>
            <a:br>
              <a:rPr lang="en-GB" sz="2000" kern="0" dirty="0">
                <a:effectLst/>
                <a:latin typeface="Arial Narrow" panose="020B0606020202030204" pitchFamily="34" charset="0"/>
                <a:ea typeface="Times New Roman" panose="02020603050405020304" pitchFamily="18" charset="0"/>
                <a:cs typeface="Segoe UI" panose="020B0502040204020203" pitchFamily="34" charset="0"/>
              </a:rPr>
            </a:b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buNone/>
            </a:pPr>
            <a:r>
              <a:rPr lang="en-GB" sz="2000" b="1" kern="0" dirty="0">
                <a:effectLst/>
                <a:latin typeface="Arial Narrow" panose="020B0606020202030204" pitchFamily="34" charset="0"/>
                <a:ea typeface="Times New Roman" panose="02020603050405020304" pitchFamily="18" charset="0"/>
                <a:cs typeface="Segoe UI" panose="020B0502040204020203" pitchFamily="34" charset="0"/>
              </a:rPr>
              <a:t>Support them to manage emotional impact</a:t>
            </a: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ts val="1500"/>
              </a:lnSpc>
              <a:spcAft>
                <a:spcPts val="800"/>
              </a:spcAft>
              <a:buNone/>
            </a:pPr>
            <a:r>
              <a:rPr lang="en-GB" sz="2000" kern="0" dirty="0">
                <a:effectLst/>
                <a:latin typeface="Arial Narrow" panose="020B0606020202030204" pitchFamily="34" charset="0"/>
                <a:ea typeface="Times New Roman" panose="02020603050405020304" pitchFamily="18" charset="0"/>
                <a:cs typeface="Segoe UI" panose="020B0502040204020203" pitchFamily="34" charset="0"/>
              </a:rPr>
              <a:t>Professionals can guide the parent to:</a:t>
            </a: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ts val="1500"/>
              </a:lnSpc>
              <a:spcAft>
                <a:spcPts val="800"/>
              </a:spcAft>
              <a:buSzPts val="1000"/>
              <a:buFont typeface="Symbol" panose="05050102010706020507" pitchFamily="18" charset="2"/>
              <a:buChar char=""/>
              <a:tabLst>
                <a:tab pos="457200" algn="l"/>
              </a:tabLst>
            </a:pPr>
            <a:r>
              <a:rPr lang="en-GB" sz="2000" kern="0" dirty="0">
                <a:effectLst/>
                <a:latin typeface="Arial Narrow" panose="020B0606020202030204" pitchFamily="34" charset="0"/>
                <a:ea typeface="Times New Roman" panose="02020603050405020304" pitchFamily="18" charset="0"/>
                <a:cs typeface="Segoe UI" panose="020B0502040204020203" pitchFamily="34" charset="0"/>
              </a:rPr>
              <a:t>Normalise anxiety when children are away</a:t>
            </a: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ts val="1500"/>
              </a:lnSpc>
              <a:spcAft>
                <a:spcPts val="800"/>
              </a:spcAft>
              <a:buSzPts val="1000"/>
              <a:buFont typeface="Symbol" panose="05050102010706020507" pitchFamily="18" charset="2"/>
              <a:buChar char=""/>
              <a:tabLst>
                <a:tab pos="457200" algn="l"/>
              </a:tabLst>
            </a:pPr>
            <a:r>
              <a:rPr lang="en-GB" sz="2000" kern="0" dirty="0">
                <a:effectLst/>
                <a:latin typeface="Arial Narrow" panose="020B0606020202030204" pitchFamily="34" charset="0"/>
                <a:ea typeface="Times New Roman" panose="02020603050405020304" pitchFamily="18" charset="0"/>
                <a:cs typeface="Segoe UI" panose="020B0502040204020203" pitchFamily="34" charset="0"/>
              </a:rPr>
              <a:t>Avoid rumination</a:t>
            </a: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ts val="1500"/>
              </a:lnSpc>
              <a:spcAft>
                <a:spcPts val="800"/>
              </a:spcAft>
              <a:buSzPts val="1000"/>
              <a:buFont typeface="Symbol" panose="05050102010706020507" pitchFamily="18" charset="2"/>
              <a:buChar char=""/>
              <a:tabLst>
                <a:tab pos="457200" algn="l"/>
              </a:tabLst>
            </a:pPr>
            <a:r>
              <a:rPr lang="en-GB" sz="2000" kern="0" dirty="0">
                <a:effectLst/>
                <a:latin typeface="Arial Narrow" panose="020B0606020202030204" pitchFamily="34" charset="0"/>
                <a:ea typeface="Times New Roman" panose="02020603050405020304" pitchFamily="18" charset="0"/>
                <a:cs typeface="Segoe UI" panose="020B0502040204020203" pitchFamily="34" charset="0"/>
              </a:rPr>
              <a:t>Plan calming routines</a:t>
            </a: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ts val="1500"/>
              </a:lnSpc>
              <a:spcAft>
                <a:spcPts val="800"/>
              </a:spcAft>
              <a:buSzPts val="1000"/>
              <a:buFont typeface="Symbol" panose="05050102010706020507" pitchFamily="18" charset="2"/>
              <a:buChar char=""/>
              <a:tabLst>
                <a:tab pos="457200" algn="l"/>
              </a:tabLst>
            </a:pPr>
            <a:r>
              <a:rPr lang="en-GB" sz="2000" kern="0" dirty="0">
                <a:effectLst/>
                <a:latin typeface="Arial Narrow" panose="020B0606020202030204" pitchFamily="34" charset="0"/>
                <a:ea typeface="Times New Roman" panose="02020603050405020304" pitchFamily="18" charset="0"/>
                <a:cs typeface="Segoe UI" panose="020B0502040204020203" pitchFamily="34" charset="0"/>
              </a:rPr>
              <a:t>Draw on support networks</a:t>
            </a:r>
            <a:br>
              <a:rPr lang="en-GB" sz="2000" kern="0" dirty="0">
                <a:effectLst/>
                <a:latin typeface="Arial Narrow" panose="020B0606020202030204" pitchFamily="34" charset="0"/>
                <a:ea typeface="Times New Roman" panose="02020603050405020304" pitchFamily="18" charset="0"/>
                <a:cs typeface="Segoe UI" panose="020B0502040204020203" pitchFamily="34" charset="0"/>
              </a:rPr>
            </a:b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A1E15521-DC0D-DF55-F2FA-A17A582C987F}"/>
              </a:ext>
            </a:extLst>
          </p:cNvPr>
          <p:cNvSpPr txBox="1"/>
          <p:nvPr/>
        </p:nvSpPr>
        <p:spPr>
          <a:xfrm>
            <a:off x="5817325" y="2924443"/>
            <a:ext cx="4354286" cy="2092752"/>
          </a:xfrm>
          <a:prstGeom prst="rect">
            <a:avLst/>
          </a:prstGeom>
          <a:noFill/>
        </p:spPr>
        <p:txBody>
          <a:bodyPr wrap="square" rtlCol="0">
            <a:spAutoFit/>
          </a:bodyPr>
          <a:lstStyle/>
          <a:p>
            <a:pPr>
              <a:lnSpc>
                <a:spcPct val="115000"/>
              </a:lnSpc>
              <a:spcAft>
                <a:spcPts val="800"/>
              </a:spcAft>
              <a:buNone/>
            </a:pPr>
            <a:r>
              <a:rPr lang="en-GB" sz="2000" b="1" kern="0" dirty="0">
                <a:latin typeface="Arial Narrow" panose="020B0606020202030204" pitchFamily="34" charset="0"/>
                <a:ea typeface="Times New Roman" panose="02020603050405020304" pitchFamily="18" charset="0"/>
                <a:cs typeface="Segoe UI" panose="020B0502040204020203" pitchFamily="34" charset="0"/>
              </a:rPr>
              <a:t>Encourage boundaries around what children share</a:t>
            </a:r>
            <a:endParaRPr lang="en-GB" sz="2000" kern="100" dirty="0">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ts val="1500"/>
              </a:lnSpc>
              <a:spcAft>
                <a:spcPts val="800"/>
              </a:spcAft>
              <a:buSzPts val="1000"/>
              <a:buFont typeface="Symbol" panose="05050102010706020507" pitchFamily="18" charset="2"/>
              <a:buChar char=""/>
              <a:tabLst>
                <a:tab pos="457200" algn="l"/>
              </a:tabLst>
            </a:pPr>
            <a:r>
              <a:rPr lang="en-GB" sz="2000" kern="0" dirty="0">
                <a:latin typeface="Arial Narrow" panose="020B0606020202030204" pitchFamily="34" charset="0"/>
                <a:ea typeface="Times New Roman" panose="02020603050405020304" pitchFamily="18" charset="0"/>
                <a:cs typeface="Segoe UI" panose="020B0502040204020203" pitchFamily="34" charset="0"/>
              </a:rPr>
              <a:t>Children must not gather information</a:t>
            </a:r>
            <a:endParaRPr lang="en-GB" sz="2000" kern="100" dirty="0">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ts val="1500"/>
              </a:lnSpc>
              <a:spcAft>
                <a:spcPts val="800"/>
              </a:spcAft>
              <a:buSzPts val="1000"/>
              <a:buFont typeface="Symbol" panose="05050102010706020507" pitchFamily="18" charset="2"/>
              <a:buChar char=""/>
              <a:tabLst>
                <a:tab pos="457200" algn="l"/>
              </a:tabLst>
            </a:pPr>
            <a:r>
              <a:rPr lang="en-GB" sz="2000" kern="0" dirty="0">
                <a:latin typeface="Arial Narrow" panose="020B0606020202030204" pitchFamily="34" charset="0"/>
                <a:ea typeface="Times New Roman" panose="02020603050405020304" pitchFamily="18" charset="0"/>
                <a:cs typeface="Segoe UI" panose="020B0502040204020203" pitchFamily="34" charset="0"/>
              </a:rPr>
              <a:t>Children shouldn’t keep secrets</a:t>
            </a:r>
            <a:endParaRPr lang="en-GB" sz="2000" kern="100" dirty="0">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ts val="1500"/>
              </a:lnSpc>
              <a:spcAft>
                <a:spcPts val="800"/>
              </a:spcAft>
              <a:buSzPts val="1000"/>
              <a:buFont typeface="Symbol" panose="05050102010706020507" pitchFamily="18" charset="2"/>
              <a:buChar char=""/>
              <a:tabLst>
                <a:tab pos="457200" algn="l"/>
              </a:tabLst>
            </a:pPr>
            <a:r>
              <a:rPr lang="en-GB" sz="2000" kern="0" dirty="0">
                <a:latin typeface="Arial Narrow" panose="020B0606020202030204" pitchFamily="34" charset="0"/>
                <a:ea typeface="Times New Roman" panose="02020603050405020304" pitchFamily="18" charset="0"/>
                <a:cs typeface="Segoe UI" panose="020B0502040204020203" pitchFamily="34" charset="0"/>
              </a:rPr>
              <a:t>Encourage parents to remain neutral, calm, and validating</a:t>
            </a:r>
            <a:br>
              <a:rPr lang="en-GB" sz="2000" kern="0" dirty="0">
                <a:effectLst/>
                <a:latin typeface="Arial Narrow" panose="020B0606020202030204" pitchFamily="34" charset="0"/>
                <a:ea typeface="Times New Roman" panose="02020603050405020304" pitchFamily="18" charset="0"/>
                <a:cs typeface="Segoe UI" panose="020B0502040204020203" pitchFamily="34" charset="0"/>
              </a:rPr>
            </a:b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2054322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B6D2A3A-E1DD-1504-6909-768243F588C8}"/>
              </a:ext>
            </a:extLst>
          </p:cNvPr>
          <p:cNvSpPr txBox="1"/>
          <p:nvPr/>
        </p:nvSpPr>
        <p:spPr>
          <a:xfrm>
            <a:off x="896983" y="896982"/>
            <a:ext cx="8212183" cy="3640997"/>
          </a:xfrm>
          <a:prstGeom prst="rect">
            <a:avLst/>
          </a:prstGeom>
          <a:noFill/>
        </p:spPr>
        <p:txBody>
          <a:bodyPr wrap="square">
            <a:spAutoFit/>
          </a:bodyPr>
          <a:lstStyle/>
          <a:p>
            <a:pPr>
              <a:lnSpc>
                <a:spcPct val="115000"/>
              </a:lnSpc>
              <a:spcAft>
                <a:spcPts val="800"/>
              </a:spcAft>
              <a:buNone/>
            </a:pPr>
            <a:r>
              <a:rPr lang="en-GB" sz="4400" b="1" kern="1800" dirty="0">
                <a:effectLst/>
                <a:latin typeface="Arial Narrow" panose="020B0606020202030204" pitchFamily="34" charset="0"/>
                <a:ea typeface="Times New Roman" panose="02020603050405020304" pitchFamily="18" charset="0"/>
                <a:cs typeface="Segoe UI" panose="020B0502040204020203" pitchFamily="34" charset="0"/>
              </a:rPr>
              <a:t>What Professionals Should Not Do</a:t>
            </a:r>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ts val="1500"/>
              </a:lnSpc>
              <a:spcAft>
                <a:spcPts val="800"/>
              </a:spcAft>
              <a:buNone/>
            </a:pPr>
            <a:endParaRPr lang="en-GB" sz="2000" kern="0" dirty="0">
              <a:effectLst/>
              <a:latin typeface="Arial Narrow" panose="020B0606020202030204" pitchFamily="34" charset="0"/>
              <a:ea typeface="Times New Roman" panose="02020603050405020304" pitchFamily="18" charset="0"/>
              <a:cs typeface="Segoe UI" panose="020B0502040204020203" pitchFamily="34" charset="0"/>
            </a:endParaRPr>
          </a:p>
          <a:p>
            <a:pPr>
              <a:lnSpc>
                <a:spcPts val="1500"/>
              </a:lnSpc>
              <a:spcAft>
                <a:spcPts val="800"/>
              </a:spcAft>
              <a:buNone/>
            </a:pPr>
            <a:r>
              <a:rPr lang="en-GB" sz="2000" b="1" kern="0" dirty="0">
                <a:solidFill>
                  <a:schemeClr val="accent6"/>
                </a:solidFill>
                <a:effectLst/>
                <a:latin typeface="Arial Narrow" panose="020B0606020202030204" pitchFamily="34" charset="0"/>
                <a:ea typeface="Times New Roman" panose="02020603050405020304" pitchFamily="18" charset="0"/>
                <a:cs typeface="Segoe UI" panose="020B0502040204020203" pitchFamily="34" charset="0"/>
              </a:rPr>
              <a:t>Professionals must </a:t>
            </a:r>
            <a:r>
              <a:rPr lang="en-GB" sz="2000" b="1" i="1" kern="0" dirty="0">
                <a:solidFill>
                  <a:schemeClr val="accent6"/>
                </a:solidFill>
                <a:effectLst/>
                <a:latin typeface="Arial Narrow" panose="020B0606020202030204" pitchFamily="34" charset="0"/>
                <a:ea typeface="Times New Roman" panose="02020603050405020304" pitchFamily="18" charset="0"/>
                <a:cs typeface="Segoe UI" panose="020B0502040204020203" pitchFamily="34" charset="0"/>
              </a:rPr>
              <a:t>avoid</a:t>
            </a:r>
            <a:r>
              <a:rPr lang="en-GB" sz="2000" b="1" kern="0" dirty="0">
                <a:solidFill>
                  <a:schemeClr val="accent6"/>
                </a:solidFill>
                <a:effectLst/>
                <a:latin typeface="Arial Narrow" panose="020B0606020202030204" pitchFamily="34" charset="0"/>
                <a:ea typeface="Times New Roman" panose="02020603050405020304" pitchFamily="18" charset="0"/>
                <a:cs typeface="Segoe UI" panose="020B0502040204020203" pitchFamily="34" charset="0"/>
              </a:rPr>
              <a:t>:</a:t>
            </a:r>
          </a:p>
          <a:p>
            <a:pPr>
              <a:lnSpc>
                <a:spcPts val="1500"/>
              </a:lnSpc>
              <a:spcAft>
                <a:spcPts val="800"/>
              </a:spcAft>
              <a:buNone/>
            </a:pP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ts val="1500"/>
              </a:lnSpc>
              <a:spcAft>
                <a:spcPts val="800"/>
              </a:spcAft>
              <a:buSzPts val="1000"/>
              <a:buFont typeface="Symbol" panose="05050102010706020507" pitchFamily="18" charset="2"/>
              <a:buChar char=""/>
              <a:tabLst>
                <a:tab pos="457200" algn="l"/>
              </a:tabLst>
            </a:pPr>
            <a:r>
              <a:rPr lang="en-GB" sz="2000" kern="0" dirty="0">
                <a:effectLst/>
                <a:latin typeface="Arial Narrow" panose="020B0606020202030204" pitchFamily="34" charset="0"/>
                <a:ea typeface="Times New Roman" panose="02020603050405020304" pitchFamily="18" charset="0"/>
                <a:cs typeface="Segoe UI" panose="020B0502040204020203" pitchFamily="34" charset="0"/>
              </a:rPr>
              <a:t>Encouraging joint meetings or mediation unless safe (shuttle only)</a:t>
            </a: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ts val="1500"/>
              </a:lnSpc>
              <a:spcAft>
                <a:spcPts val="800"/>
              </a:spcAft>
              <a:buSzPts val="1000"/>
              <a:buFont typeface="Symbol" panose="05050102010706020507" pitchFamily="18" charset="2"/>
              <a:buChar char=""/>
              <a:tabLst>
                <a:tab pos="457200" algn="l"/>
              </a:tabLst>
            </a:pPr>
            <a:r>
              <a:rPr lang="en-GB" sz="2000" kern="0" dirty="0">
                <a:effectLst/>
                <a:latin typeface="Arial Narrow" panose="020B0606020202030204" pitchFamily="34" charset="0"/>
                <a:ea typeface="Times New Roman" panose="02020603050405020304" pitchFamily="18" charset="0"/>
                <a:cs typeface="Segoe UI" panose="020B0502040204020203" pitchFamily="34" charset="0"/>
              </a:rPr>
              <a:t>Pressuring the parent to accommodate the abusive partner’s requests</a:t>
            </a: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ts val="1500"/>
              </a:lnSpc>
              <a:spcAft>
                <a:spcPts val="800"/>
              </a:spcAft>
              <a:buSzPts val="1000"/>
              <a:buFont typeface="Symbol" panose="05050102010706020507" pitchFamily="18" charset="2"/>
              <a:buChar char=""/>
              <a:tabLst>
                <a:tab pos="457200" algn="l"/>
              </a:tabLst>
            </a:pPr>
            <a:r>
              <a:rPr lang="en-GB" sz="2000" kern="0" dirty="0">
                <a:effectLst/>
                <a:latin typeface="Arial Narrow" panose="020B0606020202030204" pitchFamily="34" charset="0"/>
                <a:ea typeface="Times New Roman" panose="02020603050405020304" pitchFamily="18" charset="0"/>
                <a:cs typeface="Segoe UI" panose="020B0502040204020203" pitchFamily="34" charset="0"/>
              </a:rPr>
              <a:t>Suggesting flexibility that undermines the safety plan</a:t>
            </a: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ts val="1500"/>
              </a:lnSpc>
              <a:spcAft>
                <a:spcPts val="800"/>
              </a:spcAft>
              <a:buSzPts val="1000"/>
              <a:buFont typeface="Symbol" panose="05050102010706020507" pitchFamily="18" charset="2"/>
              <a:buChar char=""/>
              <a:tabLst>
                <a:tab pos="457200" algn="l"/>
              </a:tabLst>
            </a:pPr>
            <a:r>
              <a:rPr lang="en-GB" sz="2000" kern="0" dirty="0">
                <a:effectLst/>
                <a:latin typeface="Arial Narrow" panose="020B0606020202030204" pitchFamily="34" charset="0"/>
                <a:ea typeface="Times New Roman" panose="02020603050405020304" pitchFamily="18" charset="0"/>
                <a:cs typeface="Segoe UI" panose="020B0502040204020203" pitchFamily="34" charset="0"/>
              </a:rPr>
              <a:t>Criticising protective strategies such as strict routines</a:t>
            </a:r>
          </a:p>
          <a:p>
            <a:pPr lvl="0">
              <a:lnSpc>
                <a:spcPts val="1500"/>
              </a:lnSpc>
              <a:spcAft>
                <a:spcPts val="800"/>
              </a:spcAft>
              <a:buSzPts val="1000"/>
              <a:tabLst>
                <a:tab pos="457200" algn="l"/>
              </a:tabLst>
            </a:pP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p>
            <a:pPr>
              <a:buNone/>
            </a:pPr>
            <a:r>
              <a:rPr lang="en-GB" sz="2000" kern="0" dirty="0">
                <a:effectLst/>
                <a:latin typeface="Arial Narrow" panose="020B0606020202030204" pitchFamily="34" charset="0"/>
                <a:ea typeface="Times New Roman" panose="02020603050405020304" pitchFamily="18" charset="0"/>
                <a:cs typeface="Segoe UI" panose="020B0502040204020203" pitchFamily="34" charset="0"/>
              </a:rPr>
              <a:t>Assuming the parent is “uncooperative” when they decline unsafe actions</a:t>
            </a:r>
            <a:endParaRPr lang="en-GB" sz="2000" dirty="0"/>
          </a:p>
        </p:txBody>
      </p:sp>
    </p:spTree>
    <p:extLst>
      <p:ext uri="{BB962C8B-B14F-4D97-AF65-F5344CB8AC3E}">
        <p14:creationId xmlns:p14="http://schemas.microsoft.com/office/powerpoint/2010/main" val="24304678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63A7CDD-ACA7-9D4A-81A9-856B280E4235}"/>
              </a:ext>
            </a:extLst>
          </p:cNvPr>
          <p:cNvSpPr txBox="1"/>
          <p:nvPr/>
        </p:nvSpPr>
        <p:spPr>
          <a:xfrm>
            <a:off x="478972" y="557218"/>
            <a:ext cx="11460480" cy="6146811"/>
          </a:xfrm>
          <a:prstGeom prst="rect">
            <a:avLst/>
          </a:prstGeom>
          <a:noFill/>
        </p:spPr>
        <p:txBody>
          <a:bodyPr wrap="square">
            <a:spAutoFit/>
          </a:bodyPr>
          <a:lstStyle/>
          <a:p>
            <a:pPr>
              <a:lnSpc>
                <a:spcPct val="115000"/>
              </a:lnSpc>
              <a:spcAft>
                <a:spcPts val="800"/>
              </a:spcAft>
              <a:buNone/>
            </a:pPr>
            <a:r>
              <a:rPr lang="en-GB" sz="3200" b="1" kern="1800" dirty="0">
                <a:effectLst/>
                <a:latin typeface="Arial Narrow" panose="020B0606020202030204" pitchFamily="34" charset="0"/>
                <a:ea typeface="Times New Roman" panose="02020603050405020304" pitchFamily="18" charset="0"/>
                <a:cs typeface="Segoe UI" panose="020B0502040204020203" pitchFamily="34" charset="0"/>
              </a:rPr>
              <a:t>Professional Responsibilities Around </a:t>
            </a:r>
          </a:p>
          <a:p>
            <a:pPr>
              <a:lnSpc>
                <a:spcPct val="115000"/>
              </a:lnSpc>
              <a:spcAft>
                <a:spcPts val="800"/>
              </a:spcAft>
              <a:buNone/>
            </a:pPr>
            <a:r>
              <a:rPr lang="en-GB" sz="3200" b="1" kern="1800" dirty="0">
                <a:effectLst/>
                <a:latin typeface="Arial Narrow" panose="020B0606020202030204" pitchFamily="34" charset="0"/>
                <a:ea typeface="Times New Roman" panose="02020603050405020304" pitchFamily="18" charset="0"/>
                <a:cs typeface="Segoe UI" panose="020B0502040204020203" pitchFamily="34" charset="0"/>
              </a:rPr>
              <a:t>Contact Arrangements</a:t>
            </a:r>
          </a:p>
          <a:p>
            <a:pPr>
              <a:lnSpc>
                <a:spcPct val="115000"/>
              </a:lnSpc>
              <a:spcAft>
                <a:spcPts val="800"/>
              </a:spcAft>
              <a:buNone/>
            </a:pPr>
            <a:r>
              <a:rPr lang="en-GB" sz="2000" b="1" kern="0" dirty="0">
                <a:effectLst/>
                <a:latin typeface="Arial Narrow" panose="020B0606020202030204" pitchFamily="34" charset="0"/>
                <a:ea typeface="Times New Roman" panose="02020603050405020304" pitchFamily="18" charset="0"/>
                <a:cs typeface="Segoe UI" panose="020B0502040204020203" pitchFamily="34" charset="0"/>
              </a:rPr>
              <a:t>Ensure understanding of Parental Responsibility and legal orders</a:t>
            </a:r>
          </a:p>
          <a:p>
            <a:pPr>
              <a:lnSpc>
                <a:spcPts val="1500"/>
              </a:lnSpc>
              <a:spcAft>
                <a:spcPts val="800"/>
              </a:spcAft>
              <a:buNone/>
            </a:pPr>
            <a:r>
              <a:rPr lang="en-GB" sz="2000" b="1" kern="0" dirty="0">
                <a:solidFill>
                  <a:schemeClr val="accent6"/>
                </a:solidFill>
                <a:effectLst/>
                <a:latin typeface="Arial Narrow" panose="020B0606020202030204" pitchFamily="34" charset="0"/>
                <a:ea typeface="Times New Roman" panose="02020603050405020304" pitchFamily="18" charset="0"/>
                <a:cs typeface="Segoe UI" panose="020B0502040204020203" pitchFamily="34" charset="0"/>
              </a:rPr>
              <a:t>Professionals should:</a:t>
            </a:r>
            <a:endParaRPr lang="en-GB" sz="2000" b="1" kern="100" dirty="0">
              <a:solidFill>
                <a:schemeClr val="accent6"/>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ts val="1500"/>
              </a:lnSpc>
              <a:spcAft>
                <a:spcPts val="800"/>
              </a:spcAft>
              <a:buSzPts val="1000"/>
              <a:buFont typeface="Symbol" panose="05050102010706020507" pitchFamily="18" charset="2"/>
              <a:buChar char=""/>
              <a:tabLst>
                <a:tab pos="457200" algn="l"/>
              </a:tabLst>
            </a:pPr>
            <a:r>
              <a:rPr lang="en-GB" sz="2000" kern="0" dirty="0">
                <a:effectLst/>
                <a:latin typeface="Arial Narrow" panose="020B0606020202030204" pitchFamily="34" charset="0"/>
                <a:ea typeface="Times New Roman" panose="02020603050405020304" pitchFamily="18" charset="0"/>
                <a:cs typeface="Segoe UI" panose="020B0502040204020203" pitchFamily="34" charset="0"/>
              </a:rPr>
              <a:t>Know who has PR</a:t>
            </a: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ts val="1500"/>
              </a:lnSpc>
              <a:spcAft>
                <a:spcPts val="800"/>
              </a:spcAft>
              <a:buSzPts val="1000"/>
              <a:buFont typeface="Symbol" panose="05050102010706020507" pitchFamily="18" charset="2"/>
              <a:buChar char=""/>
              <a:tabLst>
                <a:tab pos="457200" algn="l"/>
              </a:tabLst>
            </a:pPr>
            <a:r>
              <a:rPr lang="en-GB" sz="2000" kern="0" dirty="0">
                <a:effectLst/>
                <a:latin typeface="Arial Narrow" panose="020B0606020202030204" pitchFamily="34" charset="0"/>
                <a:ea typeface="Times New Roman" panose="02020603050405020304" pitchFamily="18" charset="0"/>
                <a:cs typeface="Segoe UI" panose="020B0502040204020203" pitchFamily="34" charset="0"/>
              </a:rPr>
              <a:t>Know whether there are Child Arrangements Orders, Prohibited Steps Orders, or NMOs</a:t>
            </a: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ts val="1500"/>
              </a:lnSpc>
              <a:spcAft>
                <a:spcPts val="800"/>
              </a:spcAft>
              <a:buSzPts val="1000"/>
              <a:buFont typeface="Symbol" panose="05050102010706020507" pitchFamily="18" charset="2"/>
              <a:buChar char=""/>
              <a:tabLst>
                <a:tab pos="457200" algn="l"/>
              </a:tabLst>
            </a:pPr>
            <a:r>
              <a:rPr lang="en-GB" sz="2000" kern="0" dirty="0">
                <a:effectLst/>
                <a:latin typeface="Arial Narrow" panose="020B0606020202030204" pitchFamily="34" charset="0"/>
                <a:ea typeface="Times New Roman" panose="02020603050405020304" pitchFamily="18" charset="0"/>
                <a:cs typeface="Segoe UI" panose="020B0502040204020203" pitchFamily="34" charset="0"/>
              </a:rPr>
              <a:t>Record and store these documents</a:t>
            </a:r>
            <a:br>
              <a:rPr lang="en-GB" sz="2000" kern="0" dirty="0">
                <a:effectLst/>
                <a:latin typeface="Arial Narrow" panose="020B0606020202030204" pitchFamily="34" charset="0"/>
                <a:ea typeface="Times New Roman" panose="02020603050405020304" pitchFamily="18" charset="0"/>
                <a:cs typeface="Segoe UI" panose="020B0502040204020203" pitchFamily="34" charset="0"/>
              </a:rPr>
            </a:b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buNone/>
            </a:pPr>
            <a:r>
              <a:rPr lang="en-GB" sz="2000" b="1" kern="0" dirty="0">
                <a:effectLst/>
                <a:latin typeface="Arial Narrow" panose="020B0606020202030204" pitchFamily="34" charset="0"/>
                <a:ea typeface="Times New Roman" panose="02020603050405020304" pitchFamily="18" charset="0"/>
                <a:cs typeface="Segoe UI" panose="020B0502040204020203" pitchFamily="34" charset="0"/>
              </a:rPr>
              <a:t>Support the parent to develop a safe parallel‑parenting plan</a:t>
            </a:r>
          </a:p>
          <a:p>
            <a:pPr>
              <a:lnSpc>
                <a:spcPct val="115000"/>
              </a:lnSpc>
              <a:spcAft>
                <a:spcPts val="800"/>
              </a:spcAft>
              <a:buNone/>
            </a:pP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ts val="1500"/>
              </a:lnSpc>
              <a:spcAft>
                <a:spcPts val="800"/>
              </a:spcAft>
              <a:buNone/>
            </a:pPr>
            <a:r>
              <a:rPr lang="en-GB" sz="2000" kern="0" dirty="0">
                <a:effectLst/>
                <a:latin typeface="Arial Narrow" panose="020B0606020202030204" pitchFamily="34" charset="0"/>
                <a:ea typeface="Times New Roman" panose="02020603050405020304" pitchFamily="18" charset="0"/>
                <a:cs typeface="Segoe UI" panose="020B0502040204020203" pitchFamily="34" charset="0"/>
              </a:rPr>
              <a:t>Plans should be:</a:t>
            </a: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ts val="1500"/>
              </a:lnSpc>
              <a:spcAft>
                <a:spcPts val="800"/>
              </a:spcAft>
              <a:buSzPts val="1000"/>
              <a:buFont typeface="Symbol" panose="05050102010706020507" pitchFamily="18" charset="2"/>
              <a:buChar char=""/>
              <a:tabLst>
                <a:tab pos="457200" algn="l"/>
              </a:tabLst>
            </a:pPr>
            <a:r>
              <a:rPr lang="en-GB" sz="2000" kern="0" dirty="0">
                <a:effectLst/>
                <a:latin typeface="Arial Narrow" panose="020B0606020202030204" pitchFamily="34" charset="0"/>
                <a:ea typeface="Times New Roman" panose="02020603050405020304" pitchFamily="18" charset="0"/>
                <a:cs typeface="Segoe UI" panose="020B0502040204020203" pitchFamily="34" charset="0"/>
              </a:rPr>
              <a:t>Specific</a:t>
            </a: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ts val="1500"/>
              </a:lnSpc>
              <a:spcAft>
                <a:spcPts val="800"/>
              </a:spcAft>
              <a:buSzPts val="1000"/>
              <a:buFont typeface="Symbol" panose="05050102010706020507" pitchFamily="18" charset="2"/>
              <a:buChar char=""/>
              <a:tabLst>
                <a:tab pos="457200" algn="l"/>
              </a:tabLst>
            </a:pPr>
            <a:r>
              <a:rPr lang="en-GB" sz="2000" kern="0" dirty="0">
                <a:effectLst/>
                <a:latin typeface="Arial Narrow" panose="020B0606020202030204" pitchFamily="34" charset="0"/>
                <a:ea typeface="Times New Roman" panose="02020603050405020304" pitchFamily="18" charset="0"/>
                <a:cs typeface="Segoe UI" panose="020B0502040204020203" pitchFamily="34" charset="0"/>
              </a:rPr>
              <a:t>Predictable</a:t>
            </a: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ts val="1500"/>
              </a:lnSpc>
              <a:spcAft>
                <a:spcPts val="800"/>
              </a:spcAft>
              <a:buSzPts val="1000"/>
              <a:buFont typeface="Symbol" panose="05050102010706020507" pitchFamily="18" charset="2"/>
              <a:buChar char=""/>
              <a:tabLst>
                <a:tab pos="457200" algn="l"/>
              </a:tabLst>
            </a:pPr>
            <a:r>
              <a:rPr lang="en-GB" sz="2000" kern="0" dirty="0">
                <a:effectLst/>
                <a:latin typeface="Arial Narrow" panose="020B0606020202030204" pitchFamily="34" charset="0"/>
                <a:ea typeface="Times New Roman" panose="02020603050405020304" pitchFamily="18" charset="0"/>
                <a:cs typeface="Segoe UI" panose="020B0502040204020203" pitchFamily="34" charset="0"/>
              </a:rPr>
              <a:t>Unambiguous</a:t>
            </a: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ts val="1500"/>
              </a:lnSpc>
              <a:spcAft>
                <a:spcPts val="800"/>
              </a:spcAft>
              <a:buSzPts val="1000"/>
              <a:buFont typeface="Symbol" panose="05050102010706020507" pitchFamily="18" charset="2"/>
              <a:buChar char=""/>
              <a:tabLst>
                <a:tab pos="457200" algn="l"/>
              </a:tabLst>
            </a:pPr>
            <a:r>
              <a:rPr lang="en-GB" sz="2000" kern="0" dirty="0">
                <a:effectLst/>
                <a:latin typeface="Arial Narrow" panose="020B0606020202030204" pitchFamily="34" charset="0"/>
                <a:ea typeface="Times New Roman" panose="02020603050405020304" pitchFamily="18" charset="0"/>
                <a:cs typeface="Segoe UI" panose="020B0502040204020203" pitchFamily="34" charset="0"/>
              </a:rPr>
              <a:t>Future‑proof</a:t>
            </a:r>
            <a:br>
              <a:rPr lang="en-GB" sz="2000" kern="0" dirty="0">
                <a:effectLst/>
                <a:latin typeface="Arial Narrow" panose="020B0606020202030204" pitchFamily="34" charset="0"/>
                <a:ea typeface="Times New Roman" panose="02020603050405020304" pitchFamily="18" charset="0"/>
                <a:cs typeface="Segoe UI" panose="020B0502040204020203" pitchFamily="34" charset="0"/>
              </a:rPr>
            </a:b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p>
            <a:pPr>
              <a:buNone/>
            </a:pPr>
            <a:r>
              <a:rPr lang="en-GB" sz="2000" kern="0" dirty="0">
                <a:effectLst/>
                <a:latin typeface="Arial Narrow" panose="020B0606020202030204" pitchFamily="34" charset="0"/>
                <a:ea typeface="Times New Roman" panose="02020603050405020304" pitchFamily="18" charset="0"/>
                <a:cs typeface="Segoe UI" panose="020B0502040204020203" pitchFamily="34" charset="0"/>
              </a:rPr>
              <a:t>Avoid vague terms like “reasonable contact”.</a:t>
            </a:r>
            <a:endParaRPr lang="en-GB" sz="2000" dirty="0"/>
          </a:p>
        </p:txBody>
      </p:sp>
    </p:spTree>
    <p:extLst>
      <p:ext uri="{BB962C8B-B14F-4D97-AF65-F5344CB8AC3E}">
        <p14:creationId xmlns:p14="http://schemas.microsoft.com/office/powerpoint/2010/main" val="17999325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2F4B9C7-3B35-B21C-A241-B93C98EEE7D7}"/>
              </a:ext>
            </a:extLst>
          </p:cNvPr>
          <p:cNvSpPr txBox="1"/>
          <p:nvPr/>
        </p:nvSpPr>
        <p:spPr>
          <a:xfrm>
            <a:off x="679270" y="1046165"/>
            <a:ext cx="8847908" cy="4187300"/>
          </a:xfrm>
          <a:prstGeom prst="rect">
            <a:avLst/>
          </a:prstGeom>
          <a:noFill/>
        </p:spPr>
        <p:txBody>
          <a:bodyPr wrap="square">
            <a:spAutoFit/>
          </a:bodyPr>
          <a:lstStyle/>
          <a:p>
            <a:pPr>
              <a:lnSpc>
                <a:spcPct val="115000"/>
              </a:lnSpc>
              <a:spcAft>
                <a:spcPts val="800"/>
              </a:spcAft>
              <a:buNone/>
            </a:pPr>
            <a:r>
              <a:rPr lang="en-GB" sz="3200" b="1" kern="1800" dirty="0">
                <a:effectLst/>
                <a:latin typeface="Arial Narrow" panose="020B0606020202030204" pitchFamily="34" charset="0"/>
                <a:ea typeface="Times New Roman" panose="02020603050405020304" pitchFamily="18" charset="0"/>
                <a:cs typeface="Segoe UI" panose="020B0502040204020203" pitchFamily="34" charset="0"/>
              </a:rPr>
              <a:t>Evidence‑Informed Practice to Support the Parent’s Concerns</a:t>
            </a:r>
            <a:endParaRPr lang="en-GB" sz="3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ts val="1500"/>
              </a:lnSpc>
              <a:spcAft>
                <a:spcPts val="800"/>
              </a:spcAft>
              <a:buNone/>
            </a:pPr>
            <a:endParaRPr lang="en-GB" sz="2000" b="1" kern="0" dirty="0">
              <a:solidFill>
                <a:schemeClr val="accent6"/>
              </a:solidFill>
              <a:effectLst/>
              <a:latin typeface="Arial Narrow" panose="020B0606020202030204" pitchFamily="34" charset="0"/>
              <a:ea typeface="Times New Roman" panose="02020603050405020304" pitchFamily="18" charset="0"/>
              <a:cs typeface="Segoe UI" panose="020B0502040204020203" pitchFamily="34" charset="0"/>
            </a:endParaRPr>
          </a:p>
          <a:p>
            <a:pPr>
              <a:lnSpc>
                <a:spcPts val="1500"/>
              </a:lnSpc>
              <a:spcAft>
                <a:spcPts val="800"/>
              </a:spcAft>
              <a:buNone/>
            </a:pPr>
            <a:r>
              <a:rPr lang="en-GB" sz="2000" b="1" kern="0" dirty="0">
                <a:solidFill>
                  <a:schemeClr val="accent6"/>
                </a:solidFill>
                <a:effectLst/>
                <a:latin typeface="Arial Narrow" panose="020B0606020202030204" pitchFamily="34" charset="0"/>
                <a:ea typeface="Times New Roman" panose="02020603050405020304" pitchFamily="18" charset="0"/>
                <a:cs typeface="Segoe UI" panose="020B0502040204020203" pitchFamily="34" charset="0"/>
              </a:rPr>
              <a:t>Professionals should </a:t>
            </a:r>
            <a:r>
              <a:rPr lang="en-GB" sz="2000" kern="0" dirty="0">
                <a:effectLst/>
                <a:latin typeface="Arial Narrow" panose="020B0606020202030204" pitchFamily="34" charset="0"/>
                <a:ea typeface="Times New Roman" panose="02020603050405020304" pitchFamily="18" charset="0"/>
                <a:cs typeface="Segoe UI" panose="020B0502040204020203" pitchFamily="34" charset="0"/>
              </a:rPr>
              <a:t>help parents to:</a:t>
            </a:r>
          </a:p>
          <a:p>
            <a:pPr>
              <a:lnSpc>
                <a:spcPts val="1500"/>
              </a:lnSpc>
              <a:spcAft>
                <a:spcPts val="800"/>
              </a:spcAft>
              <a:buNone/>
            </a:pP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ts val="1500"/>
              </a:lnSpc>
              <a:spcAft>
                <a:spcPts val="800"/>
              </a:spcAft>
              <a:buSzPts val="1000"/>
              <a:buFont typeface="Symbol" panose="05050102010706020507" pitchFamily="18" charset="2"/>
              <a:buChar char=""/>
              <a:tabLst>
                <a:tab pos="457200" algn="l"/>
              </a:tabLst>
            </a:pPr>
            <a:r>
              <a:rPr lang="en-GB" sz="2000" kern="0" dirty="0">
                <a:effectLst/>
                <a:latin typeface="Arial Narrow" panose="020B0606020202030204" pitchFamily="34" charset="0"/>
                <a:ea typeface="Times New Roman" panose="02020603050405020304" pitchFamily="18" charset="0"/>
                <a:cs typeface="Segoe UI" panose="020B0502040204020203" pitchFamily="34" charset="0"/>
              </a:rPr>
              <a:t>Keep factual logs</a:t>
            </a: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ts val="1500"/>
              </a:lnSpc>
              <a:spcAft>
                <a:spcPts val="800"/>
              </a:spcAft>
              <a:buSzPts val="1000"/>
              <a:buFont typeface="Symbol" panose="05050102010706020507" pitchFamily="18" charset="2"/>
              <a:buChar char=""/>
              <a:tabLst>
                <a:tab pos="457200" algn="l"/>
              </a:tabLst>
            </a:pPr>
            <a:r>
              <a:rPr lang="en-GB" sz="2000" kern="0" dirty="0">
                <a:effectLst/>
                <a:latin typeface="Arial Narrow" panose="020B0606020202030204" pitchFamily="34" charset="0"/>
                <a:ea typeface="Times New Roman" panose="02020603050405020304" pitchFamily="18" charset="0"/>
                <a:cs typeface="Segoe UI" panose="020B0502040204020203" pitchFamily="34" charset="0"/>
              </a:rPr>
              <a:t>Record children’s behaviours before/after contact</a:t>
            </a: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ts val="1500"/>
              </a:lnSpc>
              <a:spcAft>
                <a:spcPts val="800"/>
              </a:spcAft>
              <a:buSzPts val="1000"/>
              <a:buFont typeface="Symbol" panose="05050102010706020507" pitchFamily="18" charset="2"/>
              <a:buChar char=""/>
              <a:tabLst>
                <a:tab pos="457200" algn="l"/>
              </a:tabLst>
            </a:pPr>
            <a:r>
              <a:rPr lang="en-GB" sz="2000" kern="0" dirty="0">
                <a:effectLst/>
                <a:latin typeface="Arial Narrow" panose="020B0606020202030204" pitchFamily="34" charset="0"/>
                <a:ea typeface="Times New Roman" panose="02020603050405020304" pitchFamily="18" charset="0"/>
                <a:cs typeface="Segoe UI" panose="020B0502040204020203" pitchFamily="34" charset="0"/>
              </a:rPr>
              <a:t>Save messages</a:t>
            </a: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ts val="1500"/>
              </a:lnSpc>
              <a:spcAft>
                <a:spcPts val="800"/>
              </a:spcAft>
              <a:buSzPts val="1000"/>
              <a:buFont typeface="Symbol" panose="05050102010706020507" pitchFamily="18" charset="2"/>
              <a:buChar char=""/>
              <a:tabLst>
                <a:tab pos="457200" algn="l"/>
              </a:tabLst>
            </a:pPr>
            <a:r>
              <a:rPr lang="en-GB" sz="2000" kern="0" dirty="0">
                <a:effectLst/>
                <a:latin typeface="Arial Narrow" panose="020B0606020202030204" pitchFamily="34" charset="0"/>
                <a:ea typeface="Times New Roman" panose="02020603050405020304" pitchFamily="18" charset="0"/>
                <a:cs typeface="Segoe UI" panose="020B0502040204020203" pitchFamily="34" charset="0"/>
              </a:rPr>
              <a:t>Photograph visible injuries</a:t>
            </a: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ts val="1500"/>
              </a:lnSpc>
              <a:spcAft>
                <a:spcPts val="800"/>
              </a:spcAft>
              <a:buSzPts val="1000"/>
              <a:buFont typeface="Symbol" panose="05050102010706020507" pitchFamily="18" charset="2"/>
              <a:buChar char=""/>
              <a:tabLst>
                <a:tab pos="457200" algn="l"/>
              </a:tabLst>
            </a:pPr>
            <a:r>
              <a:rPr lang="en-GB" sz="2000" kern="0" dirty="0">
                <a:effectLst/>
                <a:latin typeface="Arial Narrow" panose="020B0606020202030204" pitchFamily="34" charset="0"/>
                <a:ea typeface="Times New Roman" panose="02020603050405020304" pitchFamily="18" charset="0"/>
                <a:cs typeface="Segoe UI" panose="020B0502040204020203" pitchFamily="34" charset="0"/>
              </a:rPr>
              <a:t>Note school or professional observations</a:t>
            </a:r>
            <a:br>
              <a:rPr lang="en-GB" sz="2000" kern="0" dirty="0">
                <a:effectLst/>
                <a:latin typeface="Arial Narrow" panose="020B0606020202030204" pitchFamily="34" charset="0"/>
                <a:ea typeface="Times New Roman" panose="02020603050405020304" pitchFamily="18" charset="0"/>
                <a:cs typeface="Segoe UI" panose="020B0502040204020203" pitchFamily="34" charset="0"/>
              </a:rPr>
            </a:b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p>
            <a:pPr>
              <a:buNone/>
            </a:pPr>
            <a:r>
              <a:rPr lang="en-GB" sz="2000" kern="0" dirty="0">
                <a:effectLst/>
                <a:latin typeface="Arial Narrow" panose="020B0606020202030204" pitchFamily="34" charset="0"/>
                <a:ea typeface="Times New Roman" panose="02020603050405020304" pitchFamily="18" charset="0"/>
                <a:cs typeface="Segoe UI" panose="020B0502040204020203" pitchFamily="34" charset="0"/>
              </a:rPr>
              <a:t>Professionals must avoid encouraging leading questions to children</a:t>
            </a:r>
            <a:endParaRPr lang="en-GB" sz="2000" dirty="0"/>
          </a:p>
        </p:txBody>
      </p:sp>
    </p:spTree>
    <p:extLst>
      <p:ext uri="{BB962C8B-B14F-4D97-AF65-F5344CB8AC3E}">
        <p14:creationId xmlns:p14="http://schemas.microsoft.com/office/powerpoint/2010/main" val="33223733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B6B99F1-30E3-C651-3101-4EFFC8F947B5}"/>
              </a:ext>
            </a:extLst>
          </p:cNvPr>
          <p:cNvSpPr txBox="1"/>
          <p:nvPr/>
        </p:nvSpPr>
        <p:spPr>
          <a:xfrm>
            <a:off x="1994263" y="736086"/>
            <a:ext cx="6096000" cy="4181145"/>
          </a:xfrm>
          <a:prstGeom prst="rect">
            <a:avLst/>
          </a:prstGeom>
          <a:noFill/>
        </p:spPr>
        <p:txBody>
          <a:bodyPr wrap="square">
            <a:spAutoFit/>
          </a:bodyPr>
          <a:lstStyle/>
          <a:p>
            <a:pPr>
              <a:lnSpc>
                <a:spcPct val="115000"/>
              </a:lnSpc>
              <a:spcAft>
                <a:spcPts val="800"/>
              </a:spcAft>
              <a:buNone/>
            </a:pPr>
            <a:r>
              <a:rPr lang="en-GB" sz="4400" b="1" kern="1800" dirty="0">
                <a:effectLst/>
                <a:latin typeface="Arial Narrow" panose="020B0606020202030204" pitchFamily="34" charset="0"/>
                <a:ea typeface="Times New Roman" panose="02020603050405020304" pitchFamily="18" charset="0"/>
                <a:cs typeface="Segoe UI" panose="020B0502040204020203" pitchFamily="34" charset="0"/>
              </a:rPr>
              <a:t>Multi‑Agency Working</a:t>
            </a:r>
          </a:p>
          <a:p>
            <a:pPr>
              <a:lnSpc>
                <a:spcPct val="115000"/>
              </a:lnSpc>
              <a:spcAft>
                <a:spcPts val="800"/>
              </a:spcAft>
              <a:buNone/>
            </a:pPr>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ts val="1500"/>
              </a:lnSpc>
              <a:spcAft>
                <a:spcPts val="800"/>
              </a:spcAft>
              <a:buNone/>
            </a:pPr>
            <a:r>
              <a:rPr lang="en-GB" sz="2000" b="1" kern="0" dirty="0">
                <a:solidFill>
                  <a:schemeClr val="accent6"/>
                </a:solidFill>
                <a:effectLst/>
                <a:latin typeface="Arial Narrow" panose="020B0606020202030204" pitchFamily="34" charset="0"/>
                <a:ea typeface="Times New Roman" panose="02020603050405020304" pitchFamily="18" charset="0"/>
                <a:cs typeface="Segoe UI" panose="020B0502040204020203" pitchFamily="34" charset="0"/>
              </a:rPr>
              <a:t>Professionals should ensure:</a:t>
            </a:r>
          </a:p>
          <a:p>
            <a:pPr>
              <a:lnSpc>
                <a:spcPts val="1500"/>
              </a:lnSpc>
              <a:spcAft>
                <a:spcPts val="800"/>
              </a:spcAft>
              <a:buNone/>
            </a:pPr>
            <a:endParaRPr lang="en-GB" sz="2000" b="1" kern="100" dirty="0">
              <a:solidFill>
                <a:schemeClr val="accent6"/>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ts val="1500"/>
              </a:lnSpc>
              <a:spcAft>
                <a:spcPts val="800"/>
              </a:spcAft>
              <a:buSzPts val="1000"/>
              <a:buFont typeface="Symbol" panose="05050102010706020507" pitchFamily="18" charset="2"/>
              <a:buChar char=""/>
              <a:tabLst>
                <a:tab pos="457200" algn="l"/>
              </a:tabLst>
            </a:pPr>
            <a:r>
              <a:rPr lang="en-GB" sz="2000" kern="0" dirty="0">
                <a:effectLst/>
                <a:latin typeface="Arial Narrow" panose="020B0606020202030204" pitchFamily="34" charset="0"/>
                <a:ea typeface="Times New Roman" panose="02020603050405020304" pitchFamily="18" charset="0"/>
                <a:cs typeface="Segoe UI" panose="020B0502040204020203" pitchFamily="34" charset="0"/>
              </a:rPr>
              <a:t>All agencies receive relevant information</a:t>
            </a: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ts val="1500"/>
              </a:lnSpc>
              <a:spcAft>
                <a:spcPts val="800"/>
              </a:spcAft>
              <a:buSzPts val="1000"/>
              <a:buFont typeface="Symbol" panose="05050102010706020507" pitchFamily="18" charset="2"/>
              <a:buChar char=""/>
              <a:tabLst>
                <a:tab pos="457200" algn="l"/>
              </a:tabLst>
            </a:pPr>
            <a:r>
              <a:rPr lang="en-GB" sz="2000" kern="0" dirty="0">
                <a:effectLst/>
                <a:latin typeface="Arial Narrow" panose="020B0606020202030204" pitchFamily="34" charset="0"/>
                <a:ea typeface="Times New Roman" panose="02020603050405020304" pitchFamily="18" charset="0"/>
                <a:cs typeface="Segoe UI" panose="020B0502040204020203" pitchFamily="34" charset="0"/>
              </a:rPr>
              <a:t>Schools know collection permissions</a:t>
            </a: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ts val="1500"/>
              </a:lnSpc>
              <a:spcAft>
                <a:spcPts val="800"/>
              </a:spcAft>
              <a:buSzPts val="1000"/>
              <a:buFont typeface="Symbol" panose="05050102010706020507" pitchFamily="18" charset="2"/>
              <a:buChar char=""/>
              <a:tabLst>
                <a:tab pos="457200" algn="l"/>
              </a:tabLst>
            </a:pPr>
            <a:r>
              <a:rPr lang="en-GB" sz="2000" kern="0" dirty="0">
                <a:effectLst/>
                <a:latin typeface="Arial Narrow" panose="020B0606020202030204" pitchFamily="34" charset="0"/>
                <a:ea typeface="Times New Roman" panose="02020603050405020304" pitchFamily="18" charset="0"/>
                <a:cs typeface="Segoe UI" panose="020B0502040204020203" pitchFamily="34" charset="0"/>
              </a:rPr>
              <a:t>Settings are aware of risks</a:t>
            </a: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ts val="1500"/>
              </a:lnSpc>
              <a:spcAft>
                <a:spcPts val="800"/>
              </a:spcAft>
              <a:buSzPts val="1000"/>
              <a:buFont typeface="Symbol" panose="05050102010706020507" pitchFamily="18" charset="2"/>
              <a:buChar char=""/>
              <a:tabLst>
                <a:tab pos="457200" algn="l"/>
              </a:tabLst>
            </a:pPr>
            <a:r>
              <a:rPr lang="en-GB" sz="2000" kern="0" dirty="0">
                <a:effectLst/>
                <a:latin typeface="Arial Narrow" panose="020B0606020202030204" pitchFamily="34" charset="0"/>
                <a:ea typeface="Times New Roman" panose="02020603050405020304" pitchFamily="18" charset="0"/>
                <a:cs typeface="Segoe UI" panose="020B0502040204020203" pitchFamily="34" charset="0"/>
              </a:rPr>
              <a:t>Communication pathways are safe and consistent</a:t>
            </a:r>
          </a:p>
          <a:p>
            <a:pPr marL="342900" lvl="0" indent="-342900">
              <a:lnSpc>
                <a:spcPts val="1500"/>
              </a:lnSpc>
              <a:spcAft>
                <a:spcPts val="800"/>
              </a:spcAft>
              <a:buSzPts val="1000"/>
              <a:buFont typeface="Symbol" panose="05050102010706020507" pitchFamily="18" charset="2"/>
              <a:buChar char=""/>
              <a:tabLst>
                <a:tab pos="457200" algn="l"/>
              </a:tabLst>
            </a:pP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p>
            <a:pPr>
              <a:buNone/>
            </a:pPr>
            <a:r>
              <a:rPr lang="en-GB" sz="2000" kern="0" dirty="0">
                <a:effectLst/>
                <a:latin typeface="Arial Narrow" panose="020B0606020202030204" pitchFamily="34" charset="0"/>
                <a:ea typeface="Times New Roman" panose="02020603050405020304" pitchFamily="18" charset="0"/>
                <a:cs typeface="Segoe UI" panose="020B0502040204020203" pitchFamily="34" charset="0"/>
              </a:rPr>
              <a:t>Do not assume another agency is managing the risk—confirm directly</a:t>
            </a:r>
            <a:r>
              <a:rPr lang="en-GB" sz="1800" kern="0" dirty="0">
                <a:effectLst/>
                <a:latin typeface="Arial Narrow" panose="020B0606020202030204" pitchFamily="34" charset="0"/>
                <a:ea typeface="Times New Roman" panose="02020603050405020304" pitchFamily="18" charset="0"/>
                <a:cs typeface="Segoe UI" panose="020B0502040204020203" pitchFamily="34" charset="0"/>
              </a:rPr>
              <a:t>.</a:t>
            </a:r>
            <a:endParaRPr lang="en-GB" dirty="0"/>
          </a:p>
        </p:txBody>
      </p:sp>
    </p:spTree>
    <p:extLst>
      <p:ext uri="{BB962C8B-B14F-4D97-AF65-F5344CB8AC3E}">
        <p14:creationId xmlns:p14="http://schemas.microsoft.com/office/powerpoint/2010/main" val="1972007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B41D1BC-1999-5AEF-A038-BAC0CB79DBA3}"/>
              </a:ext>
            </a:extLst>
          </p:cNvPr>
          <p:cNvSpPr txBox="1"/>
          <p:nvPr/>
        </p:nvSpPr>
        <p:spPr>
          <a:xfrm>
            <a:off x="853441" y="897936"/>
            <a:ext cx="8377646" cy="4368888"/>
          </a:xfrm>
          <a:prstGeom prst="rect">
            <a:avLst/>
          </a:prstGeom>
          <a:noFill/>
        </p:spPr>
        <p:txBody>
          <a:bodyPr wrap="square">
            <a:spAutoFit/>
          </a:bodyPr>
          <a:lstStyle/>
          <a:p>
            <a:pPr>
              <a:lnSpc>
                <a:spcPct val="115000"/>
              </a:lnSpc>
              <a:spcAft>
                <a:spcPts val="800"/>
              </a:spcAft>
              <a:buNone/>
            </a:pPr>
            <a:r>
              <a:rPr lang="en-GB" sz="3200" b="1" kern="1800" dirty="0">
                <a:effectLst/>
                <a:latin typeface="Arial Narrow" panose="020B0606020202030204" pitchFamily="34" charset="0"/>
                <a:ea typeface="Times New Roman" panose="02020603050405020304" pitchFamily="18" charset="0"/>
                <a:cs typeface="Segoe UI" panose="020B0502040204020203" pitchFamily="34" charset="0"/>
              </a:rPr>
              <a:t>Supporting the Parent Through Their Own Emotional Journey</a:t>
            </a:r>
          </a:p>
          <a:p>
            <a:pPr>
              <a:lnSpc>
                <a:spcPct val="115000"/>
              </a:lnSpc>
              <a:spcAft>
                <a:spcPts val="800"/>
              </a:spcAft>
              <a:buNone/>
            </a:pPr>
            <a:endParaRPr lang="en-GB" sz="3200" b="1" kern="100" dirty="0">
              <a:solidFill>
                <a:schemeClr val="accent6"/>
              </a:solidFill>
              <a:effectLst/>
              <a:latin typeface="Aptos" panose="020B0004020202020204" pitchFamily="34" charset="0"/>
              <a:ea typeface="Aptos" panose="020B0004020202020204" pitchFamily="34" charset="0"/>
              <a:cs typeface="Times New Roman" panose="02020603050405020304" pitchFamily="18" charset="0"/>
            </a:endParaRPr>
          </a:p>
          <a:p>
            <a:pPr>
              <a:lnSpc>
                <a:spcPts val="1500"/>
              </a:lnSpc>
              <a:spcAft>
                <a:spcPts val="800"/>
              </a:spcAft>
              <a:buNone/>
            </a:pPr>
            <a:r>
              <a:rPr lang="en-GB" sz="2000" b="1" kern="0" dirty="0">
                <a:solidFill>
                  <a:schemeClr val="accent6"/>
                </a:solidFill>
                <a:effectLst/>
                <a:latin typeface="Arial Narrow" panose="020B0606020202030204" pitchFamily="34" charset="0"/>
                <a:ea typeface="Times New Roman" panose="02020603050405020304" pitchFamily="18" charset="0"/>
                <a:cs typeface="Segoe UI" panose="020B0502040204020203" pitchFamily="34" charset="0"/>
              </a:rPr>
              <a:t>Professionals can:</a:t>
            </a:r>
          </a:p>
          <a:p>
            <a:pPr>
              <a:lnSpc>
                <a:spcPts val="1500"/>
              </a:lnSpc>
              <a:spcAft>
                <a:spcPts val="800"/>
              </a:spcAft>
              <a:buNone/>
            </a:pPr>
            <a:endParaRPr lang="en-GB" sz="2000" b="1" kern="100" dirty="0">
              <a:solidFill>
                <a:schemeClr val="accent6"/>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ts val="1500"/>
              </a:lnSpc>
              <a:spcAft>
                <a:spcPts val="800"/>
              </a:spcAft>
              <a:buSzPts val="1000"/>
              <a:buFont typeface="Symbol" panose="05050102010706020507" pitchFamily="18" charset="2"/>
              <a:buChar char=""/>
              <a:tabLst>
                <a:tab pos="457200" algn="l"/>
              </a:tabLst>
            </a:pPr>
            <a:r>
              <a:rPr lang="en-GB" sz="2000" kern="0" dirty="0">
                <a:effectLst/>
                <a:latin typeface="Arial Narrow" panose="020B0606020202030204" pitchFamily="34" charset="0"/>
                <a:ea typeface="Times New Roman" panose="02020603050405020304" pitchFamily="18" charset="0"/>
                <a:cs typeface="Segoe UI" panose="020B0502040204020203" pitchFamily="34" charset="0"/>
              </a:rPr>
              <a:t>Normalise feelings of injustice, fear, frustration</a:t>
            </a: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ts val="1500"/>
              </a:lnSpc>
              <a:spcAft>
                <a:spcPts val="800"/>
              </a:spcAft>
              <a:buSzPts val="1000"/>
              <a:buFont typeface="Symbol" panose="05050102010706020507" pitchFamily="18" charset="2"/>
              <a:buChar char=""/>
              <a:tabLst>
                <a:tab pos="457200" algn="l"/>
              </a:tabLst>
            </a:pPr>
            <a:r>
              <a:rPr lang="en-GB" sz="2000" kern="0" dirty="0">
                <a:effectLst/>
                <a:latin typeface="Arial Narrow" panose="020B0606020202030204" pitchFamily="34" charset="0"/>
                <a:ea typeface="Times New Roman" panose="02020603050405020304" pitchFamily="18" charset="0"/>
                <a:cs typeface="Segoe UI" panose="020B0502040204020203" pitchFamily="34" charset="0"/>
              </a:rPr>
              <a:t>Reinforce that abuse was not their fault</a:t>
            </a: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ts val="1500"/>
              </a:lnSpc>
              <a:spcAft>
                <a:spcPts val="800"/>
              </a:spcAft>
              <a:buSzPts val="1000"/>
              <a:buFont typeface="Symbol" panose="05050102010706020507" pitchFamily="18" charset="2"/>
              <a:buChar char=""/>
              <a:tabLst>
                <a:tab pos="457200" algn="l"/>
              </a:tabLst>
            </a:pPr>
            <a:r>
              <a:rPr lang="en-GB" sz="2000" kern="0" dirty="0">
                <a:effectLst/>
                <a:latin typeface="Arial Narrow" panose="020B0606020202030204" pitchFamily="34" charset="0"/>
                <a:ea typeface="Times New Roman" panose="02020603050405020304" pitchFamily="18" charset="0"/>
                <a:cs typeface="Segoe UI" panose="020B0502040204020203" pitchFamily="34" charset="0"/>
              </a:rPr>
              <a:t>Encourage self-care rituals when children are away</a:t>
            </a: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ts val="1500"/>
              </a:lnSpc>
              <a:spcAft>
                <a:spcPts val="800"/>
              </a:spcAft>
              <a:buSzPts val="1000"/>
              <a:buFont typeface="Symbol" panose="05050102010706020507" pitchFamily="18" charset="2"/>
              <a:buChar char=""/>
              <a:tabLst>
                <a:tab pos="457200" algn="l"/>
              </a:tabLst>
            </a:pPr>
            <a:r>
              <a:rPr lang="en-GB" sz="2000" kern="0" dirty="0">
                <a:effectLst/>
                <a:latin typeface="Arial Narrow" panose="020B0606020202030204" pitchFamily="34" charset="0"/>
                <a:ea typeface="Times New Roman" panose="02020603050405020304" pitchFamily="18" charset="0"/>
                <a:cs typeface="Segoe UI" panose="020B0502040204020203" pitchFamily="34" charset="0"/>
              </a:rPr>
              <a:t>Help the parent identify supportive people</a:t>
            </a:r>
          </a:p>
          <a:p>
            <a:pPr marL="342900" lvl="0" indent="-342900">
              <a:lnSpc>
                <a:spcPts val="1500"/>
              </a:lnSpc>
              <a:spcAft>
                <a:spcPts val="800"/>
              </a:spcAft>
              <a:buSzPts val="1000"/>
              <a:buFont typeface="Symbol" panose="05050102010706020507" pitchFamily="18" charset="2"/>
              <a:buChar char=""/>
              <a:tabLst>
                <a:tab pos="457200" algn="l"/>
              </a:tabLst>
            </a:pP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p>
            <a:pPr>
              <a:buNone/>
            </a:pPr>
            <a:r>
              <a:rPr lang="en-GB" sz="2000" kern="0" dirty="0">
                <a:effectLst/>
                <a:latin typeface="Arial Narrow" panose="020B0606020202030204" pitchFamily="34" charset="0"/>
                <a:ea typeface="Times New Roman" panose="02020603050405020304" pitchFamily="18" charset="0"/>
                <a:cs typeface="Segoe UI" panose="020B0502040204020203" pitchFamily="34" charset="0"/>
              </a:rPr>
              <a:t>Signpost specialist domestic abuse services</a:t>
            </a:r>
            <a:endParaRPr lang="en-GB" sz="2000" dirty="0"/>
          </a:p>
        </p:txBody>
      </p:sp>
    </p:spTree>
    <p:extLst>
      <p:ext uri="{BB962C8B-B14F-4D97-AF65-F5344CB8AC3E}">
        <p14:creationId xmlns:p14="http://schemas.microsoft.com/office/powerpoint/2010/main" val="36312754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1DB6235-BD0F-98C1-D443-58A1C7E25635}"/>
              </a:ext>
            </a:extLst>
          </p:cNvPr>
          <p:cNvSpPr txBox="1"/>
          <p:nvPr/>
        </p:nvSpPr>
        <p:spPr>
          <a:xfrm>
            <a:off x="888273" y="1260461"/>
            <a:ext cx="10807337" cy="3569182"/>
          </a:xfrm>
          <a:prstGeom prst="rect">
            <a:avLst/>
          </a:prstGeom>
          <a:noFill/>
        </p:spPr>
        <p:txBody>
          <a:bodyPr wrap="square">
            <a:spAutoFit/>
          </a:bodyPr>
          <a:lstStyle/>
          <a:p>
            <a:pPr>
              <a:lnSpc>
                <a:spcPct val="115000"/>
              </a:lnSpc>
              <a:spcAft>
                <a:spcPts val="800"/>
              </a:spcAft>
              <a:buNone/>
            </a:pPr>
            <a:r>
              <a:rPr lang="en-GB" sz="3200" b="1" kern="1800" dirty="0">
                <a:effectLst/>
                <a:latin typeface="Arial Narrow" panose="020B0606020202030204" pitchFamily="34" charset="0"/>
                <a:ea typeface="Times New Roman" panose="02020603050405020304" pitchFamily="18" charset="0"/>
                <a:cs typeface="Segoe UI" panose="020B0502040204020203" pitchFamily="34" charset="0"/>
              </a:rPr>
              <a:t>Key Safety Messages for Professionals to Reinforce</a:t>
            </a:r>
          </a:p>
          <a:p>
            <a:pPr>
              <a:lnSpc>
                <a:spcPct val="115000"/>
              </a:lnSpc>
              <a:spcAft>
                <a:spcPts val="800"/>
              </a:spcAft>
              <a:buNone/>
            </a:pPr>
            <a:endParaRPr lang="en-GB" sz="3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ts val="1500"/>
              </a:lnSpc>
              <a:spcAft>
                <a:spcPts val="800"/>
              </a:spcAft>
              <a:buSzPts val="1000"/>
              <a:buFont typeface="Symbol" panose="05050102010706020507" pitchFamily="18" charset="2"/>
              <a:buChar char=""/>
              <a:tabLst>
                <a:tab pos="457200" algn="l"/>
              </a:tabLst>
            </a:pPr>
            <a:r>
              <a:rPr lang="en-GB" sz="2400" kern="0" dirty="0">
                <a:effectLst/>
                <a:latin typeface="Arial Narrow" panose="020B0606020202030204" pitchFamily="34" charset="0"/>
                <a:ea typeface="Times New Roman" panose="02020603050405020304" pitchFamily="18" charset="0"/>
                <a:cs typeface="Segoe UI" panose="020B0502040204020203" pitchFamily="34" charset="0"/>
              </a:rPr>
              <a:t>“You cannot change your ex-partner; you can change how you respond.”</a:t>
            </a:r>
          </a:p>
          <a:p>
            <a:pPr marL="342900" lvl="0" indent="-342900">
              <a:lnSpc>
                <a:spcPts val="1500"/>
              </a:lnSpc>
              <a:spcAft>
                <a:spcPts val="800"/>
              </a:spcAft>
              <a:buSzPts val="1000"/>
              <a:buFont typeface="Symbol" panose="05050102010706020507" pitchFamily="18" charset="2"/>
              <a:buChar char=""/>
              <a:tabLst>
                <a:tab pos="457200" algn="l"/>
              </a:tabLst>
            </a:pPr>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ts val="1500"/>
              </a:lnSpc>
              <a:spcAft>
                <a:spcPts val="800"/>
              </a:spcAft>
              <a:buSzPts val="1000"/>
              <a:buFont typeface="Symbol" panose="05050102010706020507" pitchFamily="18" charset="2"/>
              <a:buChar char=""/>
              <a:tabLst>
                <a:tab pos="457200" algn="l"/>
              </a:tabLst>
            </a:pPr>
            <a:r>
              <a:rPr lang="en-GB" sz="2400" kern="0" dirty="0">
                <a:effectLst/>
                <a:latin typeface="Arial Narrow" panose="020B0606020202030204" pitchFamily="34" charset="0"/>
                <a:ea typeface="Times New Roman" panose="02020603050405020304" pitchFamily="18" charset="0"/>
                <a:cs typeface="Segoe UI" panose="020B0502040204020203" pitchFamily="34" charset="0"/>
              </a:rPr>
              <a:t>“Your child needs you calm, predictable and regulated.”</a:t>
            </a:r>
          </a:p>
          <a:p>
            <a:pPr marL="342900" lvl="0" indent="-342900">
              <a:lnSpc>
                <a:spcPts val="1500"/>
              </a:lnSpc>
              <a:spcAft>
                <a:spcPts val="800"/>
              </a:spcAft>
              <a:buSzPts val="1000"/>
              <a:buFont typeface="Symbol" panose="05050102010706020507" pitchFamily="18" charset="2"/>
              <a:buChar char=""/>
              <a:tabLst>
                <a:tab pos="457200" algn="l"/>
              </a:tabLst>
            </a:pPr>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ts val="1500"/>
              </a:lnSpc>
              <a:spcAft>
                <a:spcPts val="800"/>
              </a:spcAft>
              <a:buSzPts val="1000"/>
              <a:buFont typeface="Symbol" panose="05050102010706020507" pitchFamily="18" charset="2"/>
              <a:buChar char=""/>
              <a:tabLst>
                <a:tab pos="457200" algn="l"/>
              </a:tabLst>
            </a:pPr>
            <a:r>
              <a:rPr lang="en-GB" sz="2400" kern="0" dirty="0">
                <a:effectLst/>
                <a:latin typeface="Arial Narrow" panose="020B0606020202030204" pitchFamily="34" charset="0"/>
                <a:ea typeface="Times New Roman" panose="02020603050405020304" pitchFamily="18" charset="0"/>
                <a:cs typeface="Segoe UI" panose="020B0502040204020203" pitchFamily="34" charset="0"/>
              </a:rPr>
              <a:t>“Boundaries are not punitive—they keep you and your child safe.”</a:t>
            </a:r>
          </a:p>
          <a:p>
            <a:pPr marL="342900" lvl="0" indent="-342900">
              <a:lnSpc>
                <a:spcPts val="1500"/>
              </a:lnSpc>
              <a:spcAft>
                <a:spcPts val="800"/>
              </a:spcAft>
              <a:buSzPts val="1000"/>
              <a:buFont typeface="Symbol" panose="05050102010706020507" pitchFamily="18" charset="2"/>
              <a:buChar char=""/>
              <a:tabLst>
                <a:tab pos="457200" algn="l"/>
              </a:tabLst>
            </a:pPr>
            <a:endParaRPr lang="en-GB" sz="2400" kern="0" dirty="0">
              <a:effectLst/>
              <a:latin typeface="Arial Narrow" panose="020B0606020202030204" pitchFamily="34" charset="0"/>
              <a:ea typeface="Times New Roman" panose="02020603050405020304" pitchFamily="18" charset="0"/>
              <a:cs typeface="Segoe UI" panose="020B0502040204020203" pitchFamily="34" charset="0"/>
            </a:endParaRPr>
          </a:p>
          <a:p>
            <a:pPr>
              <a:buNone/>
            </a:pPr>
            <a:r>
              <a:rPr lang="en-GB" sz="2400" kern="0" dirty="0">
                <a:effectLst/>
                <a:latin typeface="Arial Narrow" panose="020B0606020202030204" pitchFamily="34" charset="0"/>
                <a:ea typeface="Times New Roman" panose="02020603050405020304" pitchFamily="18" charset="0"/>
                <a:cs typeface="Segoe UI" panose="020B0502040204020203" pitchFamily="34" charset="0"/>
              </a:rPr>
              <a:t>“Being ‘the better person’ means modelling emotional safety, not perfection.”</a:t>
            </a:r>
            <a:endParaRPr lang="en-GB" sz="2400" dirty="0"/>
          </a:p>
        </p:txBody>
      </p:sp>
    </p:spTree>
    <p:extLst>
      <p:ext uri="{BB962C8B-B14F-4D97-AF65-F5344CB8AC3E}">
        <p14:creationId xmlns:p14="http://schemas.microsoft.com/office/powerpoint/2010/main" val="7094302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D48FF13-92B0-C052-595C-D555C5F400EF}"/>
              </a:ext>
            </a:extLst>
          </p:cNvPr>
          <p:cNvSpPr txBox="1"/>
          <p:nvPr/>
        </p:nvSpPr>
        <p:spPr>
          <a:xfrm>
            <a:off x="1358538" y="1018820"/>
            <a:ext cx="8847908" cy="3700244"/>
          </a:xfrm>
          <a:prstGeom prst="rect">
            <a:avLst/>
          </a:prstGeom>
          <a:noFill/>
        </p:spPr>
        <p:txBody>
          <a:bodyPr wrap="square">
            <a:spAutoFit/>
          </a:bodyPr>
          <a:lstStyle/>
          <a:p>
            <a:pPr>
              <a:lnSpc>
                <a:spcPct val="115000"/>
              </a:lnSpc>
              <a:spcAft>
                <a:spcPts val="800"/>
              </a:spcAft>
              <a:buNone/>
            </a:pPr>
            <a:r>
              <a:rPr lang="en-GB" sz="3200" b="1" kern="1800" dirty="0">
                <a:effectLst/>
                <a:latin typeface="Arial Narrow" panose="020B0606020202030204" pitchFamily="34" charset="0"/>
                <a:ea typeface="Times New Roman" panose="02020603050405020304" pitchFamily="18" charset="0"/>
                <a:cs typeface="Segoe UI" panose="020B0502040204020203" pitchFamily="34" charset="0"/>
              </a:rPr>
              <a:t>Professional Tools &amp; Resources</a:t>
            </a:r>
          </a:p>
          <a:p>
            <a:pPr>
              <a:lnSpc>
                <a:spcPct val="115000"/>
              </a:lnSpc>
              <a:spcAft>
                <a:spcPts val="800"/>
              </a:spcAft>
              <a:buNone/>
            </a:pPr>
            <a:endParaRPr lang="en-GB" sz="3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ts val="1500"/>
              </a:lnSpc>
              <a:spcAft>
                <a:spcPts val="800"/>
              </a:spcAft>
              <a:buNone/>
            </a:pPr>
            <a:r>
              <a:rPr lang="en-GB" sz="2000" b="1" kern="0" dirty="0">
                <a:solidFill>
                  <a:schemeClr val="accent6"/>
                </a:solidFill>
                <a:effectLst/>
                <a:latin typeface="Arial Narrow" panose="020B0606020202030204" pitchFamily="34" charset="0"/>
                <a:ea typeface="Times New Roman" panose="02020603050405020304" pitchFamily="18" charset="0"/>
                <a:cs typeface="Segoe UI" panose="020B0502040204020203" pitchFamily="34" charset="0"/>
              </a:rPr>
              <a:t>Professionals should routinely signpost to:</a:t>
            </a:r>
          </a:p>
          <a:p>
            <a:pPr>
              <a:lnSpc>
                <a:spcPts val="1500"/>
              </a:lnSpc>
              <a:spcAft>
                <a:spcPts val="800"/>
              </a:spcAft>
              <a:buNone/>
            </a:pP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ts val="1500"/>
              </a:lnSpc>
              <a:spcAft>
                <a:spcPts val="800"/>
              </a:spcAft>
              <a:buSzPts val="1000"/>
              <a:buFont typeface="Symbol" panose="05050102010706020507" pitchFamily="18" charset="2"/>
              <a:buChar char=""/>
              <a:tabLst>
                <a:tab pos="457200" algn="l"/>
              </a:tabLst>
            </a:pPr>
            <a:r>
              <a:rPr lang="en-GB" sz="2000" kern="0" dirty="0">
                <a:effectLst/>
                <a:latin typeface="Arial Narrow" panose="020B0606020202030204" pitchFamily="34" charset="0"/>
                <a:ea typeface="Times New Roman" panose="02020603050405020304" pitchFamily="18" charset="0"/>
                <a:cs typeface="Segoe UI" panose="020B0502040204020203" pitchFamily="34" charset="0"/>
              </a:rPr>
              <a:t>Local domestic abuse services</a:t>
            </a: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ts val="1500"/>
              </a:lnSpc>
              <a:spcAft>
                <a:spcPts val="800"/>
              </a:spcAft>
              <a:buSzPts val="1000"/>
              <a:buFont typeface="Symbol" panose="05050102010706020507" pitchFamily="18" charset="2"/>
              <a:buChar char=""/>
              <a:tabLst>
                <a:tab pos="457200" algn="l"/>
              </a:tabLst>
            </a:pPr>
            <a:r>
              <a:rPr lang="en-GB" sz="2000" kern="0" dirty="0">
                <a:effectLst/>
                <a:latin typeface="Arial Narrow" panose="020B0606020202030204" pitchFamily="34" charset="0"/>
                <a:ea typeface="Times New Roman" panose="02020603050405020304" pitchFamily="18" charset="0"/>
                <a:cs typeface="Segoe UI" panose="020B0502040204020203" pitchFamily="34" charset="0"/>
              </a:rPr>
              <a:t>National helplines</a:t>
            </a: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ts val="1500"/>
              </a:lnSpc>
              <a:spcAft>
                <a:spcPts val="800"/>
              </a:spcAft>
              <a:buSzPts val="1000"/>
              <a:buFont typeface="Symbol" panose="05050102010706020507" pitchFamily="18" charset="2"/>
              <a:buChar char=""/>
              <a:tabLst>
                <a:tab pos="457200" algn="l"/>
              </a:tabLst>
            </a:pPr>
            <a:r>
              <a:rPr lang="en-GB" sz="2000" kern="0" dirty="0">
                <a:effectLst/>
                <a:latin typeface="Arial Narrow" panose="020B0606020202030204" pitchFamily="34" charset="0"/>
                <a:ea typeface="Times New Roman" panose="02020603050405020304" pitchFamily="18" charset="0"/>
                <a:cs typeface="Segoe UI" panose="020B0502040204020203" pitchFamily="34" charset="0"/>
              </a:rPr>
              <a:t>Child maintenance support</a:t>
            </a: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ts val="1500"/>
              </a:lnSpc>
              <a:spcAft>
                <a:spcPts val="800"/>
              </a:spcAft>
              <a:buSzPts val="1000"/>
              <a:buFont typeface="Symbol" panose="05050102010706020507" pitchFamily="18" charset="2"/>
              <a:buChar char=""/>
              <a:tabLst>
                <a:tab pos="457200" algn="l"/>
              </a:tabLst>
            </a:pPr>
            <a:r>
              <a:rPr lang="en-GB" sz="2000" kern="0" dirty="0">
                <a:effectLst/>
                <a:latin typeface="Arial Narrow" panose="020B0606020202030204" pitchFamily="34" charset="0"/>
                <a:ea typeface="Times New Roman" panose="02020603050405020304" pitchFamily="18" charset="0"/>
                <a:cs typeface="Segoe UI" panose="020B0502040204020203" pitchFamily="34" charset="0"/>
              </a:rPr>
              <a:t>Parenting apps that secure communication</a:t>
            </a: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ts val="1500"/>
              </a:lnSpc>
              <a:spcAft>
                <a:spcPts val="800"/>
              </a:spcAft>
              <a:buSzPts val="1000"/>
              <a:buFont typeface="Symbol" panose="05050102010706020507" pitchFamily="18" charset="2"/>
              <a:buChar char=""/>
              <a:tabLst>
                <a:tab pos="457200" algn="l"/>
              </a:tabLst>
            </a:pPr>
            <a:r>
              <a:rPr lang="en-GB" sz="2000" kern="0" dirty="0">
                <a:effectLst/>
                <a:latin typeface="Arial Narrow" panose="020B0606020202030204" pitchFamily="34" charset="0"/>
                <a:ea typeface="Times New Roman" panose="02020603050405020304" pitchFamily="18" charset="0"/>
                <a:cs typeface="Segoe UI" panose="020B0502040204020203" pitchFamily="34" charset="0"/>
              </a:rPr>
              <a:t>Legal advice routes</a:t>
            </a: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ts val="1500"/>
              </a:lnSpc>
              <a:spcAft>
                <a:spcPts val="800"/>
              </a:spcAft>
              <a:buSzPts val="1000"/>
              <a:buFont typeface="Symbol" panose="05050102010706020507" pitchFamily="18" charset="2"/>
              <a:buChar char=""/>
              <a:tabLst>
                <a:tab pos="457200" algn="l"/>
              </a:tabLst>
            </a:pPr>
            <a:r>
              <a:rPr lang="en-GB" sz="2000" kern="0" dirty="0">
                <a:effectLst/>
                <a:latin typeface="Arial Narrow" panose="020B0606020202030204" pitchFamily="34" charset="0"/>
                <a:ea typeface="Times New Roman" panose="02020603050405020304" pitchFamily="18" charset="0"/>
                <a:cs typeface="Segoe UI" panose="020B0502040204020203" pitchFamily="34" charset="0"/>
              </a:rPr>
              <a:t>Mental health and wellbeing support</a:t>
            </a: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1123774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96126A8-C50E-073E-664A-71DBC588AB6C}"/>
              </a:ext>
            </a:extLst>
          </p:cNvPr>
          <p:cNvSpPr txBox="1"/>
          <p:nvPr/>
        </p:nvSpPr>
        <p:spPr>
          <a:xfrm>
            <a:off x="1358538" y="1018820"/>
            <a:ext cx="8847908" cy="6069739"/>
          </a:xfrm>
          <a:prstGeom prst="rect">
            <a:avLst/>
          </a:prstGeom>
          <a:noFill/>
        </p:spPr>
        <p:txBody>
          <a:bodyPr wrap="square">
            <a:spAutoFit/>
          </a:bodyPr>
          <a:lstStyle/>
          <a:p>
            <a:pPr>
              <a:lnSpc>
                <a:spcPct val="115000"/>
              </a:lnSpc>
              <a:spcAft>
                <a:spcPts val="800"/>
              </a:spcAft>
              <a:buNone/>
            </a:pPr>
            <a:r>
              <a:rPr lang="en-GB" sz="3200" b="1" kern="1800" dirty="0">
                <a:effectLst/>
                <a:latin typeface="Arial Narrow" panose="020B0606020202030204" pitchFamily="34" charset="0"/>
                <a:ea typeface="Times New Roman" panose="02020603050405020304" pitchFamily="18" charset="0"/>
                <a:cs typeface="Segoe UI" panose="020B0502040204020203" pitchFamily="34" charset="0"/>
              </a:rPr>
              <a:t>Next Steps</a:t>
            </a:r>
          </a:p>
          <a:p>
            <a:pPr>
              <a:lnSpc>
                <a:spcPct val="115000"/>
              </a:lnSpc>
              <a:spcAft>
                <a:spcPts val="800"/>
              </a:spcAft>
              <a:buNone/>
            </a:pPr>
            <a:endParaRPr lang="en-GB" sz="3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ts val="1500"/>
              </a:lnSpc>
              <a:spcAft>
                <a:spcPts val="800"/>
              </a:spcAft>
              <a:buSzPts val="1000"/>
              <a:buFont typeface="Symbol" panose="05050102010706020507" pitchFamily="18" charset="2"/>
              <a:buChar char=""/>
              <a:tabLst>
                <a:tab pos="457200" algn="l"/>
              </a:tabLst>
            </a:pPr>
            <a:r>
              <a:rPr lang="en-GB" sz="2000" kern="0" dirty="0">
                <a:latin typeface="Arial Narrow" panose="020B0606020202030204" pitchFamily="34" charset="0"/>
                <a:ea typeface="Times New Roman" panose="02020603050405020304" pitchFamily="18" charset="0"/>
                <a:cs typeface="Segoe UI" panose="020B0502040204020203" pitchFamily="34" charset="0"/>
              </a:rPr>
              <a:t>6 Week Group Work Programme in Peterborough developed </a:t>
            </a:r>
          </a:p>
          <a:p>
            <a:pPr marL="342900" lvl="0" indent="-342900">
              <a:lnSpc>
                <a:spcPts val="1500"/>
              </a:lnSpc>
              <a:spcAft>
                <a:spcPts val="800"/>
              </a:spcAft>
              <a:buSzPts val="1000"/>
              <a:buFont typeface="Symbol" panose="05050102010706020507" pitchFamily="18" charset="2"/>
              <a:buChar char=""/>
              <a:tabLst>
                <a:tab pos="457200" algn="l"/>
              </a:tabLst>
            </a:pPr>
            <a:r>
              <a:rPr lang="en-GB" sz="2000" kern="0" dirty="0">
                <a:effectLst/>
                <a:latin typeface="Arial Narrow" panose="020B0606020202030204" pitchFamily="34" charset="0"/>
                <a:ea typeface="Times New Roman" panose="02020603050405020304" pitchFamily="18" charset="0"/>
                <a:cs typeface="Segoe UI" panose="020B0502040204020203" pitchFamily="34" charset="0"/>
              </a:rPr>
              <a:t>2 Groups funded to run</a:t>
            </a:r>
          </a:p>
          <a:p>
            <a:pPr marL="342900" lvl="0" indent="-342900">
              <a:lnSpc>
                <a:spcPts val="1500"/>
              </a:lnSpc>
              <a:spcAft>
                <a:spcPts val="800"/>
              </a:spcAft>
              <a:buSzPts val="1000"/>
              <a:buFont typeface="Symbol" panose="05050102010706020507" pitchFamily="18" charset="2"/>
              <a:buChar char=""/>
              <a:tabLst>
                <a:tab pos="457200" algn="l"/>
              </a:tabLst>
            </a:pPr>
            <a:r>
              <a:rPr lang="en-GB" sz="2000" kern="0" dirty="0">
                <a:latin typeface="Arial Narrow" panose="020B0606020202030204" pitchFamily="34" charset="0"/>
                <a:ea typeface="Times New Roman" panose="02020603050405020304" pitchFamily="18" charset="0"/>
                <a:cs typeface="Segoe UI" panose="020B0502040204020203" pitchFamily="34" charset="0"/>
              </a:rPr>
              <a:t>Train the Trainer for Groupwork will fund future groups</a:t>
            </a:r>
          </a:p>
          <a:p>
            <a:pPr lvl="0">
              <a:lnSpc>
                <a:spcPts val="1500"/>
              </a:lnSpc>
              <a:spcAft>
                <a:spcPts val="800"/>
              </a:spcAft>
              <a:buSzPts val="1000"/>
              <a:tabLst>
                <a:tab pos="457200" algn="l"/>
              </a:tabLst>
            </a:pPr>
            <a:endParaRPr lang="en-GB" sz="2000" kern="0" dirty="0">
              <a:effectLst/>
              <a:latin typeface="Arial Narrow" panose="020B0606020202030204" pitchFamily="34" charset="0"/>
              <a:ea typeface="Times New Roman" panose="02020603050405020304" pitchFamily="18" charset="0"/>
              <a:cs typeface="Segoe UI" panose="020B0502040204020203" pitchFamily="34" charset="0"/>
            </a:endParaRPr>
          </a:p>
          <a:p>
            <a:pPr marL="342900" lvl="0" indent="-342900">
              <a:lnSpc>
                <a:spcPts val="1500"/>
              </a:lnSpc>
              <a:spcAft>
                <a:spcPts val="800"/>
              </a:spcAft>
              <a:buSzPts val="1000"/>
              <a:buFont typeface="Symbol" panose="05050102010706020507" pitchFamily="18" charset="2"/>
              <a:buChar char=""/>
              <a:tabLst>
                <a:tab pos="457200" algn="l"/>
              </a:tabLst>
            </a:pPr>
            <a:r>
              <a:rPr lang="en-GB" sz="2000" kern="0" dirty="0">
                <a:effectLst/>
                <a:latin typeface="Arial Narrow" panose="020B0606020202030204" pitchFamily="34" charset="0"/>
                <a:ea typeface="Times New Roman" panose="02020603050405020304" pitchFamily="18" charset="0"/>
                <a:cs typeface="Segoe UI" panose="020B0502040204020203" pitchFamily="34" charset="0"/>
              </a:rPr>
              <a:t>3,000 copies of parent’s guide printed</a:t>
            </a:r>
          </a:p>
          <a:p>
            <a:pPr marL="342900" lvl="0" indent="-342900">
              <a:lnSpc>
                <a:spcPts val="1500"/>
              </a:lnSpc>
              <a:spcAft>
                <a:spcPts val="800"/>
              </a:spcAft>
              <a:buSzPts val="1000"/>
              <a:buFont typeface="Symbol" panose="05050102010706020507" pitchFamily="18" charset="2"/>
              <a:buChar char=""/>
              <a:tabLst>
                <a:tab pos="457200" algn="l"/>
              </a:tabLst>
            </a:pPr>
            <a:r>
              <a:rPr lang="en-GB" sz="2000" kern="0" dirty="0">
                <a:latin typeface="Arial Narrow" panose="020B0606020202030204" pitchFamily="34" charset="0"/>
                <a:ea typeface="Aptos" panose="020B0004020202020204" pitchFamily="34" charset="0"/>
                <a:cs typeface="Segoe UI" panose="020B0502040204020203" pitchFamily="34" charset="0"/>
              </a:rPr>
              <a:t>Professional’s guidance printed</a:t>
            </a: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ts val="1500"/>
              </a:lnSpc>
              <a:spcAft>
                <a:spcPts val="800"/>
              </a:spcAft>
              <a:buSzPts val="1000"/>
              <a:buFont typeface="Symbol" panose="05050102010706020507" pitchFamily="18" charset="2"/>
              <a:buChar char=""/>
              <a:tabLst>
                <a:tab pos="457200" algn="l"/>
              </a:tabLst>
            </a:pPr>
            <a:r>
              <a:rPr lang="en-GB" sz="2000" kern="0" dirty="0">
                <a:effectLst/>
                <a:latin typeface="Arial Narrow" panose="020B0606020202030204" pitchFamily="34" charset="0"/>
                <a:ea typeface="Times New Roman" panose="02020603050405020304" pitchFamily="18" charset="0"/>
                <a:cs typeface="Segoe UI" panose="020B0502040204020203" pitchFamily="34" charset="0"/>
              </a:rPr>
              <a:t>Both available online</a:t>
            </a: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ts val="1500"/>
              </a:lnSpc>
              <a:spcAft>
                <a:spcPts val="800"/>
              </a:spcAft>
              <a:buSzPts val="1000"/>
              <a:buFont typeface="Symbol" panose="05050102010706020507" pitchFamily="18" charset="2"/>
              <a:buChar char=""/>
              <a:tabLst>
                <a:tab pos="457200" algn="l"/>
              </a:tabLst>
            </a:pPr>
            <a:r>
              <a:rPr lang="en-GB" sz="2000" kern="0" dirty="0">
                <a:effectLst/>
                <a:latin typeface="Arial Narrow" panose="020B0606020202030204" pitchFamily="34" charset="0"/>
                <a:ea typeface="Times New Roman" panose="02020603050405020304" pitchFamily="18" charset="0"/>
                <a:cs typeface="Segoe UI" panose="020B0502040204020203" pitchFamily="34" charset="0"/>
              </a:rPr>
              <a:t>Professional’s training available in Peterborough – Cambs to follow</a:t>
            </a:r>
          </a:p>
          <a:p>
            <a:pPr marL="342900" lvl="0" indent="-342900">
              <a:lnSpc>
                <a:spcPts val="1500"/>
              </a:lnSpc>
              <a:spcAft>
                <a:spcPts val="800"/>
              </a:spcAft>
              <a:buSzPts val="1000"/>
              <a:buFont typeface="Symbol" panose="05050102010706020507" pitchFamily="18" charset="2"/>
              <a:buChar char=""/>
              <a:tabLst>
                <a:tab pos="457200" algn="l"/>
              </a:tabLst>
            </a:pPr>
            <a:endParaRPr lang="en-GB" sz="2000" kern="0" dirty="0">
              <a:latin typeface="Arial Narrow" panose="020B0606020202030204" pitchFamily="34" charset="0"/>
              <a:ea typeface="Aptos" panose="020B0004020202020204" pitchFamily="34" charset="0"/>
              <a:cs typeface="Segoe UI" panose="020B0502040204020203" pitchFamily="34" charset="0"/>
            </a:endParaRPr>
          </a:p>
          <a:p>
            <a:pPr marL="342900" lvl="0" indent="-342900">
              <a:lnSpc>
                <a:spcPts val="1500"/>
              </a:lnSpc>
              <a:spcAft>
                <a:spcPts val="800"/>
              </a:spcAft>
              <a:buSzPts val="1000"/>
              <a:buFont typeface="Symbol" panose="05050102010706020507" pitchFamily="18" charset="2"/>
              <a:buChar char=""/>
              <a:tabLst>
                <a:tab pos="457200" algn="l"/>
              </a:tabLst>
            </a:pPr>
            <a:endParaRPr lang="en-GB" sz="2000" kern="0" dirty="0">
              <a:effectLst/>
              <a:latin typeface="Arial Narrow" panose="020B0606020202030204" pitchFamily="34" charset="0"/>
              <a:ea typeface="Aptos" panose="020B0004020202020204" pitchFamily="34" charset="0"/>
              <a:cs typeface="Segoe UI" panose="020B0502040204020203" pitchFamily="34" charset="0"/>
            </a:endParaRPr>
          </a:p>
          <a:p>
            <a:pPr lvl="0">
              <a:lnSpc>
                <a:spcPts val="1500"/>
              </a:lnSpc>
              <a:spcAft>
                <a:spcPts val="800"/>
              </a:spcAft>
              <a:buSzPts val="1000"/>
              <a:tabLst>
                <a:tab pos="457200" algn="l"/>
              </a:tabLst>
            </a:pPr>
            <a:r>
              <a:rPr lang="en-GB" sz="2800" b="1" kern="0" dirty="0">
                <a:latin typeface="Arial Narrow" panose="020B0606020202030204" pitchFamily="34" charset="0"/>
                <a:ea typeface="Aptos" panose="020B0004020202020204" pitchFamily="34" charset="0"/>
                <a:cs typeface="Segoe UI" panose="020B0502040204020203" pitchFamily="34" charset="0"/>
              </a:rPr>
              <a:t>Questions – please contact</a:t>
            </a:r>
          </a:p>
          <a:p>
            <a:pPr lvl="0">
              <a:lnSpc>
                <a:spcPts val="1500"/>
              </a:lnSpc>
              <a:spcAft>
                <a:spcPts val="800"/>
              </a:spcAft>
              <a:buSzPts val="1000"/>
              <a:tabLst>
                <a:tab pos="457200" algn="l"/>
              </a:tabLst>
            </a:pPr>
            <a:endParaRPr lang="en-GB" sz="2800" b="1" kern="0" dirty="0">
              <a:latin typeface="Arial Narrow" panose="020B0606020202030204" pitchFamily="34" charset="0"/>
              <a:ea typeface="Aptos" panose="020B0004020202020204" pitchFamily="34" charset="0"/>
              <a:cs typeface="Segoe UI" panose="020B0502040204020203" pitchFamily="34" charset="0"/>
            </a:endParaRPr>
          </a:p>
          <a:p>
            <a:pPr lvl="0">
              <a:lnSpc>
                <a:spcPts val="1500"/>
              </a:lnSpc>
              <a:spcAft>
                <a:spcPts val="800"/>
              </a:spcAft>
              <a:buSzPts val="1000"/>
              <a:tabLst>
                <a:tab pos="457200" algn="l"/>
              </a:tabLst>
            </a:pPr>
            <a:r>
              <a:rPr lang="en-GB" sz="2000" kern="0" dirty="0">
                <a:latin typeface="Arial Narrow" panose="020B0606020202030204" pitchFamily="34" charset="0"/>
                <a:ea typeface="Aptos" panose="020B0004020202020204" pitchFamily="34" charset="0"/>
                <a:cs typeface="Segoe UI" panose="020B0502040204020203" pitchFamily="34" charset="0"/>
                <a:hlinkClick r:id="rId2"/>
              </a:rPr>
              <a:t>V</a:t>
            </a:r>
            <a:r>
              <a:rPr lang="en-GB" sz="2000" kern="0" dirty="0">
                <a:effectLst/>
                <a:latin typeface="Arial Narrow" panose="020B0606020202030204" pitchFamily="34" charset="0"/>
                <a:ea typeface="Aptos" panose="020B0004020202020204" pitchFamily="34" charset="0"/>
                <a:cs typeface="Segoe UI" panose="020B0502040204020203" pitchFamily="34" charset="0"/>
                <a:hlinkClick r:id="rId2"/>
              </a:rPr>
              <a:t>ickie</a:t>
            </a:r>
            <a:r>
              <a:rPr lang="en-GB" sz="2000" kern="0" dirty="0">
                <a:latin typeface="Arial Narrow" panose="020B0606020202030204" pitchFamily="34" charset="0"/>
                <a:ea typeface="Aptos" panose="020B0004020202020204" pitchFamily="34" charset="0"/>
                <a:cs typeface="Segoe UI" panose="020B0502040204020203" pitchFamily="34" charset="0"/>
                <a:hlinkClick r:id="rId2"/>
              </a:rPr>
              <a:t>.Crompton@peterborough.gov.uk</a:t>
            </a:r>
            <a:endParaRPr lang="en-GB" sz="2000" kern="0" dirty="0">
              <a:latin typeface="Arial Narrow" panose="020B0606020202030204" pitchFamily="34" charset="0"/>
              <a:ea typeface="Aptos" panose="020B0004020202020204" pitchFamily="34" charset="0"/>
              <a:cs typeface="Segoe UI" panose="020B0502040204020203" pitchFamily="34" charset="0"/>
            </a:endParaRPr>
          </a:p>
          <a:p>
            <a:pPr lvl="0">
              <a:lnSpc>
                <a:spcPts val="1500"/>
              </a:lnSpc>
              <a:spcAft>
                <a:spcPts val="800"/>
              </a:spcAft>
              <a:buSzPts val="1000"/>
              <a:tabLst>
                <a:tab pos="457200" algn="l"/>
              </a:tabLst>
            </a:pPr>
            <a:r>
              <a:rPr lang="en-GB" sz="2000" kern="0" dirty="0">
                <a:latin typeface="Arial Narrow" panose="020B0606020202030204" pitchFamily="34" charset="0"/>
                <a:ea typeface="Aptos" panose="020B0004020202020204" pitchFamily="34" charset="0"/>
                <a:cs typeface="Segoe UI" panose="020B0502040204020203" pitchFamily="34" charset="0"/>
                <a:hlinkClick r:id="rId3"/>
              </a:rPr>
              <a:t>Lydia.Mack@peterborough.gov.uk</a:t>
            </a:r>
            <a:endParaRPr lang="en-GB" sz="2000" kern="0" dirty="0">
              <a:latin typeface="Arial Narrow" panose="020B0606020202030204" pitchFamily="34" charset="0"/>
              <a:ea typeface="Aptos" panose="020B0004020202020204" pitchFamily="34" charset="0"/>
              <a:cs typeface="Segoe UI" panose="020B0502040204020203" pitchFamily="34" charset="0"/>
            </a:endParaRPr>
          </a:p>
          <a:p>
            <a:pPr lvl="0">
              <a:lnSpc>
                <a:spcPts val="1500"/>
              </a:lnSpc>
              <a:spcAft>
                <a:spcPts val="800"/>
              </a:spcAft>
              <a:buSzPts val="1000"/>
              <a:tabLst>
                <a:tab pos="457200" algn="l"/>
              </a:tabLst>
            </a:pPr>
            <a:endParaRPr lang="en-GB" sz="2000" kern="0" dirty="0">
              <a:latin typeface="Arial Narrow" panose="020B0606020202030204" pitchFamily="34" charset="0"/>
              <a:ea typeface="Aptos" panose="020B0004020202020204" pitchFamily="34" charset="0"/>
              <a:cs typeface="Segoe UI" panose="020B0502040204020203" pitchFamily="34" charset="0"/>
            </a:endParaRPr>
          </a:p>
          <a:p>
            <a:pPr lvl="0">
              <a:lnSpc>
                <a:spcPts val="1500"/>
              </a:lnSpc>
              <a:spcAft>
                <a:spcPts val="800"/>
              </a:spcAft>
              <a:buSzPts val="1000"/>
              <a:tabLst>
                <a:tab pos="457200" algn="l"/>
              </a:tabLst>
            </a:pP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936615241"/>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353</TotalTime>
  <Words>1073</Words>
  <Application>Microsoft Office PowerPoint</Application>
  <PresentationFormat>Widescreen</PresentationFormat>
  <Paragraphs>186</Paragraphs>
  <Slides>18</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vt:i4>
      </vt:variant>
    </vt:vector>
  </HeadingPairs>
  <TitlesOfParts>
    <vt:vector size="25" baseType="lpstr">
      <vt:lpstr>Aptos</vt:lpstr>
      <vt:lpstr>Arial</vt:lpstr>
      <vt:lpstr>Arial Narrow</vt:lpstr>
      <vt:lpstr>Symbol</vt:lpstr>
      <vt:lpstr>Trebuchet MS</vt:lpstr>
      <vt:lpstr>Wingdings 3</vt:lpstr>
      <vt:lpstr>Facet</vt:lpstr>
      <vt:lpstr>Parenting with an Abusive Ex</vt:lpstr>
      <vt:lpstr>PowerPoint Presentation</vt:lpstr>
      <vt:lpstr>PowerPoint Presentation</vt:lpstr>
      <vt:lpstr>Consultation:   IDVAs Domestic Abuse Professionals Social Workers Child &amp; Family Workers Lawyers People with Lived Experience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Peterborough City Council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Vickie Crompton</dc:creator>
  <cp:lastModifiedBy>Karen Hedger</cp:lastModifiedBy>
  <cp:revision>1</cp:revision>
  <dcterms:created xsi:type="dcterms:W3CDTF">2026-04-13T16:20:18Z</dcterms:created>
  <dcterms:modified xsi:type="dcterms:W3CDTF">2026-04-14T08:10:41Z</dcterms:modified>
</cp:coreProperties>
</file>