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88" r:id="rId4"/>
    <p:sldMasterId id="2147484739" r:id="rId5"/>
    <p:sldMasterId id="2147484756" r:id="rId6"/>
    <p:sldMasterId id="2147484773" r:id="rId7"/>
    <p:sldMasterId id="2147484790" r:id="rId8"/>
    <p:sldMasterId id="2147484807" r:id="rId9"/>
    <p:sldMasterId id="2147484824" r:id="rId10"/>
  </p:sldMasterIdLst>
  <p:notesMasterIdLst>
    <p:notesMasterId r:id="rId46"/>
  </p:notesMasterIdLst>
  <p:handoutMasterIdLst>
    <p:handoutMasterId r:id="rId47"/>
  </p:handoutMasterIdLst>
  <p:sldIdLst>
    <p:sldId id="930" r:id="rId11"/>
    <p:sldId id="922" r:id="rId12"/>
    <p:sldId id="905" r:id="rId13"/>
    <p:sldId id="940" r:id="rId14"/>
    <p:sldId id="941" r:id="rId15"/>
    <p:sldId id="929" r:id="rId16"/>
    <p:sldId id="928" r:id="rId17"/>
    <p:sldId id="931" r:id="rId18"/>
    <p:sldId id="927" r:id="rId19"/>
    <p:sldId id="362" r:id="rId20"/>
    <p:sldId id="926" r:id="rId21"/>
    <p:sldId id="343" r:id="rId22"/>
    <p:sldId id="939" r:id="rId23"/>
    <p:sldId id="257" r:id="rId24"/>
    <p:sldId id="258" r:id="rId25"/>
    <p:sldId id="932" r:id="rId26"/>
    <p:sldId id="269" r:id="rId27"/>
    <p:sldId id="266" r:id="rId28"/>
    <p:sldId id="366" r:id="rId29"/>
    <p:sldId id="259" r:id="rId30"/>
    <p:sldId id="933" r:id="rId31"/>
    <p:sldId id="260" r:id="rId32"/>
    <p:sldId id="261" r:id="rId33"/>
    <p:sldId id="934" r:id="rId34"/>
    <p:sldId id="935" r:id="rId35"/>
    <p:sldId id="936" r:id="rId36"/>
    <p:sldId id="937" r:id="rId37"/>
    <p:sldId id="264" r:id="rId38"/>
    <p:sldId id="265" r:id="rId39"/>
    <p:sldId id="262" r:id="rId40"/>
    <p:sldId id="263" r:id="rId41"/>
    <p:sldId id="267" r:id="rId42"/>
    <p:sldId id="938" r:id="rId43"/>
    <p:sldId id="360" r:id="rId44"/>
    <p:sldId id="359" r:id="rId45"/>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3BF9D37-FBD3-63C5-69A7-299D4C3FE269}" name="Lesley Rich" initials="LR" userId="S::lesley.rich@cambridgeshire.gov.uk::2b9c2cfb-29cb-4e87-a4b4-c54cfcc1c4a5" providerId="AD"/>
  <p188:author id="{D7D6C047-B336-B75B-A2E7-CEBF8CC2FBB7}" name="Karen Hedger" initials="KH" userId="S::karen.hedger@cambridgeshire.gov.uk::ab90e1bd-9697-4959-95f6-286e988e0c6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ed Deirdr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33CC33"/>
    <a:srgbClr val="FF0066"/>
    <a:srgbClr val="3333CC"/>
    <a:srgbClr val="6666FF"/>
    <a:srgbClr val="66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72AF4F-2756-443E-AEDB-E57DEA07B52B}" v="36" dt="2025-10-03T11:23:30.6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548" y="7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handoutMaster" Target="handoutMasters/handoutMaster1.xml"/><Relationship Id="rId50" Type="http://schemas.openxmlformats.org/officeDocument/2006/relationships/viewProps" Target="viewProps.xml"/><Relationship Id="rId55" Type="http://schemas.microsoft.com/office/2018/10/relationships/authors" Target="author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commentAuthors" Target="commentAuthors.xml"/><Relationship Id="rId8" Type="http://schemas.openxmlformats.org/officeDocument/2006/relationships/slideMaster" Target="slideMasters/slideMaster5.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notesMaster" Target="notesMasters/notesMaster1.xml"/><Relationship Id="rId20" Type="http://schemas.openxmlformats.org/officeDocument/2006/relationships/slide" Target="slides/slide10.xml"/><Relationship Id="rId41" Type="http://schemas.openxmlformats.org/officeDocument/2006/relationships/slide" Target="slides/slide31.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Hedger" userId="ab90e1bd-9697-4959-95f6-286e988e0c6f" providerId="ADAL" clId="{8D72AF4F-2756-443E-AEDB-E57DEA07B52B}"/>
    <pc:docChg chg="modSld">
      <pc:chgData name="Karen Hedger" userId="ab90e1bd-9697-4959-95f6-286e988e0c6f" providerId="ADAL" clId="{8D72AF4F-2756-443E-AEDB-E57DEA07B52B}" dt="2025-10-03T11:21:27.851" v="21"/>
      <pc:docMkLst>
        <pc:docMk/>
      </pc:docMkLst>
      <pc:sldChg chg="modSp">
        <pc:chgData name="Karen Hedger" userId="ab90e1bd-9697-4959-95f6-286e988e0c6f" providerId="ADAL" clId="{8D72AF4F-2756-443E-AEDB-E57DEA07B52B}" dt="2025-10-03T11:21:15.772" v="20"/>
        <pc:sldMkLst>
          <pc:docMk/>
          <pc:sldMk cId="0" sldId="257"/>
        </pc:sldMkLst>
        <pc:spChg chg="mod">
          <ac:chgData name="Karen Hedger" userId="ab90e1bd-9697-4959-95f6-286e988e0c6f" providerId="ADAL" clId="{8D72AF4F-2756-443E-AEDB-E57DEA07B52B}" dt="2025-10-03T11:21:15.772" v="20"/>
          <ac:spMkLst>
            <pc:docMk/>
            <pc:sldMk cId="0" sldId="257"/>
            <ac:spMk id="3" creationId="{C60F173C-FE91-89C1-4467-56AF5F701054}"/>
          </ac:spMkLst>
        </pc:spChg>
      </pc:sldChg>
      <pc:sldChg chg="modSp">
        <pc:chgData name="Karen Hedger" userId="ab90e1bd-9697-4959-95f6-286e988e0c6f" providerId="ADAL" clId="{8D72AF4F-2756-443E-AEDB-E57DEA07B52B}" dt="2025-10-03T11:21:15.772" v="20"/>
        <pc:sldMkLst>
          <pc:docMk/>
          <pc:sldMk cId="0" sldId="258"/>
        </pc:sldMkLst>
        <pc:spChg chg="mod">
          <ac:chgData name="Karen Hedger" userId="ab90e1bd-9697-4959-95f6-286e988e0c6f" providerId="ADAL" clId="{8D72AF4F-2756-443E-AEDB-E57DEA07B52B}" dt="2025-10-03T11:21:15.772" v="20"/>
          <ac:spMkLst>
            <pc:docMk/>
            <pc:sldMk cId="0" sldId="258"/>
            <ac:spMk id="27651" creationId="{11514EB1-7AF2-F871-95A2-BC177BDBCF0E}"/>
          </ac:spMkLst>
        </pc:spChg>
      </pc:sldChg>
      <pc:sldChg chg="modSp">
        <pc:chgData name="Karen Hedger" userId="ab90e1bd-9697-4959-95f6-286e988e0c6f" providerId="ADAL" clId="{8D72AF4F-2756-443E-AEDB-E57DEA07B52B}" dt="2025-10-03T11:21:15.772" v="20"/>
        <pc:sldMkLst>
          <pc:docMk/>
          <pc:sldMk cId="0" sldId="262"/>
        </pc:sldMkLst>
        <pc:spChg chg="mod">
          <ac:chgData name="Karen Hedger" userId="ab90e1bd-9697-4959-95f6-286e988e0c6f" providerId="ADAL" clId="{8D72AF4F-2756-443E-AEDB-E57DEA07B52B}" dt="2025-10-03T11:21:15.772" v="20"/>
          <ac:spMkLst>
            <pc:docMk/>
            <pc:sldMk cId="0" sldId="262"/>
            <ac:spMk id="3" creationId="{DEAF3668-203A-BC58-6CD6-6AC7C22C3ED6}"/>
          </ac:spMkLst>
        </pc:spChg>
      </pc:sldChg>
      <pc:sldChg chg="modSp">
        <pc:chgData name="Karen Hedger" userId="ab90e1bd-9697-4959-95f6-286e988e0c6f" providerId="ADAL" clId="{8D72AF4F-2756-443E-AEDB-E57DEA07B52B}" dt="2025-10-03T11:21:15.772" v="20"/>
        <pc:sldMkLst>
          <pc:docMk/>
          <pc:sldMk cId="0" sldId="263"/>
        </pc:sldMkLst>
        <pc:spChg chg="mod">
          <ac:chgData name="Karen Hedger" userId="ab90e1bd-9697-4959-95f6-286e988e0c6f" providerId="ADAL" clId="{8D72AF4F-2756-443E-AEDB-E57DEA07B52B}" dt="2025-10-03T11:21:15.772" v="20"/>
          <ac:spMkLst>
            <pc:docMk/>
            <pc:sldMk cId="0" sldId="263"/>
            <ac:spMk id="45059" creationId="{84635FA2-D960-D05E-8C66-D4FD8F7F592D}"/>
          </ac:spMkLst>
        </pc:spChg>
      </pc:sldChg>
      <pc:sldChg chg="modSp">
        <pc:chgData name="Karen Hedger" userId="ab90e1bd-9697-4959-95f6-286e988e0c6f" providerId="ADAL" clId="{8D72AF4F-2756-443E-AEDB-E57DEA07B52B}" dt="2025-10-03T11:21:15.772" v="20"/>
        <pc:sldMkLst>
          <pc:docMk/>
          <pc:sldMk cId="0" sldId="264"/>
        </pc:sldMkLst>
        <pc:spChg chg="mod">
          <ac:chgData name="Karen Hedger" userId="ab90e1bd-9697-4959-95f6-286e988e0c6f" providerId="ADAL" clId="{8D72AF4F-2756-443E-AEDB-E57DEA07B52B}" dt="2025-10-03T11:21:15.772" v="20"/>
          <ac:spMkLst>
            <pc:docMk/>
            <pc:sldMk cId="0" sldId="264"/>
            <ac:spMk id="3" creationId="{4425DD84-014D-E0DB-A850-D8118B8C1332}"/>
          </ac:spMkLst>
        </pc:spChg>
      </pc:sldChg>
      <pc:sldChg chg="modSp">
        <pc:chgData name="Karen Hedger" userId="ab90e1bd-9697-4959-95f6-286e988e0c6f" providerId="ADAL" clId="{8D72AF4F-2756-443E-AEDB-E57DEA07B52B}" dt="2025-10-03T11:21:15.772" v="20"/>
        <pc:sldMkLst>
          <pc:docMk/>
          <pc:sldMk cId="0" sldId="265"/>
        </pc:sldMkLst>
        <pc:spChg chg="mod">
          <ac:chgData name="Karen Hedger" userId="ab90e1bd-9697-4959-95f6-286e988e0c6f" providerId="ADAL" clId="{8D72AF4F-2756-443E-AEDB-E57DEA07B52B}" dt="2025-10-03T11:21:15.772" v="20"/>
          <ac:spMkLst>
            <pc:docMk/>
            <pc:sldMk cId="0" sldId="265"/>
            <ac:spMk id="43011" creationId="{E9EF3D62-A6AA-4064-74AA-9E060A6EA5B1}"/>
          </ac:spMkLst>
        </pc:spChg>
      </pc:sldChg>
      <pc:sldChg chg="modSp">
        <pc:chgData name="Karen Hedger" userId="ab90e1bd-9697-4959-95f6-286e988e0c6f" providerId="ADAL" clId="{8D72AF4F-2756-443E-AEDB-E57DEA07B52B}" dt="2025-10-03T11:21:15.772" v="20"/>
        <pc:sldMkLst>
          <pc:docMk/>
          <pc:sldMk cId="0" sldId="929"/>
        </pc:sldMkLst>
        <pc:spChg chg="mod">
          <ac:chgData name="Karen Hedger" userId="ab90e1bd-9697-4959-95f6-286e988e0c6f" providerId="ADAL" clId="{8D72AF4F-2756-443E-AEDB-E57DEA07B52B}" dt="2025-10-03T11:21:15.772" v="20"/>
          <ac:spMkLst>
            <pc:docMk/>
            <pc:sldMk cId="0" sldId="929"/>
            <ac:spMk id="14339" creationId="{5F3998A3-4D84-3173-2D48-4A025E8B56C6}"/>
          </ac:spMkLst>
        </pc:spChg>
      </pc:sldChg>
      <pc:sldChg chg="modSp">
        <pc:chgData name="Karen Hedger" userId="ab90e1bd-9697-4959-95f6-286e988e0c6f" providerId="ADAL" clId="{8D72AF4F-2756-443E-AEDB-E57DEA07B52B}" dt="2025-10-03T11:21:15.772" v="20"/>
        <pc:sldMkLst>
          <pc:docMk/>
          <pc:sldMk cId="0" sldId="930"/>
        </pc:sldMkLst>
        <pc:spChg chg="mod">
          <ac:chgData name="Karen Hedger" userId="ab90e1bd-9697-4959-95f6-286e988e0c6f" providerId="ADAL" clId="{8D72AF4F-2756-443E-AEDB-E57DEA07B52B}" dt="2025-10-03T11:21:15.772" v="20"/>
          <ac:spMkLst>
            <pc:docMk/>
            <pc:sldMk cId="0" sldId="930"/>
            <ac:spMk id="3" creationId="{CEE92089-0DBC-6DE9-1A36-894C0EBEB0C4}"/>
          </ac:spMkLst>
        </pc:spChg>
        <pc:picChg chg="mod">
          <ac:chgData name="Karen Hedger" userId="ab90e1bd-9697-4959-95f6-286e988e0c6f" providerId="ADAL" clId="{8D72AF4F-2756-443E-AEDB-E57DEA07B52B}" dt="2025-10-03T11:13:01.383" v="0" actId="14100"/>
          <ac:picMkLst>
            <pc:docMk/>
            <pc:sldMk cId="0" sldId="930"/>
            <ac:picMk id="11268" creationId="{1052BF85-2E65-D255-7846-F2D0B93C4073}"/>
          </ac:picMkLst>
        </pc:picChg>
      </pc:sldChg>
      <pc:sldChg chg="modSp">
        <pc:chgData name="Karen Hedger" userId="ab90e1bd-9697-4959-95f6-286e988e0c6f" providerId="ADAL" clId="{8D72AF4F-2756-443E-AEDB-E57DEA07B52B}" dt="2025-10-03T11:21:15.772" v="20"/>
        <pc:sldMkLst>
          <pc:docMk/>
          <pc:sldMk cId="0" sldId="938"/>
        </pc:sldMkLst>
        <pc:spChg chg="mod">
          <ac:chgData name="Karen Hedger" userId="ab90e1bd-9697-4959-95f6-286e988e0c6f" providerId="ADAL" clId="{8D72AF4F-2756-443E-AEDB-E57DEA07B52B}" dt="2025-10-03T11:21:15.772" v="20"/>
          <ac:spMkLst>
            <pc:docMk/>
            <pc:sldMk cId="0" sldId="938"/>
            <ac:spMk id="47107" creationId="{3020BFB4-10F4-6C46-A56D-A501E73F1F95}"/>
          </ac:spMkLst>
        </pc:spChg>
      </pc:sldChg>
      <pc:sldChg chg="modSp">
        <pc:chgData name="Karen Hedger" userId="ab90e1bd-9697-4959-95f6-286e988e0c6f" providerId="ADAL" clId="{8D72AF4F-2756-443E-AEDB-E57DEA07B52B}" dt="2025-10-03T11:21:27.851" v="21"/>
        <pc:sldMkLst>
          <pc:docMk/>
          <pc:sldMk cId="506448630" sldId="939"/>
        </pc:sldMkLst>
        <pc:spChg chg="mod">
          <ac:chgData name="Karen Hedger" userId="ab90e1bd-9697-4959-95f6-286e988e0c6f" providerId="ADAL" clId="{8D72AF4F-2756-443E-AEDB-E57DEA07B52B}" dt="2025-10-03T11:21:27.851" v="21"/>
          <ac:spMkLst>
            <pc:docMk/>
            <pc:sldMk cId="506448630" sldId="939"/>
            <ac:spMk id="2" creationId="{F83F4BCC-401F-D455-900A-0E69C08DC827}"/>
          </ac:spMkLst>
        </pc:spChg>
        <pc:spChg chg="mod">
          <ac:chgData name="Karen Hedger" userId="ab90e1bd-9697-4959-95f6-286e988e0c6f" providerId="ADAL" clId="{8D72AF4F-2756-443E-AEDB-E57DEA07B52B}" dt="2025-10-03T11:21:27.851" v="21"/>
          <ac:spMkLst>
            <pc:docMk/>
            <pc:sldMk cId="506448630" sldId="939"/>
            <ac:spMk id="3" creationId="{58FE5864-8D0D-EDCD-2F1C-308AEFD28809}"/>
          </ac:spMkLst>
        </pc:spChg>
      </pc:sldChg>
      <pc:sldChg chg="modSp">
        <pc:chgData name="Karen Hedger" userId="ab90e1bd-9697-4959-95f6-286e988e0c6f" providerId="ADAL" clId="{8D72AF4F-2756-443E-AEDB-E57DEA07B52B}" dt="2025-10-03T11:21:15.772" v="20"/>
        <pc:sldMkLst>
          <pc:docMk/>
          <pc:sldMk cId="1095408781" sldId="940"/>
        </pc:sldMkLst>
        <pc:spChg chg="mod">
          <ac:chgData name="Karen Hedger" userId="ab90e1bd-9697-4959-95f6-286e988e0c6f" providerId="ADAL" clId="{8D72AF4F-2756-443E-AEDB-E57DEA07B52B}" dt="2025-10-03T11:21:15.772" v="20"/>
          <ac:spMkLst>
            <pc:docMk/>
            <pc:sldMk cId="1095408781" sldId="940"/>
            <ac:spMk id="2" creationId="{772482A2-813D-2D23-5DA4-824E72ED7BE7}"/>
          </ac:spMkLst>
        </pc:spChg>
        <pc:picChg chg="mod">
          <ac:chgData name="Karen Hedger" userId="ab90e1bd-9697-4959-95f6-286e988e0c6f" providerId="ADAL" clId="{8D72AF4F-2756-443E-AEDB-E57DEA07B52B}" dt="2025-10-03T11:21:15.772" v="20"/>
          <ac:picMkLst>
            <pc:docMk/>
            <pc:sldMk cId="1095408781" sldId="940"/>
            <ac:picMk id="4" creationId="{0CBE13F4-53DB-5502-E713-2F2F3FB99146}"/>
          </ac:picMkLst>
        </pc:picChg>
      </pc:sldChg>
      <pc:sldChg chg="modSp setBg">
        <pc:chgData name="Karen Hedger" userId="ab90e1bd-9697-4959-95f6-286e988e0c6f" providerId="ADAL" clId="{8D72AF4F-2756-443E-AEDB-E57DEA07B52B}" dt="2025-10-03T11:19:17.918" v="16"/>
        <pc:sldMkLst>
          <pc:docMk/>
          <pc:sldMk cId="3739234821" sldId="941"/>
        </pc:sldMkLst>
        <pc:spChg chg="mod">
          <ac:chgData name="Karen Hedger" userId="ab90e1bd-9697-4959-95f6-286e988e0c6f" providerId="ADAL" clId="{8D72AF4F-2756-443E-AEDB-E57DEA07B52B}" dt="2025-10-03T11:19:17.918" v="16"/>
          <ac:spMkLst>
            <pc:docMk/>
            <pc:sldMk cId="3739234821" sldId="941"/>
            <ac:spMk id="2" creationId="{6279422B-6D7F-D1E6-D62E-7E9FA3AA4A1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4384D0-CE94-4668-B39E-C6D22A671BD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34683287-D521-4330-BFBF-ECB7F5809A09}">
      <dgm:prSet phldrT="[Text]" custT="1"/>
      <dgm:spPr/>
      <dgm:t>
        <a:bodyPr/>
        <a:lstStyle/>
        <a:p>
          <a:r>
            <a:rPr lang="en-GB" sz="1000"/>
            <a:t>Domestic Abuse and Sexual Violence Partnership Manager</a:t>
          </a:r>
        </a:p>
      </dgm:t>
    </dgm:pt>
    <dgm:pt modelId="{2898D91F-F925-406C-8B6B-23F748547D2C}" type="parTrans" cxnId="{020D2EFB-C60D-4FED-9928-0F3E729CACB3}">
      <dgm:prSet/>
      <dgm:spPr/>
      <dgm:t>
        <a:bodyPr/>
        <a:lstStyle/>
        <a:p>
          <a:endParaRPr lang="en-GB"/>
        </a:p>
      </dgm:t>
    </dgm:pt>
    <dgm:pt modelId="{ED60F065-57D2-47C3-8DE0-E5CE102B60A1}" type="sibTrans" cxnId="{020D2EFB-C60D-4FED-9928-0F3E729CACB3}">
      <dgm:prSet/>
      <dgm:spPr/>
      <dgm:t>
        <a:bodyPr/>
        <a:lstStyle/>
        <a:p>
          <a:endParaRPr lang="en-GB"/>
        </a:p>
      </dgm:t>
    </dgm:pt>
    <dgm:pt modelId="{7326DAE6-C003-4902-A30F-A2EE701A0A4F}">
      <dgm:prSet phldrT="[Text]" custT="1"/>
      <dgm:spPr/>
      <dgm:t>
        <a:bodyPr/>
        <a:lstStyle/>
        <a:p>
          <a:r>
            <a:rPr lang="en-GB" sz="1000"/>
            <a:t>Senior IDVA</a:t>
          </a:r>
        </a:p>
      </dgm:t>
    </dgm:pt>
    <dgm:pt modelId="{0D82F0A3-E8CD-46C7-A0EE-A8C4D9D17810}" type="parTrans" cxnId="{6C5A0821-4082-4907-9E93-1276AFA1434A}">
      <dgm:prSet/>
      <dgm:spPr/>
      <dgm:t>
        <a:bodyPr/>
        <a:lstStyle/>
        <a:p>
          <a:endParaRPr lang="en-GB"/>
        </a:p>
      </dgm:t>
    </dgm:pt>
    <dgm:pt modelId="{5F31BA8A-BC87-4006-96F6-007713B864F1}" type="sibTrans" cxnId="{6C5A0821-4082-4907-9E93-1276AFA1434A}">
      <dgm:prSet/>
      <dgm:spPr/>
      <dgm:t>
        <a:bodyPr/>
        <a:lstStyle/>
        <a:p>
          <a:endParaRPr lang="en-GB"/>
        </a:p>
      </dgm:t>
    </dgm:pt>
    <dgm:pt modelId="{2F473148-0CA6-4F82-A6C2-C571EADFCA88}">
      <dgm:prSet phldrT="[Text]" custT="1"/>
      <dgm:spPr/>
      <dgm:t>
        <a:bodyPr/>
        <a:lstStyle/>
        <a:p>
          <a:r>
            <a:rPr lang="en-GB" sz="1000"/>
            <a:t>MARAC Co-ordinator x 1.8 FTE (2 posts)</a:t>
          </a:r>
        </a:p>
      </dgm:t>
    </dgm:pt>
    <dgm:pt modelId="{CAE980BB-FF3C-4C8F-9531-7320AE5569F2}" type="parTrans" cxnId="{39A72A00-8E8A-4C1B-88E1-3BBC552852BF}">
      <dgm:prSet/>
      <dgm:spPr/>
      <dgm:t>
        <a:bodyPr/>
        <a:lstStyle/>
        <a:p>
          <a:endParaRPr lang="en-GB"/>
        </a:p>
      </dgm:t>
    </dgm:pt>
    <dgm:pt modelId="{45F03F8D-8C42-4DA5-92EA-E3AD3CDF29D6}" type="sibTrans" cxnId="{39A72A00-8E8A-4C1B-88E1-3BBC552852BF}">
      <dgm:prSet/>
      <dgm:spPr/>
      <dgm:t>
        <a:bodyPr/>
        <a:lstStyle/>
        <a:p>
          <a:endParaRPr lang="en-GB"/>
        </a:p>
      </dgm:t>
    </dgm:pt>
    <dgm:pt modelId="{C4632593-08D5-442D-9045-04D2FEF2CAE8}">
      <dgm:prSet custT="1"/>
      <dgm:spPr/>
      <dgm:t>
        <a:bodyPr/>
        <a:lstStyle/>
        <a:p>
          <a:r>
            <a:rPr lang="en-GB" sz="1000"/>
            <a:t>IDVAS x 5.6 FTE (6 posts)</a:t>
          </a:r>
        </a:p>
      </dgm:t>
    </dgm:pt>
    <dgm:pt modelId="{85411A44-B74A-4C85-AF5C-26B4D96D3B00}" type="parTrans" cxnId="{EA9C9B0B-FA92-4720-BA9E-B7C6A6545BC5}">
      <dgm:prSet/>
      <dgm:spPr/>
      <dgm:t>
        <a:bodyPr/>
        <a:lstStyle/>
        <a:p>
          <a:endParaRPr lang="en-GB"/>
        </a:p>
      </dgm:t>
    </dgm:pt>
    <dgm:pt modelId="{8A904A9E-833E-46D3-8174-72F089DFE1FB}" type="sibTrans" cxnId="{EA9C9B0B-FA92-4720-BA9E-B7C6A6545BC5}">
      <dgm:prSet/>
      <dgm:spPr/>
      <dgm:t>
        <a:bodyPr/>
        <a:lstStyle/>
        <a:p>
          <a:endParaRPr lang="en-GB"/>
        </a:p>
      </dgm:t>
    </dgm:pt>
    <dgm:pt modelId="{D488CEEB-6712-4691-A88E-62C11558B0A1}">
      <dgm:prSet custT="1"/>
      <dgm:spPr/>
      <dgm:t>
        <a:bodyPr/>
        <a:lstStyle/>
        <a:p>
          <a:r>
            <a:rPr lang="en-GB" sz="1100"/>
            <a:t>Head of Safer Communities</a:t>
          </a:r>
        </a:p>
      </dgm:t>
    </dgm:pt>
    <dgm:pt modelId="{45C1A3EC-D806-43CC-8B77-84B00886D81B}" type="parTrans" cxnId="{3E7745D8-5129-47A5-B890-2327E3153495}">
      <dgm:prSet/>
      <dgm:spPr/>
      <dgm:t>
        <a:bodyPr/>
        <a:lstStyle/>
        <a:p>
          <a:endParaRPr lang="en-GB"/>
        </a:p>
      </dgm:t>
    </dgm:pt>
    <dgm:pt modelId="{F8008C58-6D09-4977-AF95-D175F9C0B4D6}" type="sibTrans" cxnId="{3E7745D8-5129-47A5-B890-2327E3153495}">
      <dgm:prSet/>
      <dgm:spPr/>
      <dgm:t>
        <a:bodyPr/>
        <a:lstStyle/>
        <a:p>
          <a:endParaRPr lang="en-GB"/>
        </a:p>
      </dgm:t>
    </dgm:pt>
    <dgm:pt modelId="{741403E1-353D-48E1-BC74-7DEB307786CE}" type="pres">
      <dgm:prSet presAssocID="{224384D0-CE94-4668-B39E-C6D22A671BD4}" presName="hierChild1" presStyleCnt="0">
        <dgm:presLayoutVars>
          <dgm:orgChart val="1"/>
          <dgm:chPref val="1"/>
          <dgm:dir/>
          <dgm:animOne val="branch"/>
          <dgm:animLvl val="lvl"/>
          <dgm:resizeHandles/>
        </dgm:presLayoutVars>
      </dgm:prSet>
      <dgm:spPr/>
    </dgm:pt>
    <dgm:pt modelId="{A5FACB1D-E0C2-4BC1-9192-5AA792A57AAA}" type="pres">
      <dgm:prSet presAssocID="{D488CEEB-6712-4691-A88E-62C11558B0A1}" presName="hierRoot1" presStyleCnt="0">
        <dgm:presLayoutVars>
          <dgm:hierBranch val="init"/>
        </dgm:presLayoutVars>
      </dgm:prSet>
      <dgm:spPr/>
    </dgm:pt>
    <dgm:pt modelId="{4FF588DA-F030-4265-AA4A-F0D97FB40798}" type="pres">
      <dgm:prSet presAssocID="{D488CEEB-6712-4691-A88E-62C11558B0A1}" presName="rootComposite1" presStyleCnt="0"/>
      <dgm:spPr/>
    </dgm:pt>
    <dgm:pt modelId="{F2EEBBB1-EC8C-4493-9F03-1CC60134B741}" type="pres">
      <dgm:prSet presAssocID="{D488CEEB-6712-4691-A88E-62C11558B0A1}" presName="rootText1" presStyleLbl="node0" presStyleIdx="0" presStyleCnt="1">
        <dgm:presLayoutVars>
          <dgm:chPref val="3"/>
        </dgm:presLayoutVars>
      </dgm:prSet>
      <dgm:spPr/>
    </dgm:pt>
    <dgm:pt modelId="{089167EA-A1F8-4F69-8A92-EFE7EFC25C79}" type="pres">
      <dgm:prSet presAssocID="{D488CEEB-6712-4691-A88E-62C11558B0A1}" presName="rootConnector1" presStyleLbl="node1" presStyleIdx="0" presStyleCnt="0"/>
      <dgm:spPr/>
    </dgm:pt>
    <dgm:pt modelId="{0BFECD7C-6AFA-4B9E-9BC9-717EC5A154B7}" type="pres">
      <dgm:prSet presAssocID="{D488CEEB-6712-4691-A88E-62C11558B0A1}" presName="hierChild2" presStyleCnt="0"/>
      <dgm:spPr/>
    </dgm:pt>
    <dgm:pt modelId="{BC29A28E-D948-4492-820D-56DD64CCBDC0}" type="pres">
      <dgm:prSet presAssocID="{2898D91F-F925-406C-8B6B-23F748547D2C}" presName="Name37" presStyleLbl="parChTrans1D2" presStyleIdx="0" presStyleCnt="1"/>
      <dgm:spPr/>
    </dgm:pt>
    <dgm:pt modelId="{938EF64A-810D-435B-97BB-BD53826A8548}" type="pres">
      <dgm:prSet presAssocID="{34683287-D521-4330-BFBF-ECB7F5809A09}" presName="hierRoot2" presStyleCnt="0">
        <dgm:presLayoutVars>
          <dgm:hierBranch val="init"/>
        </dgm:presLayoutVars>
      </dgm:prSet>
      <dgm:spPr/>
    </dgm:pt>
    <dgm:pt modelId="{48B5A2BA-01CF-46E5-B89B-61E962C415E3}" type="pres">
      <dgm:prSet presAssocID="{34683287-D521-4330-BFBF-ECB7F5809A09}" presName="rootComposite" presStyleCnt="0"/>
      <dgm:spPr/>
    </dgm:pt>
    <dgm:pt modelId="{1088A514-BAB2-4155-B41B-E3BCB3AE5EF5}" type="pres">
      <dgm:prSet presAssocID="{34683287-D521-4330-BFBF-ECB7F5809A09}" presName="rootText" presStyleLbl="node2" presStyleIdx="0" presStyleCnt="1">
        <dgm:presLayoutVars>
          <dgm:chPref val="3"/>
        </dgm:presLayoutVars>
      </dgm:prSet>
      <dgm:spPr/>
    </dgm:pt>
    <dgm:pt modelId="{1269A060-98D9-413C-87FA-6C76C7D454F7}" type="pres">
      <dgm:prSet presAssocID="{34683287-D521-4330-BFBF-ECB7F5809A09}" presName="rootConnector" presStyleLbl="node2" presStyleIdx="0" presStyleCnt="1"/>
      <dgm:spPr/>
    </dgm:pt>
    <dgm:pt modelId="{63B78D56-20BC-45E7-AB2D-29FFB6B5EE2E}" type="pres">
      <dgm:prSet presAssocID="{34683287-D521-4330-BFBF-ECB7F5809A09}" presName="hierChild4" presStyleCnt="0"/>
      <dgm:spPr/>
    </dgm:pt>
    <dgm:pt modelId="{CFE0261B-7941-427E-84BF-743CA1BF159F}" type="pres">
      <dgm:prSet presAssocID="{0D82F0A3-E8CD-46C7-A0EE-A8C4D9D17810}" presName="Name37" presStyleLbl="parChTrans1D3" presStyleIdx="0" presStyleCnt="2"/>
      <dgm:spPr/>
    </dgm:pt>
    <dgm:pt modelId="{6D17FEE1-D88C-40BD-86BA-240C55696FD4}" type="pres">
      <dgm:prSet presAssocID="{7326DAE6-C003-4902-A30F-A2EE701A0A4F}" presName="hierRoot2" presStyleCnt="0">
        <dgm:presLayoutVars>
          <dgm:hierBranch val="init"/>
        </dgm:presLayoutVars>
      </dgm:prSet>
      <dgm:spPr/>
    </dgm:pt>
    <dgm:pt modelId="{A18870C1-5B30-46BD-8934-24669AB0DFF7}" type="pres">
      <dgm:prSet presAssocID="{7326DAE6-C003-4902-A30F-A2EE701A0A4F}" presName="rootComposite" presStyleCnt="0"/>
      <dgm:spPr/>
    </dgm:pt>
    <dgm:pt modelId="{1C0048B3-77E4-474E-9D2A-74987F1A9349}" type="pres">
      <dgm:prSet presAssocID="{7326DAE6-C003-4902-A30F-A2EE701A0A4F}" presName="rootText" presStyleLbl="node3" presStyleIdx="0" presStyleCnt="2">
        <dgm:presLayoutVars>
          <dgm:chPref val="3"/>
        </dgm:presLayoutVars>
      </dgm:prSet>
      <dgm:spPr/>
    </dgm:pt>
    <dgm:pt modelId="{8518CBF0-6EA4-4A16-B176-4B1F40621CCC}" type="pres">
      <dgm:prSet presAssocID="{7326DAE6-C003-4902-A30F-A2EE701A0A4F}" presName="rootConnector" presStyleLbl="node3" presStyleIdx="0" presStyleCnt="2"/>
      <dgm:spPr/>
    </dgm:pt>
    <dgm:pt modelId="{BC09FB15-F375-4EF3-9010-CD2AEDC8EFF2}" type="pres">
      <dgm:prSet presAssocID="{7326DAE6-C003-4902-A30F-A2EE701A0A4F}" presName="hierChild4" presStyleCnt="0"/>
      <dgm:spPr/>
    </dgm:pt>
    <dgm:pt modelId="{0420C954-250B-488A-88F8-4677ED9A6728}" type="pres">
      <dgm:prSet presAssocID="{85411A44-B74A-4C85-AF5C-26B4D96D3B00}" presName="Name37" presStyleLbl="parChTrans1D4" presStyleIdx="0" presStyleCnt="1"/>
      <dgm:spPr/>
    </dgm:pt>
    <dgm:pt modelId="{4ECDD910-7102-4562-A4F0-5F26138A2EB8}" type="pres">
      <dgm:prSet presAssocID="{C4632593-08D5-442D-9045-04D2FEF2CAE8}" presName="hierRoot2" presStyleCnt="0">
        <dgm:presLayoutVars>
          <dgm:hierBranch val="init"/>
        </dgm:presLayoutVars>
      </dgm:prSet>
      <dgm:spPr/>
    </dgm:pt>
    <dgm:pt modelId="{903D03AF-40AB-47EE-A231-BF69D6C35A3C}" type="pres">
      <dgm:prSet presAssocID="{C4632593-08D5-442D-9045-04D2FEF2CAE8}" presName="rootComposite" presStyleCnt="0"/>
      <dgm:spPr/>
    </dgm:pt>
    <dgm:pt modelId="{F30F6140-9F53-4E10-9D74-979714B38113}" type="pres">
      <dgm:prSet presAssocID="{C4632593-08D5-442D-9045-04D2FEF2CAE8}" presName="rootText" presStyleLbl="node4" presStyleIdx="0" presStyleCnt="1">
        <dgm:presLayoutVars>
          <dgm:chPref val="3"/>
        </dgm:presLayoutVars>
      </dgm:prSet>
      <dgm:spPr/>
    </dgm:pt>
    <dgm:pt modelId="{6036CDAE-547D-4EBF-A604-44C97B7732EF}" type="pres">
      <dgm:prSet presAssocID="{C4632593-08D5-442D-9045-04D2FEF2CAE8}" presName="rootConnector" presStyleLbl="node4" presStyleIdx="0" presStyleCnt="1"/>
      <dgm:spPr/>
    </dgm:pt>
    <dgm:pt modelId="{C4D45672-4E9D-4C6B-97A4-77B26E651C2C}" type="pres">
      <dgm:prSet presAssocID="{C4632593-08D5-442D-9045-04D2FEF2CAE8}" presName="hierChild4" presStyleCnt="0"/>
      <dgm:spPr/>
    </dgm:pt>
    <dgm:pt modelId="{86C62E49-ADD3-4FC3-BE44-1292BFAB7ACA}" type="pres">
      <dgm:prSet presAssocID="{C4632593-08D5-442D-9045-04D2FEF2CAE8}" presName="hierChild5" presStyleCnt="0"/>
      <dgm:spPr/>
    </dgm:pt>
    <dgm:pt modelId="{AE0D40B0-4EB2-4213-A648-8135033A6293}" type="pres">
      <dgm:prSet presAssocID="{7326DAE6-C003-4902-A30F-A2EE701A0A4F}" presName="hierChild5" presStyleCnt="0"/>
      <dgm:spPr/>
    </dgm:pt>
    <dgm:pt modelId="{4EDBEA2D-85C5-47D8-96E9-1D511BE3ACFD}" type="pres">
      <dgm:prSet presAssocID="{CAE980BB-FF3C-4C8F-9531-7320AE5569F2}" presName="Name37" presStyleLbl="parChTrans1D3" presStyleIdx="1" presStyleCnt="2"/>
      <dgm:spPr/>
    </dgm:pt>
    <dgm:pt modelId="{1E516E34-A020-4502-B0E2-E01A68F35F1F}" type="pres">
      <dgm:prSet presAssocID="{2F473148-0CA6-4F82-A6C2-C571EADFCA88}" presName="hierRoot2" presStyleCnt="0">
        <dgm:presLayoutVars>
          <dgm:hierBranch val="init"/>
        </dgm:presLayoutVars>
      </dgm:prSet>
      <dgm:spPr/>
    </dgm:pt>
    <dgm:pt modelId="{2EB72432-A42B-4CBA-8ABC-EEA6194A6EC8}" type="pres">
      <dgm:prSet presAssocID="{2F473148-0CA6-4F82-A6C2-C571EADFCA88}" presName="rootComposite" presStyleCnt="0"/>
      <dgm:spPr/>
    </dgm:pt>
    <dgm:pt modelId="{48E5DFA2-E4BD-47C8-A640-96BAE3EF738C}" type="pres">
      <dgm:prSet presAssocID="{2F473148-0CA6-4F82-A6C2-C571EADFCA88}" presName="rootText" presStyleLbl="node3" presStyleIdx="1" presStyleCnt="2">
        <dgm:presLayoutVars>
          <dgm:chPref val="3"/>
        </dgm:presLayoutVars>
      </dgm:prSet>
      <dgm:spPr/>
    </dgm:pt>
    <dgm:pt modelId="{639B7EB7-8E3A-46AA-8BD1-079E5FCBD6C8}" type="pres">
      <dgm:prSet presAssocID="{2F473148-0CA6-4F82-A6C2-C571EADFCA88}" presName="rootConnector" presStyleLbl="node3" presStyleIdx="1" presStyleCnt="2"/>
      <dgm:spPr/>
    </dgm:pt>
    <dgm:pt modelId="{E83D39A1-147E-4507-AB4D-A427D58E2CDE}" type="pres">
      <dgm:prSet presAssocID="{2F473148-0CA6-4F82-A6C2-C571EADFCA88}" presName="hierChild4" presStyleCnt="0"/>
      <dgm:spPr/>
    </dgm:pt>
    <dgm:pt modelId="{7E50E106-3F0D-4DBF-B67F-6A3C50463D88}" type="pres">
      <dgm:prSet presAssocID="{2F473148-0CA6-4F82-A6C2-C571EADFCA88}" presName="hierChild5" presStyleCnt="0"/>
      <dgm:spPr/>
    </dgm:pt>
    <dgm:pt modelId="{320158C9-9EF6-4C62-BE91-BCE91CF1C037}" type="pres">
      <dgm:prSet presAssocID="{34683287-D521-4330-BFBF-ECB7F5809A09}" presName="hierChild5" presStyleCnt="0"/>
      <dgm:spPr/>
    </dgm:pt>
    <dgm:pt modelId="{F44DAAEA-62F0-45F2-8EA6-0F6B8F793FF6}" type="pres">
      <dgm:prSet presAssocID="{D488CEEB-6712-4691-A88E-62C11558B0A1}" presName="hierChild3" presStyleCnt="0"/>
      <dgm:spPr/>
    </dgm:pt>
  </dgm:ptLst>
  <dgm:cxnLst>
    <dgm:cxn modelId="{39A72A00-8E8A-4C1B-88E1-3BBC552852BF}" srcId="{34683287-D521-4330-BFBF-ECB7F5809A09}" destId="{2F473148-0CA6-4F82-A6C2-C571EADFCA88}" srcOrd="1" destOrd="0" parTransId="{CAE980BB-FF3C-4C8F-9531-7320AE5569F2}" sibTransId="{45F03F8D-8C42-4DA5-92EA-E3AD3CDF29D6}"/>
    <dgm:cxn modelId="{F0A46D04-04AD-4FC2-B6CF-CAA5418E6433}" type="presOf" srcId="{224384D0-CE94-4668-B39E-C6D22A671BD4}" destId="{741403E1-353D-48E1-BC74-7DEB307786CE}" srcOrd="0" destOrd="0" presId="urn:microsoft.com/office/officeart/2005/8/layout/orgChart1"/>
    <dgm:cxn modelId="{EA9C9B0B-FA92-4720-BA9E-B7C6A6545BC5}" srcId="{7326DAE6-C003-4902-A30F-A2EE701A0A4F}" destId="{C4632593-08D5-442D-9045-04D2FEF2CAE8}" srcOrd="0" destOrd="0" parTransId="{85411A44-B74A-4C85-AF5C-26B4D96D3B00}" sibTransId="{8A904A9E-833E-46D3-8174-72F089DFE1FB}"/>
    <dgm:cxn modelId="{A6B6E40B-9D49-4648-9D5A-3CDC3CE4C7D8}" type="presOf" srcId="{85411A44-B74A-4C85-AF5C-26B4D96D3B00}" destId="{0420C954-250B-488A-88F8-4677ED9A6728}" srcOrd="0" destOrd="0" presId="urn:microsoft.com/office/officeart/2005/8/layout/orgChart1"/>
    <dgm:cxn modelId="{2A020C1B-95D5-4E33-9BC5-C546C992B33A}" type="presOf" srcId="{CAE980BB-FF3C-4C8F-9531-7320AE5569F2}" destId="{4EDBEA2D-85C5-47D8-96E9-1D511BE3ACFD}" srcOrd="0" destOrd="0" presId="urn:microsoft.com/office/officeart/2005/8/layout/orgChart1"/>
    <dgm:cxn modelId="{6C5A0821-4082-4907-9E93-1276AFA1434A}" srcId="{34683287-D521-4330-BFBF-ECB7F5809A09}" destId="{7326DAE6-C003-4902-A30F-A2EE701A0A4F}" srcOrd="0" destOrd="0" parTransId="{0D82F0A3-E8CD-46C7-A0EE-A8C4D9D17810}" sibTransId="{5F31BA8A-BC87-4006-96F6-007713B864F1}"/>
    <dgm:cxn modelId="{22E3E962-A4A4-4B73-BE19-EE6EC58ECBBD}" type="presOf" srcId="{C4632593-08D5-442D-9045-04D2FEF2CAE8}" destId="{F30F6140-9F53-4E10-9D74-979714B38113}" srcOrd="0" destOrd="0" presId="urn:microsoft.com/office/officeart/2005/8/layout/orgChart1"/>
    <dgm:cxn modelId="{A5DD3967-5EE9-4E1D-87AA-A70613A0D60C}" type="presOf" srcId="{2F473148-0CA6-4F82-A6C2-C571EADFCA88}" destId="{639B7EB7-8E3A-46AA-8BD1-079E5FCBD6C8}" srcOrd="1" destOrd="0" presId="urn:microsoft.com/office/officeart/2005/8/layout/orgChart1"/>
    <dgm:cxn modelId="{00773F68-252E-42B9-9C2A-AD96644E1D06}" type="presOf" srcId="{2898D91F-F925-406C-8B6B-23F748547D2C}" destId="{BC29A28E-D948-4492-820D-56DD64CCBDC0}" srcOrd="0" destOrd="0" presId="urn:microsoft.com/office/officeart/2005/8/layout/orgChart1"/>
    <dgm:cxn modelId="{B8E45E7D-8FCA-496C-9ABC-D32ADAE0ACCD}" type="presOf" srcId="{D488CEEB-6712-4691-A88E-62C11558B0A1}" destId="{089167EA-A1F8-4F69-8A92-EFE7EFC25C79}" srcOrd="1" destOrd="0" presId="urn:microsoft.com/office/officeart/2005/8/layout/orgChart1"/>
    <dgm:cxn modelId="{A8E7D2BA-C96B-417F-B717-D7A98FAA1A09}" type="presOf" srcId="{2F473148-0CA6-4F82-A6C2-C571EADFCA88}" destId="{48E5DFA2-E4BD-47C8-A640-96BAE3EF738C}" srcOrd="0" destOrd="0" presId="urn:microsoft.com/office/officeart/2005/8/layout/orgChart1"/>
    <dgm:cxn modelId="{F0ED42BC-E629-44DD-B24E-A526CFE1F5C5}" type="presOf" srcId="{0D82F0A3-E8CD-46C7-A0EE-A8C4D9D17810}" destId="{CFE0261B-7941-427E-84BF-743CA1BF159F}" srcOrd="0" destOrd="0" presId="urn:microsoft.com/office/officeart/2005/8/layout/orgChart1"/>
    <dgm:cxn modelId="{1D9D61D0-6D76-4311-8ACD-77E3ABA30BC0}" type="presOf" srcId="{7326DAE6-C003-4902-A30F-A2EE701A0A4F}" destId="{1C0048B3-77E4-474E-9D2A-74987F1A9349}" srcOrd="0" destOrd="0" presId="urn:microsoft.com/office/officeart/2005/8/layout/orgChart1"/>
    <dgm:cxn modelId="{E3055BD3-44C0-49D0-BB31-0B810C164A40}" type="presOf" srcId="{34683287-D521-4330-BFBF-ECB7F5809A09}" destId="{1269A060-98D9-413C-87FA-6C76C7D454F7}" srcOrd="1" destOrd="0" presId="urn:microsoft.com/office/officeart/2005/8/layout/orgChart1"/>
    <dgm:cxn modelId="{3E7745D8-5129-47A5-B890-2327E3153495}" srcId="{224384D0-CE94-4668-B39E-C6D22A671BD4}" destId="{D488CEEB-6712-4691-A88E-62C11558B0A1}" srcOrd="0" destOrd="0" parTransId="{45C1A3EC-D806-43CC-8B77-84B00886D81B}" sibTransId="{F8008C58-6D09-4977-AF95-D175F9C0B4D6}"/>
    <dgm:cxn modelId="{A7AFE7DF-D11D-458E-8E0C-B100E87B8FB1}" type="presOf" srcId="{D488CEEB-6712-4691-A88E-62C11558B0A1}" destId="{F2EEBBB1-EC8C-4493-9F03-1CC60134B741}" srcOrd="0" destOrd="0" presId="urn:microsoft.com/office/officeart/2005/8/layout/orgChart1"/>
    <dgm:cxn modelId="{352A3FED-5EBB-47B2-BE88-3B8D058553CE}" type="presOf" srcId="{34683287-D521-4330-BFBF-ECB7F5809A09}" destId="{1088A514-BAB2-4155-B41B-E3BCB3AE5EF5}" srcOrd="0" destOrd="0" presId="urn:microsoft.com/office/officeart/2005/8/layout/orgChart1"/>
    <dgm:cxn modelId="{7BF39DF3-30D5-429C-8F4F-46090854AC26}" type="presOf" srcId="{7326DAE6-C003-4902-A30F-A2EE701A0A4F}" destId="{8518CBF0-6EA4-4A16-B176-4B1F40621CCC}" srcOrd="1" destOrd="0" presId="urn:microsoft.com/office/officeart/2005/8/layout/orgChart1"/>
    <dgm:cxn modelId="{0711A1FA-2E77-49BC-B7EA-9EF50F6D896A}" type="presOf" srcId="{C4632593-08D5-442D-9045-04D2FEF2CAE8}" destId="{6036CDAE-547D-4EBF-A604-44C97B7732EF}" srcOrd="1" destOrd="0" presId="urn:microsoft.com/office/officeart/2005/8/layout/orgChart1"/>
    <dgm:cxn modelId="{020D2EFB-C60D-4FED-9928-0F3E729CACB3}" srcId="{D488CEEB-6712-4691-A88E-62C11558B0A1}" destId="{34683287-D521-4330-BFBF-ECB7F5809A09}" srcOrd="0" destOrd="0" parTransId="{2898D91F-F925-406C-8B6B-23F748547D2C}" sibTransId="{ED60F065-57D2-47C3-8DE0-E5CE102B60A1}"/>
    <dgm:cxn modelId="{7541EE3B-78A6-4767-AAE7-46A501CD5A78}" type="presParOf" srcId="{741403E1-353D-48E1-BC74-7DEB307786CE}" destId="{A5FACB1D-E0C2-4BC1-9192-5AA792A57AAA}" srcOrd="0" destOrd="0" presId="urn:microsoft.com/office/officeart/2005/8/layout/orgChart1"/>
    <dgm:cxn modelId="{7F0053F6-D580-4BD8-8706-780FBE08ECEF}" type="presParOf" srcId="{A5FACB1D-E0C2-4BC1-9192-5AA792A57AAA}" destId="{4FF588DA-F030-4265-AA4A-F0D97FB40798}" srcOrd="0" destOrd="0" presId="urn:microsoft.com/office/officeart/2005/8/layout/orgChart1"/>
    <dgm:cxn modelId="{84932EF7-5536-419A-8207-E4067B731ECE}" type="presParOf" srcId="{4FF588DA-F030-4265-AA4A-F0D97FB40798}" destId="{F2EEBBB1-EC8C-4493-9F03-1CC60134B741}" srcOrd="0" destOrd="0" presId="urn:microsoft.com/office/officeart/2005/8/layout/orgChart1"/>
    <dgm:cxn modelId="{0D6933BD-715E-4E9B-BC8E-7264B2C6DA2F}" type="presParOf" srcId="{4FF588DA-F030-4265-AA4A-F0D97FB40798}" destId="{089167EA-A1F8-4F69-8A92-EFE7EFC25C79}" srcOrd="1" destOrd="0" presId="urn:microsoft.com/office/officeart/2005/8/layout/orgChart1"/>
    <dgm:cxn modelId="{CEC75907-35A5-4CB3-86E4-FDF561D32E5E}" type="presParOf" srcId="{A5FACB1D-E0C2-4BC1-9192-5AA792A57AAA}" destId="{0BFECD7C-6AFA-4B9E-9BC9-717EC5A154B7}" srcOrd="1" destOrd="0" presId="urn:microsoft.com/office/officeart/2005/8/layout/orgChart1"/>
    <dgm:cxn modelId="{DFF21159-1346-4E5B-8439-6CA3D9D500F4}" type="presParOf" srcId="{0BFECD7C-6AFA-4B9E-9BC9-717EC5A154B7}" destId="{BC29A28E-D948-4492-820D-56DD64CCBDC0}" srcOrd="0" destOrd="0" presId="urn:microsoft.com/office/officeart/2005/8/layout/orgChart1"/>
    <dgm:cxn modelId="{8DB34BAC-5364-4908-B2E3-7A093C07A1DA}" type="presParOf" srcId="{0BFECD7C-6AFA-4B9E-9BC9-717EC5A154B7}" destId="{938EF64A-810D-435B-97BB-BD53826A8548}" srcOrd="1" destOrd="0" presId="urn:microsoft.com/office/officeart/2005/8/layout/orgChart1"/>
    <dgm:cxn modelId="{EC17BFF1-621D-4CD0-B5EE-442B089AAAAB}" type="presParOf" srcId="{938EF64A-810D-435B-97BB-BD53826A8548}" destId="{48B5A2BA-01CF-46E5-B89B-61E962C415E3}" srcOrd="0" destOrd="0" presId="urn:microsoft.com/office/officeart/2005/8/layout/orgChart1"/>
    <dgm:cxn modelId="{D52DEBDB-4F83-489E-813C-AADDB1F1CDAE}" type="presParOf" srcId="{48B5A2BA-01CF-46E5-B89B-61E962C415E3}" destId="{1088A514-BAB2-4155-B41B-E3BCB3AE5EF5}" srcOrd="0" destOrd="0" presId="urn:microsoft.com/office/officeart/2005/8/layout/orgChart1"/>
    <dgm:cxn modelId="{025BF63B-E05F-48B4-8270-0AC2F9DCEE34}" type="presParOf" srcId="{48B5A2BA-01CF-46E5-B89B-61E962C415E3}" destId="{1269A060-98D9-413C-87FA-6C76C7D454F7}" srcOrd="1" destOrd="0" presId="urn:microsoft.com/office/officeart/2005/8/layout/orgChart1"/>
    <dgm:cxn modelId="{8C8DB228-7EC8-483F-B6CB-37BAAF18E190}" type="presParOf" srcId="{938EF64A-810D-435B-97BB-BD53826A8548}" destId="{63B78D56-20BC-45E7-AB2D-29FFB6B5EE2E}" srcOrd="1" destOrd="0" presId="urn:microsoft.com/office/officeart/2005/8/layout/orgChart1"/>
    <dgm:cxn modelId="{CFB4973D-3E23-43ED-8052-4D22B9E93B45}" type="presParOf" srcId="{63B78D56-20BC-45E7-AB2D-29FFB6B5EE2E}" destId="{CFE0261B-7941-427E-84BF-743CA1BF159F}" srcOrd="0" destOrd="0" presId="urn:microsoft.com/office/officeart/2005/8/layout/orgChart1"/>
    <dgm:cxn modelId="{BB2F5896-9F89-468A-979D-A77C316CE7D7}" type="presParOf" srcId="{63B78D56-20BC-45E7-AB2D-29FFB6B5EE2E}" destId="{6D17FEE1-D88C-40BD-86BA-240C55696FD4}" srcOrd="1" destOrd="0" presId="urn:microsoft.com/office/officeart/2005/8/layout/orgChart1"/>
    <dgm:cxn modelId="{71DC81B3-B9B4-4DA9-872D-D427D963DF7A}" type="presParOf" srcId="{6D17FEE1-D88C-40BD-86BA-240C55696FD4}" destId="{A18870C1-5B30-46BD-8934-24669AB0DFF7}" srcOrd="0" destOrd="0" presId="urn:microsoft.com/office/officeart/2005/8/layout/orgChart1"/>
    <dgm:cxn modelId="{0A2628EA-8A6B-4A1A-9BAA-31A39E3D4834}" type="presParOf" srcId="{A18870C1-5B30-46BD-8934-24669AB0DFF7}" destId="{1C0048B3-77E4-474E-9D2A-74987F1A9349}" srcOrd="0" destOrd="0" presId="urn:microsoft.com/office/officeart/2005/8/layout/orgChart1"/>
    <dgm:cxn modelId="{41CC3191-6609-40E8-A16A-E6F7719597B6}" type="presParOf" srcId="{A18870C1-5B30-46BD-8934-24669AB0DFF7}" destId="{8518CBF0-6EA4-4A16-B176-4B1F40621CCC}" srcOrd="1" destOrd="0" presId="urn:microsoft.com/office/officeart/2005/8/layout/orgChart1"/>
    <dgm:cxn modelId="{C5B16B08-3CBC-446D-A642-80A446D2E724}" type="presParOf" srcId="{6D17FEE1-D88C-40BD-86BA-240C55696FD4}" destId="{BC09FB15-F375-4EF3-9010-CD2AEDC8EFF2}" srcOrd="1" destOrd="0" presId="urn:microsoft.com/office/officeart/2005/8/layout/orgChart1"/>
    <dgm:cxn modelId="{52F17ACD-AC2B-413F-BDA1-62D989DC8946}" type="presParOf" srcId="{BC09FB15-F375-4EF3-9010-CD2AEDC8EFF2}" destId="{0420C954-250B-488A-88F8-4677ED9A6728}" srcOrd="0" destOrd="0" presId="urn:microsoft.com/office/officeart/2005/8/layout/orgChart1"/>
    <dgm:cxn modelId="{B0D907F3-3940-4FFB-B36E-3BD0AC8A4FB9}" type="presParOf" srcId="{BC09FB15-F375-4EF3-9010-CD2AEDC8EFF2}" destId="{4ECDD910-7102-4562-A4F0-5F26138A2EB8}" srcOrd="1" destOrd="0" presId="urn:microsoft.com/office/officeart/2005/8/layout/orgChart1"/>
    <dgm:cxn modelId="{44443243-CC12-47E4-8A4B-878B9C5A3F14}" type="presParOf" srcId="{4ECDD910-7102-4562-A4F0-5F26138A2EB8}" destId="{903D03AF-40AB-47EE-A231-BF69D6C35A3C}" srcOrd="0" destOrd="0" presId="urn:microsoft.com/office/officeart/2005/8/layout/orgChart1"/>
    <dgm:cxn modelId="{F432E592-803D-47BB-855A-8366CC85F8E8}" type="presParOf" srcId="{903D03AF-40AB-47EE-A231-BF69D6C35A3C}" destId="{F30F6140-9F53-4E10-9D74-979714B38113}" srcOrd="0" destOrd="0" presId="urn:microsoft.com/office/officeart/2005/8/layout/orgChart1"/>
    <dgm:cxn modelId="{A8AB4212-C34B-48E7-9E37-078D1D38C331}" type="presParOf" srcId="{903D03AF-40AB-47EE-A231-BF69D6C35A3C}" destId="{6036CDAE-547D-4EBF-A604-44C97B7732EF}" srcOrd="1" destOrd="0" presId="urn:microsoft.com/office/officeart/2005/8/layout/orgChart1"/>
    <dgm:cxn modelId="{EA0353BB-7B2E-46E3-A142-7BC7A911D7FD}" type="presParOf" srcId="{4ECDD910-7102-4562-A4F0-5F26138A2EB8}" destId="{C4D45672-4E9D-4C6B-97A4-77B26E651C2C}" srcOrd="1" destOrd="0" presId="urn:microsoft.com/office/officeart/2005/8/layout/orgChart1"/>
    <dgm:cxn modelId="{F3F66CCC-BE12-4023-9F18-9E26073CEE5E}" type="presParOf" srcId="{4ECDD910-7102-4562-A4F0-5F26138A2EB8}" destId="{86C62E49-ADD3-4FC3-BE44-1292BFAB7ACA}" srcOrd="2" destOrd="0" presId="urn:microsoft.com/office/officeart/2005/8/layout/orgChart1"/>
    <dgm:cxn modelId="{873510ED-B1BE-4D61-A191-3EE30BA74E7B}" type="presParOf" srcId="{6D17FEE1-D88C-40BD-86BA-240C55696FD4}" destId="{AE0D40B0-4EB2-4213-A648-8135033A6293}" srcOrd="2" destOrd="0" presId="urn:microsoft.com/office/officeart/2005/8/layout/orgChart1"/>
    <dgm:cxn modelId="{7F87B40F-A30C-4722-98A7-E9CA9883391D}" type="presParOf" srcId="{63B78D56-20BC-45E7-AB2D-29FFB6B5EE2E}" destId="{4EDBEA2D-85C5-47D8-96E9-1D511BE3ACFD}" srcOrd="2" destOrd="0" presId="urn:microsoft.com/office/officeart/2005/8/layout/orgChart1"/>
    <dgm:cxn modelId="{1C14D955-CE49-485B-B2A0-CC3F415508FB}" type="presParOf" srcId="{63B78D56-20BC-45E7-AB2D-29FFB6B5EE2E}" destId="{1E516E34-A020-4502-B0E2-E01A68F35F1F}" srcOrd="3" destOrd="0" presId="urn:microsoft.com/office/officeart/2005/8/layout/orgChart1"/>
    <dgm:cxn modelId="{10921427-BF15-4294-81C0-392EDE09DE13}" type="presParOf" srcId="{1E516E34-A020-4502-B0E2-E01A68F35F1F}" destId="{2EB72432-A42B-4CBA-8ABC-EEA6194A6EC8}" srcOrd="0" destOrd="0" presId="urn:microsoft.com/office/officeart/2005/8/layout/orgChart1"/>
    <dgm:cxn modelId="{77210211-FBDA-44E6-9D64-35B23D8DB98D}" type="presParOf" srcId="{2EB72432-A42B-4CBA-8ABC-EEA6194A6EC8}" destId="{48E5DFA2-E4BD-47C8-A640-96BAE3EF738C}" srcOrd="0" destOrd="0" presId="urn:microsoft.com/office/officeart/2005/8/layout/orgChart1"/>
    <dgm:cxn modelId="{FEEEF65D-8A9A-4EC7-8B65-0B506A2E0442}" type="presParOf" srcId="{2EB72432-A42B-4CBA-8ABC-EEA6194A6EC8}" destId="{639B7EB7-8E3A-46AA-8BD1-079E5FCBD6C8}" srcOrd="1" destOrd="0" presId="urn:microsoft.com/office/officeart/2005/8/layout/orgChart1"/>
    <dgm:cxn modelId="{F158F5A5-B106-4F94-A995-54D07E53F4E4}" type="presParOf" srcId="{1E516E34-A020-4502-B0E2-E01A68F35F1F}" destId="{E83D39A1-147E-4507-AB4D-A427D58E2CDE}" srcOrd="1" destOrd="0" presId="urn:microsoft.com/office/officeart/2005/8/layout/orgChart1"/>
    <dgm:cxn modelId="{539DEB8F-CB31-404A-B589-8B23DE5E39DC}" type="presParOf" srcId="{1E516E34-A020-4502-B0E2-E01A68F35F1F}" destId="{7E50E106-3F0D-4DBF-B67F-6A3C50463D88}" srcOrd="2" destOrd="0" presId="urn:microsoft.com/office/officeart/2005/8/layout/orgChart1"/>
    <dgm:cxn modelId="{A1F23DF8-4FA3-4C1C-BBF9-D0D0B6713970}" type="presParOf" srcId="{938EF64A-810D-435B-97BB-BD53826A8548}" destId="{320158C9-9EF6-4C62-BE91-BCE91CF1C037}" srcOrd="2" destOrd="0" presId="urn:microsoft.com/office/officeart/2005/8/layout/orgChart1"/>
    <dgm:cxn modelId="{7E766C58-D3D8-4BD1-A642-496882215F95}" type="presParOf" srcId="{A5FACB1D-E0C2-4BC1-9192-5AA792A57AAA}" destId="{F44DAAEA-62F0-45F2-8EA6-0F6B8F793FF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DBEA2D-85C5-47D8-96E9-1D511BE3ACFD}">
      <dsp:nvSpPr>
        <dsp:cNvPr id="0" name=""/>
        <dsp:cNvSpPr/>
      </dsp:nvSpPr>
      <dsp:spPr>
        <a:xfrm>
          <a:off x="3174206" y="1785911"/>
          <a:ext cx="891980" cy="309613"/>
        </a:xfrm>
        <a:custGeom>
          <a:avLst/>
          <a:gdLst/>
          <a:ahLst/>
          <a:cxnLst/>
          <a:rect l="0" t="0" r="0" b="0"/>
          <a:pathLst>
            <a:path>
              <a:moveTo>
                <a:pt x="0" y="0"/>
              </a:moveTo>
              <a:lnTo>
                <a:pt x="0" y="154806"/>
              </a:lnTo>
              <a:lnTo>
                <a:pt x="891980" y="154806"/>
              </a:lnTo>
              <a:lnTo>
                <a:pt x="891980" y="30961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20C954-250B-488A-88F8-4677ED9A6728}">
      <dsp:nvSpPr>
        <dsp:cNvPr id="0" name=""/>
        <dsp:cNvSpPr/>
      </dsp:nvSpPr>
      <dsp:spPr>
        <a:xfrm>
          <a:off x="1692487" y="2832698"/>
          <a:ext cx="221152" cy="678199"/>
        </a:xfrm>
        <a:custGeom>
          <a:avLst/>
          <a:gdLst/>
          <a:ahLst/>
          <a:cxnLst/>
          <a:rect l="0" t="0" r="0" b="0"/>
          <a:pathLst>
            <a:path>
              <a:moveTo>
                <a:pt x="0" y="0"/>
              </a:moveTo>
              <a:lnTo>
                <a:pt x="0" y="678199"/>
              </a:lnTo>
              <a:lnTo>
                <a:pt x="221152" y="67819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E0261B-7941-427E-84BF-743CA1BF159F}">
      <dsp:nvSpPr>
        <dsp:cNvPr id="0" name=""/>
        <dsp:cNvSpPr/>
      </dsp:nvSpPr>
      <dsp:spPr>
        <a:xfrm>
          <a:off x="2282226" y="1785911"/>
          <a:ext cx="891980" cy="309613"/>
        </a:xfrm>
        <a:custGeom>
          <a:avLst/>
          <a:gdLst/>
          <a:ahLst/>
          <a:cxnLst/>
          <a:rect l="0" t="0" r="0" b="0"/>
          <a:pathLst>
            <a:path>
              <a:moveTo>
                <a:pt x="891980" y="0"/>
              </a:moveTo>
              <a:lnTo>
                <a:pt x="891980" y="154806"/>
              </a:lnTo>
              <a:lnTo>
                <a:pt x="0" y="154806"/>
              </a:lnTo>
              <a:lnTo>
                <a:pt x="0" y="309613"/>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29A28E-D948-4492-820D-56DD64CCBDC0}">
      <dsp:nvSpPr>
        <dsp:cNvPr id="0" name=""/>
        <dsp:cNvSpPr/>
      </dsp:nvSpPr>
      <dsp:spPr>
        <a:xfrm>
          <a:off x="3128486" y="739125"/>
          <a:ext cx="91440" cy="309613"/>
        </a:xfrm>
        <a:custGeom>
          <a:avLst/>
          <a:gdLst/>
          <a:ahLst/>
          <a:cxnLst/>
          <a:rect l="0" t="0" r="0" b="0"/>
          <a:pathLst>
            <a:path>
              <a:moveTo>
                <a:pt x="45720" y="0"/>
              </a:moveTo>
              <a:lnTo>
                <a:pt x="45720" y="30961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EEBBB1-EC8C-4493-9F03-1CC60134B741}">
      <dsp:nvSpPr>
        <dsp:cNvPr id="0" name=""/>
        <dsp:cNvSpPr/>
      </dsp:nvSpPr>
      <dsp:spPr>
        <a:xfrm>
          <a:off x="2437032" y="1951"/>
          <a:ext cx="1474347" cy="7371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GB" sz="1100" kern="1200"/>
            <a:t>Head of Safer Communities</a:t>
          </a:r>
        </a:p>
      </dsp:txBody>
      <dsp:txXfrm>
        <a:off x="2437032" y="1951"/>
        <a:ext cx="1474347" cy="737173"/>
      </dsp:txXfrm>
    </dsp:sp>
    <dsp:sp modelId="{1088A514-BAB2-4155-B41B-E3BCB3AE5EF5}">
      <dsp:nvSpPr>
        <dsp:cNvPr id="0" name=""/>
        <dsp:cNvSpPr/>
      </dsp:nvSpPr>
      <dsp:spPr>
        <a:xfrm>
          <a:off x="2437032" y="1048738"/>
          <a:ext cx="1474347" cy="7371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Domestic Abuse and Sexual Violence Partnership Manager</a:t>
          </a:r>
        </a:p>
      </dsp:txBody>
      <dsp:txXfrm>
        <a:off x="2437032" y="1048738"/>
        <a:ext cx="1474347" cy="737173"/>
      </dsp:txXfrm>
    </dsp:sp>
    <dsp:sp modelId="{1C0048B3-77E4-474E-9D2A-74987F1A9349}">
      <dsp:nvSpPr>
        <dsp:cNvPr id="0" name=""/>
        <dsp:cNvSpPr/>
      </dsp:nvSpPr>
      <dsp:spPr>
        <a:xfrm>
          <a:off x="1545052" y="2095525"/>
          <a:ext cx="1474347" cy="7371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Senior IDVA</a:t>
          </a:r>
        </a:p>
      </dsp:txBody>
      <dsp:txXfrm>
        <a:off x="1545052" y="2095525"/>
        <a:ext cx="1474347" cy="737173"/>
      </dsp:txXfrm>
    </dsp:sp>
    <dsp:sp modelId="{F30F6140-9F53-4E10-9D74-979714B38113}">
      <dsp:nvSpPr>
        <dsp:cNvPr id="0" name=""/>
        <dsp:cNvSpPr/>
      </dsp:nvSpPr>
      <dsp:spPr>
        <a:xfrm>
          <a:off x="1913639" y="3142311"/>
          <a:ext cx="1474347" cy="7371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IDVAS x 5.6 FTE (6 posts)</a:t>
          </a:r>
        </a:p>
      </dsp:txBody>
      <dsp:txXfrm>
        <a:off x="1913639" y="3142311"/>
        <a:ext cx="1474347" cy="737173"/>
      </dsp:txXfrm>
    </dsp:sp>
    <dsp:sp modelId="{48E5DFA2-E4BD-47C8-A640-96BAE3EF738C}">
      <dsp:nvSpPr>
        <dsp:cNvPr id="0" name=""/>
        <dsp:cNvSpPr/>
      </dsp:nvSpPr>
      <dsp:spPr>
        <a:xfrm>
          <a:off x="3329013" y="2095525"/>
          <a:ext cx="1474347" cy="7371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MARAC Co-ordinator x 1.8 FTE (2 posts)</a:t>
          </a:r>
        </a:p>
      </dsp:txBody>
      <dsp:txXfrm>
        <a:off x="3329013" y="2095525"/>
        <a:ext cx="1474347" cy="73717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1026">
            <a:extLst>
              <a:ext uri="{FF2B5EF4-FFF2-40B4-BE49-F238E27FC236}">
                <a16:creationId xmlns:a16="http://schemas.microsoft.com/office/drawing/2014/main" id="{05D2E0B2-FA2B-D358-8BD2-E0D5A582CB8A}"/>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a:p>
        </p:txBody>
      </p:sp>
      <p:sp>
        <p:nvSpPr>
          <p:cNvPr id="66563" name="Rectangle 1027">
            <a:extLst>
              <a:ext uri="{FF2B5EF4-FFF2-40B4-BE49-F238E27FC236}">
                <a16:creationId xmlns:a16="http://schemas.microsoft.com/office/drawing/2014/main" id="{04535217-A448-E113-14EE-860250F9B22F}"/>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ct val="20000"/>
              </a:spcBef>
              <a:spcAft>
                <a:spcPts val="0"/>
              </a:spcAft>
              <a:buFontTx/>
              <a:buChar char="•"/>
              <a:defRPr sz="1200" b="1" i="1">
                <a:latin typeface="Arial" charset="0"/>
              </a:defRPr>
            </a:lvl1pPr>
          </a:lstStyle>
          <a:p>
            <a:pPr>
              <a:defRPr/>
            </a:pPr>
            <a:endParaRPr lang="en-GB"/>
          </a:p>
        </p:txBody>
      </p:sp>
      <p:sp>
        <p:nvSpPr>
          <p:cNvPr id="66564" name="Rectangle 1028">
            <a:extLst>
              <a:ext uri="{FF2B5EF4-FFF2-40B4-BE49-F238E27FC236}">
                <a16:creationId xmlns:a16="http://schemas.microsoft.com/office/drawing/2014/main" id="{29C4E603-8802-8C62-A8D0-7B4E67FF7DE4}"/>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a:p>
        </p:txBody>
      </p:sp>
      <p:sp>
        <p:nvSpPr>
          <p:cNvPr id="66565" name="Rectangle 1029">
            <a:extLst>
              <a:ext uri="{FF2B5EF4-FFF2-40B4-BE49-F238E27FC236}">
                <a16:creationId xmlns:a16="http://schemas.microsoft.com/office/drawing/2014/main" id="{A69DF483-5ABE-191C-4923-D7D2AD643C39}"/>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ct val="20000"/>
              </a:spcBef>
              <a:spcAft>
                <a:spcPts val="0"/>
              </a:spcAft>
              <a:buFontTx/>
              <a:buChar char="•"/>
              <a:defRPr sz="1200" b="1" i="1">
                <a:latin typeface="+mn-lt"/>
              </a:defRPr>
            </a:lvl1pPr>
          </a:lstStyle>
          <a:p>
            <a:pPr>
              <a:defRPr/>
            </a:pPr>
            <a:fld id="{89AA4624-0454-47EB-9E3A-38903129AAB0}"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050">
            <a:extLst>
              <a:ext uri="{FF2B5EF4-FFF2-40B4-BE49-F238E27FC236}">
                <a16:creationId xmlns:a16="http://schemas.microsoft.com/office/drawing/2014/main" id="{EE03E656-9036-EA65-F24B-D809C99817B4}"/>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a:p>
        </p:txBody>
      </p:sp>
      <p:sp>
        <p:nvSpPr>
          <p:cNvPr id="67587" name="Rectangle 2051">
            <a:extLst>
              <a:ext uri="{FF2B5EF4-FFF2-40B4-BE49-F238E27FC236}">
                <a16:creationId xmlns:a16="http://schemas.microsoft.com/office/drawing/2014/main" id="{3F070F70-955D-152F-DBF8-AC7F6E85E1FB}"/>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ct val="20000"/>
              </a:spcBef>
              <a:spcAft>
                <a:spcPts val="0"/>
              </a:spcAft>
              <a:buFontTx/>
              <a:buChar char="•"/>
              <a:defRPr sz="1200" b="1" i="1">
                <a:latin typeface="Arial" charset="0"/>
              </a:defRPr>
            </a:lvl1pPr>
          </a:lstStyle>
          <a:p>
            <a:pPr>
              <a:defRPr/>
            </a:pPr>
            <a:endParaRPr lang="en-GB"/>
          </a:p>
        </p:txBody>
      </p:sp>
      <p:sp>
        <p:nvSpPr>
          <p:cNvPr id="9220" name="Rectangle 2052">
            <a:extLst>
              <a:ext uri="{FF2B5EF4-FFF2-40B4-BE49-F238E27FC236}">
                <a16:creationId xmlns:a16="http://schemas.microsoft.com/office/drawing/2014/main" id="{894718AA-695C-7E55-BAC1-D0D5CAEAF369}"/>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9" name="Rectangle 2053">
            <a:extLst>
              <a:ext uri="{FF2B5EF4-FFF2-40B4-BE49-F238E27FC236}">
                <a16:creationId xmlns:a16="http://schemas.microsoft.com/office/drawing/2014/main" id="{017F1C2B-A9EA-6DC8-3699-E87A15A36D31}"/>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7590" name="Rectangle 2054">
            <a:extLst>
              <a:ext uri="{FF2B5EF4-FFF2-40B4-BE49-F238E27FC236}">
                <a16:creationId xmlns:a16="http://schemas.microsoft.com/office/drawing/2014/main" id="{60200193-113C-ECF9-3AF9-4158BDCC4C47}"/>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ct val="20000"/>
              </a:spcBef>
              <a:spcAft>
                <a:spcPts val="0"/>
              </a:spcAft>
              <a:buFontTx/>
              <a:buChar char="•"/>
              <a:defRPr sz="1200" b="1" i="1">
                <a:latin typeface="Arial" charset="0"/>
              </a:defRPr>
            </a:lvl1pPr>
          </a:lstStyle>
          <a:p>
            <a:pPr>
              <a:defRPr/>
            </a:pPr>
            <a:endParaRPr lang="en-GB"/>
          </a:p>
        </p:txBody>
      </p:sp>
      <p:sp>
        <p:nvSpPr>
          <p:cNvPr id="67591" name="Rectangle 2055">
            <a:extLst>
              <a:ext uri="{FF2B5EF4-FFF2-40B4-BE49-F238E27FC236}">
                <a16:creationId xmlns:a16="http://schemas.microsoft.com/office/drawing/2014/main" id="{C49F56DB-5A33-B014-85DA-6DEEF389A70E}"/>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fontAlgn="auto" hangingPunct="1">
              <a:spcBef>
                <a:spcPct val="20000"/>
              </a:spcBef>
              <a:spcAft>
                <a:spcPts val="0"/>
              </a:spcAft>
              <a:buFontTx/>
              <a:buChar char="•"/>
              <a:defRPr sz="1200" b="1" i="1">
                <a:latin typeface="+mn-lt"/>
              </a:defRPr>
            </a:lvl1pPr>
          </a:lstStyle>
          <a:p>
            <a:pPr>
              <a:defRPr/>
            </a:pPr>
            <a:fld id="{5765C3F1-15E2-49B0-9EDE-71C8F6F56E7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3A453399-9D34-2D18-EA66-3058B38926D4}"/>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23551DC7-C5EC-5484-5C1E-219B0583E4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Voluntary – We are not a statutory service and therefore if clients do not consent / decline support that is their decision </a:t>
            </a:r>
          </a:p>
          <a:p>
            <a:endParaRPr lang="en-GB" altLang="en-US"/>
          </a:p>
        </p:txBody>
      </p:sp>
      <p:sp>
        <p:nvSpPr>
          <p:cNvPr id="4" name="Slide Number Placeholder 3">
            <a:extLst>
              <a:ext uri="{FF2B5EF4-FFF2-40B4-BE49-F238E27FC236}">
                <a16:creationId xmlns:a16="http://schemas.microsoft.com/office/drawing/2014/main" id="{8F7AE163-18B9-37F0-2B40-70173E65F0CA}"/>
              </a:ext>
            </a:extLst>
          </p:cNvPr>
          <p:cNvSpPr>
            <a:spLocks noGrp="1"/>
          </p:cNvSpPr>
          <p:nvPr>
            <p:ph type="sldNum" sz="quarter" idx="5"/>
          </p:nvPr>
        </p:nvSpPr>
        <p:spPr/>
        <p:txBody>
          <a:bodyPr/>
          <a:lstStyle/>
          <a:p>
            <a:pPr>
              <a:defRPr/>
            </a:pPr>
            <a:fld id="{0D236422-0E98-4438-B188-44006D6D74DF}" type="slidenum">
              <a:rPr lang="en-GB" altLang="en-US" smtClean="0"/>
              <a:pPr>
                <a:defRPr/>
              </a:pPr>
              <a:t>7</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F83E64B1-11E4-C94C-E6B5-DAFDEAC0CB93}"/>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4AB68DD2-AF38-2A74-2A45-DDD19FE6C0C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2532" name="Slide Number Placeholder 3">
            <a:extLst>
              <a:ext uri="{FF2B5EF4-FFF2-40B4-BE49-F238E27FC236}">
                <a16:creationId xmlns:a16="http://schemas.microsoft.com/office/drawing/2014/main" id="{3829F0C2-9ED3-D860-1F06-F00E2D027B8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Aft>
                <a:spcPct val="0"/>
              </a:spcAft>
            </a:pPr>
            <a:fld id="{D3418DB0-8FC4-4D9D-B20D-35C96121D52C}" type="slidenum">
              <a:rPr lang="en-GB" altLang="en-US" smtClean="0">
                <a:latin typeface="Arial" panose="020B0604020202020204" pitchFamily="34" charset="0"/>
              </a:rPr>
              <a:pPr fontAlgn="base">
                <a:spcAft>
                  <a:spcPct val="0"/>
                </a:spcAft>
              </a:pPr>
              <a:t>10</a:t>
            </a:fld>
            <a:endParaRPr lang="en-GB"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3619C12A-7FE1-584D-84C4-0A6B13996863}"/>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6C57C7BE-94C1-0B49-4B9C-B1CB8031B6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25604" name="Slide Number Placeholder 3">
            <a:extLst>
              <a:ext uri="{FF2B5EF4-FFF2-40B4-BE49-F238E27FC236}">
                <a16:creationId xmlns:a16="http://schemas.microsoft.com/office/drawing/2014/main" id="{8213182D-FDE2-A4B7-27B9-100B0422F59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B0244D45-9CD0-4055-8B8F-E35D4DBA45AF}" type="slidenum">
              <a:rPr lang="en-GB" altLang="en-US" smtClean="0">
                <a:latin typeface="Arial" panose="020B0604020202020204" pitchFamily="34" charset="0"/>
              </a:rPr>
              <a:pPr fontAlgn="base">
                <a:spcBef>
                  <a:spcPct val="20000"/>
                </a:spcBef>
                <a:spcAft>
                  <a:spcPct val="0"/>
                </a:spcAft>
              </a:pPr>
              <a:t>12</a:t>
            </a:fld>
            <a:endParaRPr lang="en-GB"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BA7AD02-B8CA-8FF9-B979-267AC15A8220}"/>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5D8D56FD-B590-AB00-A1AA-4BB7FE2B6A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The ethnicity of the victim, this enables us to refer to the right IDVA.</a:t>
            </a:r>
          </a:p>
          <a:p>
            <a:r>
              <a:rPr lang="en-GB" altLang="en-US"/>
              <a:t>The sexuality of the victim is also important, if we know their sexuality in advance then we can respect their choices and communicate with them in a respectful manner.</a:t>
            </a:r>
          </a:p>
          <a:p>
            <a:r>
              <a:rPr lang="en-GB" altLang="en-US"/>
              <a:t>The language and dialect spoken by the victim and the need for an interpreter. Again, this helps us allocate to the right IDVA, who may speak their language. Engagement with our clients are so much more effective if we can communicate without a 3</a:t>
            </a:r>
            <a:r>
              <a:rPr lang="en-GB" altLang="en-US" baseline="30000"/>
              <a:t>rd</a:t>
            </a:r>
            <a:r>
              <a:rPr lang="en-GB" altLang="en-US"/>
              <a:t> party and understand their culture.</a:t>
            </a:r>
          </a:p>
          <a:p>
            <a:r>
              <a:rPr lang="en-GB" altLang="en-US"/>
              <a:t>Informed consent is very important, if they do not want support then we have rights as a voluntary service to receive their data.</a:t>
            </a:r>
          </a:p>
          <a:p>
            <a:r>
              <a:rPr lang="en-GB" altLang="en-US"/>
              <a:t>Don’t make promises to DA victims that you can’t keep, or on behalf of our service.</a:t>
            </a:r>
          </a:p>
          <a:p>
            <a:endParaRPr lang="en-US" altLang="en-US"/>
          </a:p>
        </p:txBody>
      </p:sp>
      <p:sp>
        <p:nvSpPr>
          <p:cNvPr id="32772" name="Slide Number Placeholder 3">
            <a:extLst>
              <a:ext uri="{FF2B5EF4-FFF2-40B4-BE49-F238E27FC236}">
                <a16:creationId xmlns:a16="http://schemas.microsoft.com/office/drawing/2014/main" id="{6AB3FB12-5756-C479-FDE2-327174DE67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Aft>
                <a:spcPct val="0"/>
              </a:spcAft>
            </a:pPr>
            <a:fld id="{56CC14FC-0FDC-41B2-9347-801B6EA73158}" type="slidenum">
              <a:rPr lang="en-GB" altLang="en-US" smtClean="0">
                <a:latin typeface="Arial" panose="020B0604020202020204" pitchFamily="34" charset="0"/>
              </a:rPr>
              <a:pPr fontAlgn="base">
                <a:spcAft>
                  <a:spcPct val="0"/>
                </a:spcAft>
              </a:pPr>
              <a:t>19</a:t>
            </a:fld>
            <a:endParaRPr lang="en-GB"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93FC5F0-DD8B-1DA3-8D0B-30A077E0FD9C}"/>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064CD09F-DC5A-E64A-6CDB-E6D4F5E318E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a:extLst>
              <a:ext uri="{FF2B5EF4-FFF2-40B4-BE49-F238E27FC236}">
                <a16:creationId xmlns:a16="http://schemas.microsoft.com/office/drawing/2014/main" id="{B838EDFD-60B3-BC4E-0B18-E5B166BA746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Aft>
                <a:spcPct val="0"/>
              </a:spcAft>
            </a:pPr>
            <a:fld id="{E8065240-D577-43EB-9D7D-00802F015847}" type="slidenum">
              <a:rPr lang="en-GB" altLang="en-US" smtClean="0">
                <a:latin typeface="Arial" panose="020B0604020202020204" pitchFamily="34" charset="0"/>
              </a:rPr>
              <a:pPr fontAlgn="base">
                <a:spcAft>
                  <a:spcPct val="0"/>
                </a:spcAft>
              </a:pPr>
              <a:t>34</a:t>
            </a:fld>
            <a:endParaRPr lang="en-GB"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8D18E73E-3133-1E0E-0F86-9EAB235A3637}"/>
              </a:ext>
            </a:extLst>
          </p:cNvPr>
          <p:cNvSpPr>
            <a:spLocks noGrp="1" noRot="1" noChangeAspect="1" noChangeArrowheads="1" noTextEdit="1"/>
          </p:cNvSpPr>
          <p:nvPr>
            <p:ph type="sldImg"/>
          </p:nvPr>
        </p:nvSpPr>
        <p:spPr>
          <a:ln/>
        </p:spPr>
      </p:sp>
      <p:sp>
        <p:nvSpPr>
          <p:cNvPr id="51203" name="Notes Placeholder 2">
            <a:extLst>
              <a:ext uri="{FF2B5EF4-FFF2-40B4-BE49-F238E27FC236}">
                <a16:creationId xmlns:a16="http://schemas.microsoft.com/office/drawing/2014/main" id="{5513CCD9-052C-AAE1-4E3D-CC85C235E8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
        <p:nvSpPr>
          <p:cNvPr id="51204" name="Slide Number Placeholder 3">
            <a:extLst>
              <a:ext uri="{FF2B5EF4-FFF2-40B4-BE49-F238E27FC236}">
                <a16:creationId xmlns:a16="http://schemas.microsoft.com/office/drawing/2014/main" id="{434129E4-B34F-7437-2A03-1A0201F5C17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defTabSz="4572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4572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4572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457200"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20000"/>
              </a:spcBef>
              <a:spcAft>
                <a:spcPct val="0"/>
              </a:spcAft>
            </a:pPr>
            <a:fld id="{F9F0CF84-DFED-425F-B623-962AAB55989D}" type="slidenum">
              <a:rPr lang="en-GB" altLang="en-US" smtClean="0">
                <a:latin typeface="Arial" panose="020B0604020202020204" pitchFamily="34" charset="0"/>
              </a:rPr>
              <a:pPr fontAlgn="base">
                <a:spcBef>
                  <a:spcPct val="20000"/>
                </a:spcBef>
                <a:spcAft>
                  <a:spcPct val="0"/>
                </a:spcAft>
              </a:pPr>
              <a:t>35</a:t>
            </a:fld>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0773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27064634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493273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026362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1366149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9074563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104806726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0149697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893383468"/>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6021137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01682212"/>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1616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06872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89376965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179314679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46530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87677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1197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66497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589141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478362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871085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058282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311170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94456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47690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2198377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429318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891020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41684641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39661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936936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43871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3496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2512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865938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684617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16898081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7063781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0026242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468118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856407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479704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23543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61619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8725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600070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998874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3947695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372182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376750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5804494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467634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348406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3577962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454037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988956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943745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98777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9228920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8146801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1414174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649637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9602327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106578980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9710561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1156229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143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4369544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25253844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71319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1029884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9632994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725482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350118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986563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9356870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161508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30034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4266739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7974642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6561109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350664230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21088254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1515320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8673026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105131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5219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4808639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493906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46857597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5528218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5041598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3610928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87937945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5173343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6176035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0242225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7924011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06324248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989442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2309745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4918808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658058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133974130"/>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6226948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261291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42043425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17555217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94157823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7065508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20593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438348913"/>
      </p:ext>
    </p:extLst>
  </p:cSld>
  <p:clrMap bg1="lt1" tx1="dk1" bg2="lt2" tx2="dk2" accent1="accent1" accent2="accent2" accent3="accent3" accent4="accent4" accent5="accent5" accent6="accent6" hlink="hlink" folHlink="folHlink"/>
  <p:sldLayoutIdLst>
    <p:sldLayoutId id="2147484689" r:id="rId1"/>
    <p:sldLayoutId id="2147484690" r:id="rId2"/>
    <p:sldLayoutId id="2147484691" r:id="rId3"/>
    <p:sldLayoutId id="2147484692" r:id="rId4"/>
    <p:sldLayoutId id="2147484693" r:id="rId5"/>
    <p:sldLayoutId id="2147484694" r:id="rId6"/>
    <p:sldLayoutId id="2147484695" r:id="rId7"/>
    <p:sldLayoutId id="2147484696" r:id="rId8"/>
    <p:sldLayoutId id="2147484697" r:id="rId9"/>
    <p:sldLayoutId id="2147484698" r:id="rId10"/>
    <p:sldLayoutId id="2147484699" r:id="rId11"/>
    <p:sldLayoutId id="2147484700" r:id="rId12"/>
    <p:sldLayoutId id="2147484701" r:id="rId13"/>
    <p:sldLayoutId id="2147484702" r:id="rId14"/>
    <p:sldLayoutId id="2147484703" r:id="rId15"/>
    <p:sldLayoutId id="214748470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738077906"/>
      </p:ext>
    </p:extLst>
  </p:cSld>
  <p:clrMap bg1="lt1" tx1="dk1" bg2="lt2" tx2="dk2" accent1="accent1" accent2="accent2" accent3="accent3" accent4="accent4" accent5="accent5" accent6="accent6" hlink="hlink" folHlink="folHlink"/>
  <p:sldLayoutIdLst>
    <p:sldLayoutId id="2147484740" r:id="rId1"/>
    <p:sldLayoutId id="2147484741" r:id="rId2"/>
    <p:sldLayoutId id="2147484742" r:id="rId3"/>
    <p:sldLayoutId id="2147484743" r:id="rId4"/>
    <p:sldLayoutId id="2147484744" r:id="rId5"/>
    <p:sldLayoutId id="2147484745" r:id="rId6"/>
    <p:sldLayoutId id="2147484746" r:id="rId7"/>
    <p:sldLayoutId id="2147484747" r:id="rId8"/>
    <p:sldLayoutId id="2147484748" r:id="rId9"/>
    <p:sldLayoutId id="2147484749" r:id="rId10"/>
    <p:sldLayoutId id="2147484750" r:id="rId11"/>
    <p:sldLayoutId id="2147484751" r:id="rId12"/>
    <p:sldLayoutId id="2147484752" r:id="rId13"/>
    <p:sldLayoutId id="2147484753" r:id="rId14"/>
    <p:sldLayoutId id="2147484754" r:id="rId15"/>
    <p:sldLayoutId id="214748475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702486533"/>
      </p:ext>
    </p:extLst>
  </p:cSld>
  <p:clrMap bg1="lt1" tx1="dk1" bg2="lt2" tx2="dk2" accent1="accent1" accent2="accent2" accent3="accent3" accent4="accent4" accent5="accent5" accent6="accent6" hlink="hlink" folHlink="folHlink"/>
  <p:sldLayoutIdLst>
    <p:sldLayoutId id="2147484757" r:id="rId1"/>
    <p:sldLayoutId id="2147484758" r:id="rId2"/>
    <p:sldLayoutId id="2147484759" r:id="rId3"/>
    <p:sldLayoutId id="2147484760" r:id="rId4"/>
    <p:sldLayoutId id="2147484761" r:id="rId5"/>
    <p:sldLayoutId id="2147484762" r:id="rId6"/>
    <p:sldLayoutId id="2147484763" r:id="rId7"/>
    <p:sldLayoutId id="2147484764" r:id="rId8"/>
    <p:sldLayoutId id="2147484765" r:id="rId9"/>
    <p:sldLayoutId id="2147484766" r:id="rId10"/>
    <p:sldLayoutId id="2147484767" r:id="rId11"/>
    <p:sldLayoutId id="2147484768" r:id="rId12"/>
    <p:sldLayoutId id="2147484769" r:id="rId13"/>
    <p:sldLayoutId id="2147484770" r:id="rId14"/>
    <p:sldLayoutId id="2147484771" r:id="rId15"/>
    <p:sldLayoutId id="214748477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801361491"/>
      </p:ext>
    </p:extLst>
  </p:cSld>
  <p:clrMap bg1="lt1" tx1="dk1" bg2="lt2" tx2="dk2" accent1="accent1" accent2="accent2" accent3="accent3" accent4="accent4" accent5="accent5" accent6="accent6" hlink="hlink" folHlink="folHlink"/>
  <p:sldLayoutIdLst>
    <p:sldLayoutId id="2147484774" r:id="rId1"/>
    <p:sldLayoutId id="2147484775" r:id="rId2"/>
    <p:sldLayoutId id="2147484776" r:id="rId3"/>
    <p:sldLayoutId id="2147484777" r:id="rId4"/>
    <p:sldLayoutId id="2147484778" r:id="rId5"/>
    <p:sldLayoutId id="2147484779" r:id="rId6"/>
    <p:sldLayoutId id="2147484780" r:id="rId7"/>
    <p:sldLayoutId id="2147484781" r:id="rId8"/>
    <p:sldLayoutId id="2147484782" r:id="rId9"/>
    <p:sldLayoutId id="2147484783" r:id="rId10"/>
    <p:sldLayoutId id="2147484784" r:id="rId11"/>
    <p:sldLayoutId id="2147484785" r:id="rId12"/>
    <p:sldLayoutId id="2147484786" r:id="rId13"/>
    <p:sldLayoutId id="2147484787" r:id="rId14"/>
    <p:sldLayoutId id="2147484788" r:id="rId15"/>
    <p:sldLayoutId id="214748478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178457211"/>
      </p:ext>
    </p:extLst>
  </p:cSld>
  <p:clrMap bg1="lt1" tx1="dk1" bg2="lt2" tx2="dk2" accent1="accent1" accent2="accent2" accent3="accent3" accent4="accent4" accent5="accent5" accent6="accent6" hlink="hlink" folHlink="folHlink"/>
  <p:sldLayoutIdLst>
    <p:sldLayoutId id="2147484791" r:id="rId1"/>
    <p:sldLayoutId id="2147484792" r:id="rId2"/>
    <p:sldLayoutId id="2147484793" r:id="rId3"/>
    <p:sldLayoutId id="2147484794" r:id="rId4"/>
    <p:sldLayoutId id="2147484795" r:id="rId5"/>
    <p:sldLayoutId id="2147484796" r:id="rId6"/>
    <p:sldLayoutId id="2147484797" r:id="rId7"/>
    <p:sldLayoutId id="2147484798" r:id="rId8"/>
    <p:sldLayoutId id="2147484799" r:id="rId9"/>
    <p:sldLayoutId id="2147484800" r:id="rId10"/>
    <p:sldLayoutId id="2147484801" r:id="rId11"/>
    <p:sldLayoutId id="2147484802" r:id="rId12"/>
    <p:sldLayoutId id="2147484803" r:id="rId13"/>
    <p:sldLayoutId id="2147484804" r:id="rId14"/>
    <p:sldLayoutId id="2147484805" r:id="rId15"/>
    <p:sldLayoutId id="21474848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572325417"/>
      </p:ext>
    </p:extLst>
  </p:cSld>
  <p:clrMap bg1="lt1" tx1="dk1" bg2="lt2" tx2="dk2" accent1="accent1" accent2="accent2" accent3="accent3" accent4="accent4" accent5="accent5" accent6="accent6" hlink="hlink" folHlink="folHlink"/>
  <p:sldLayoutIdLst>
    <p:sldLayoutId id="2147484808" r:id="rId1"/>
    <p:sldLayoutId id="2147484809" r:id="rId2"/>
    <p:sldLayoutId id="2147484810" r:id="rId3"/>
    <p:sldLayoutId id="2147484811" r:id="rId4"/>
    <p:sldLayoutId id="2147484812" r:id="rId5"/>
    <p:sldLayoutId id="2147484813" r:id="rId6"/>
    <p:sldLayoutId id="2147484814" r:id="rId7"/>
    <p:sldLayoutId id="2147484815" r:id="rId8"/>
    <p:sldLayoutId id="2147484816" r:id="rId9"/>
    <p:sldLayoutId id="2147484817" r:id="rId10"/>
    <p:sldLayoutId id="2147484818" r:id="rId11"/>
    <p:sldLayoutId id="2147484819" r:id="rId12"/>
    <p:sldLayoutId id="2147484820" r:id="rId13"/>
    <p:sldLayoutId id="2147484821" r:id="rId14"/>
    <p:sldLayoutId id="2147484822" r:id="rId15"/>
    <p:sldLayoutId id="21474848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10/3/2025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4265386963"/>
      </p:ext>
    </p:extLst>
  </p:cSld>
  <p:clrMap bg1="lt1" tx1="dk1" bg2="lt2" tx2="dk2" accent1="accent1" accent2="accent2" accent3="accent3" accent4="accent4" accent5="accent5" accent6="accent6" hlink="hlink" folHlink="folHlink"/>
  <p:sldLayoutIdLst>
    <p:sldLayoutId id="2147484825" r:id="rId1"/>
    <p:sldLayoutId id="2147484826" r:id="rId2"/>
    <p:sldLayoutId id="2147484827" r:id="rId3"/>
    <p:sldLayoutId id="2147484828" r:id="rId4"/>
    <p:sldLayoutId id="2147484829" r:id="rId5"/>
    <p:sldLayoutId id="2147484830" r:id="rId6"/>
    <p:sldLayoutId id="2147484831" r:id="rId7"/>
    <p:sldLayoutId id="2147484832" r:id="rId8"/>
    <p:sldLayoutId id="2147484833" r:id="rId9"/>
    <p:sldLayoutId id="2147484834" r:id="rId10"/>
    <p:sldLayoutId id="2147484835" r:id="rId11"/>
    <p:sldLayoutId id="2147484836" r:id="rId12"/>
    <p:sldLayoutId id="2147484837" r:id="rId13"/>
    <p:sldLayoutId id="2147484838" r:id="rId14"/>
    <p:sldLayoutId id="2147484839" r:id="rId15"/>
    <p:sldLayoutId id="21474848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0.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afeguardingcambspeterborough.org.uk/home/covid-19/e-learning-during-covid-19/completing-a-dash-risk-indicator-checklis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IDVA.Referrals@Cambridgeshire.gov.uk" TargetMode="External"/><Relationship Id="rId2" Type="http://schemas.openxmlformats.org/officeDocument/2006/relationships/hyperlink" Target="https://www.cambsdasv.org.uk/make_a_referra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hyperlink" Target="mailto:Peterboroughidvas@peterborough.gov.uk" TargetMode="External"/><Relationship Id="rId2" Type="http://schemas.openxmlformats.org/officeDocument/2006/relationships/hyperlink" Target="https://www.cambsdasv.org.uk/make_a_referral" TargetMode="External"/><Relationship Id="rId1" Type="http://schemas.openxmlformats.org/officeDocument/2006/relationships/slideLayout" Target="../slideLayouts/slideLayout66.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impakt.org.uk/das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referals@wa-support.co.uk" TargetMode="External"/><Relationship Id="rId2" Type="http://schemas.openxmlformats.org/officeDocument/2006/relationships/hyperlink" Target="http://www.peterboroughwomensaid.co.uk/" TargetMode="External"/><Relationship Id="rId1" Type="http://schemas.openxmlformats.org/officeDocument/2006/relationships/slideLayout" Target="../slideLayouts/slideLayout8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8.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cambsdasv.org.uk/"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peterboroughidvas@peterborough.gov.uk" TargetMode="External"/><Relationship Id="rId2" Type="http://schemas.openxmlformats.org/officeDocument/2006/relationships/hyperlink" Target="mailto:idva.referrals@cambridgeshire.gov.uk"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E4F1A-88F9-130A-C525-EBB32859E6E9}"/>
              </a:ext>
            </a:extLst>
          </p:cNvPr>
          <p:cNvSpPr>
            <a:spLocks noGrp="1"/>
          </p:cNvSpPr>
          <p:nvPr>
            <p:ph type="title"/>
          </p:nvPr>
        </p:nvSpPr>
        <p:spPr>
          <a:xfrm>
            <a:off x="609600" y="3644900"/>
            <a:ext cx="6348413" cy="368300"/>
          </a:xfrm>
        </p:spPr>
        <p:txBody>
          <a:bodyPr>
            <a:normAutofit fontScale="90000"/>
          </a:bodyPr>
          <a:lstStyle/>
          <a:p>
            <a:pPr algn="ctr" eaLnBrk="1" fontAlgn="auto" hangingPunct="1">
              <a:spcAft>
                <a:spcPts val="0"/>
              </a:spcAft>
              <a:defRPr/>
            </a:pPr>
            <a:r>
              <a:rPr lang="en-GB" altLang="en-US" sz="3600" b="1" dirty="0">
                <a:solidFill>
                  <a:schemeClr val="accent2">
                    <a:lumMod val="75000"/>
                  </a:schemeClr>
                </a:solidFill>
                <a:latin typeface="Arial"/>
                <a:cs typeface="Arial"/>
              </a:rPr>
              <a:t>Cambridgeshire and Peterborough</a:t>
            </a:r>
            <a:br>
              <a:rPr lang="en-GB" altLang="en-US" sz="3600" b="1" dirty="0">
                <a:latin typeface="Arial" panose="020B0604020202020204" pitchFamily="34" charset="0"/>
                <a:cs typeface="Arial" panose="020B0604020202020204" pitchFamily="34" charset="0"/>
              </a:rPr>
            </a:br>
            <a:r>
              <a:rPr lang="en-GB" altLang="en-US" sz="3600" b="1" dirty="0">
                <a:solidFill>
                  <a:schemeClr val="accent2">
                    <a:lumMod val="75000"/>
                  </a:schemeClr>
                </a:solidFill>
                <a:latin typeface="Arial"/>
                <a:cs typeface="Arial"/>
              </a:rPr>
              <a:t>Domestic Abuse and Sexual Violence (DASV) Partnership </a:t>
            </a:r>
            <a:br>
              <a:rPr lang="en-GB" altLang="en-US" sz="3600" b="1" dirty="0">
                <a:latin typeface="Arial" panose="020B0604020202020204" pitchFamily="34" charset="0"/>
                <a:cs typeface="Arial" panose="020B0604020202020204" pitchFamily="34" charset="0"/>
              </a:rPr>
            </a:br>
            <a:r>
              <a:rPr lang="en-GB" altLang="en-US" sz="3600" b="1" dirty="0">
                <a:solidFill>
                  <a:schemeClr val="accent2">
                    <a:lumMod val="75000"/>
                  </a:schemeClr>
                </a:solidFill>
                <a:latin typeface="Arial"/>
                <a:cs typeface="Arial"/>
              </a:rPr>
              <a:t>&amp;</a:t>
            </a:r>
            <a:br>
              <a:rPr lang="en-GB" altLang="en-US" sz="3600" b="1" dirty="0">
                <a:latin typeface="Arial" panose="020B0604020202020204" pitchFamily="34" charset="0"/>
                <a:cs typeface="Arial" panose="020B0604020202020204" pitchFamily="34" charset="0"/>
              </a:rPr>
            </a:br>
            <a:r>
              <a:rPr lang="en-GB" altLang="en-US" sz="3600" b="1" dirty="0">
                <a:solidFill>
                  <a:schemeClr val="accent2">
                    <a:lumMod val="75000"/>
                  </a:schemeClr>
                </a:solidFill>
                <a:latin typeface="Arial"/>
                <a:cs typeface="Arial"/>
              </a:rPr>
              <a:t> Independent Domestic Violence Advisory Service (IDVA) </a:t>
            </a:r>
            <a:br>
              <a:rPr lang="en-GB" altLang="en-US" sz="3600" b="1" dirty="0">
                <a:cs typeface="Arial" panose="020B0604020202020204" pitchFamily="34" charset="0"/>
              </a:rPr>
            </a:br>
            <a:endParaRPr lang="en-GB" sz="3600" dirty="0">
              <a:solidFill>
                <a:schemeClr val="accent2">
                  <a:lumMod val="75000"/>
                </a:schemeClr>
              </a:solidFill>
            </a:endParaRPr>
          </a:p>
        </p:txBody>
      </p:sp>
      <p:sp>
        <p:nvSpPr>
          <p:cNvPr id="3" name="Text Placeholder 2">
            <a:extLst>
              <a:ext uri="{FF2B5EF4-FFF2-40B4-BE49-F238E27FC236}">
                <a16:creationId xmlns:a16="http://schemas.microsoft.com/office/drawing/2014/main" id="{CEE92089-0DBC-6DE9-1A36-894C0EBEB0C4}"/>
              </a:ext>
            </a:extLst>
          </p:cNvPr>
          <p:cNvSpPr>
            <a:spLocks noGrp="1"/>
          </p:cNvSpPr>
          <p:nvPr>
            <p:ph type="body" idx="1"/>
          </p:nvPr>
        </p:nvSpPr>
        <p:spPr/>
        <p:txBody>
          <a:bodyPr/>
          <a:lstStyle/>
          <a:p>
            <a:pPr eaLnBrk="1" hangingPunct="1">
              <a:defRPr/>
            </a:pPr>
            <a:endParaRPr lang="en-GB"/>
          </a:p>
        </p:txBody>
      </p:sp>
      <p:pic>
        <p:nvPicPr>
          <p:cNvPr id="11268" name="Picture 3">
            <a:extLst>
              <a:ext uri="{FF2B5EF4-FFF2-40B4-BE49-F238E27FC236}">
                <a16:creationId xmlns:a16="http://schemas.microsoft.com/office/drawing/2014/main" id="{1052BF85-2E65-D255-7846-F2D0B93C40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9" y="476251"/>
            <a:ext cx="1348380" cy="1202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752CC85F-5CBB-978C-0C77-08DF0E759C5B}"/>
              </a:ext>
            </a:extLst>
          </p:cNvPr>
          <p:cNvSpPr>
            <a:spLocks noGrp="1" noChangeArrowheads="1"/>
          </p:cNvSpPr>
          <p:nvPr>
            <p:ph type="title"/>
          </p:nvPr>
        </p:nvSpPr>
        <p:spPr>
          <a:xfrm>
            <a:off x="1763713" y="609600"/>
            <a:ext cx="6048375" cy="1320800"/>
          </a:xfrm>
        </p:spPr>
        <p:txBody>
          <a:bodyPr/>
          <a:lstStyle/>
          <a:p>
            <a:pPr eaLnBrk="1" hangingPunct="1">
              <a:defRPr/>
            </a:pPr>
            <a:r>
              <a:rPr lang="en-GB" altLang="en-US">
                <a:solidFill>
                  <a:schemeClr val="accent2">
                    <a:lumMod val="75000"/>
                  </a:schemeClr>
                </a:solidFill>
                <a:latin typeface="Arial" panose="020B0604020202020204" pitchFamily="34" charset="0"/>
                <a:cs typeface="Arial" panose="020B0604020202020204" pitchFamily="34" charset="0"/>
              </a:rPr>
              <a:t>What we don’t do?</a:t>
            </a:r>
          </a:p>
        </p:txBody>
      </p:sp>
      <p:sp>
        <p:nvSpPr>
          <p:cNvPr id="24579" name="Content Placeholder 2">
            <a:extLst>
              <a:ext uri="{FF2B5EF4-FFF2-40B4-BE49-F238E27FC236}">
                <a16:creationId xmlns:a16="http://schemas.microsoft.com/office/drawing/2014/main" id="{A552BE4B-5E2B-BAF6-1725-B44D88B18248}"/>
              </a:ext>
            </a:extLst>
          </p:cNvPr>
          <p:cNvSpPr>
            <a:spLocks noGrp="1" noChangeArrowheads="1"/>
          </p:cNvSpPr>
          <p:nvPr>
            <p:ph idx="1"/>
          </p:nvPr>
        </p:nvSpPr>
        <p:spPr>
          <a:xfrm>
            <a:off x="609600" y="1729117"/>
            <a:ext cx="6048375" cy="4312908"/>
          </a:xfrm>
        </p:spPr>
        <p:txBody>
          <a:bodyPr rtlCol="0">
            <a:normAutofit/>
          </a:bodyPr>
          <a:lstStyle/>
          <a:p>
            <a:pPr marL="0" indent="0" eaLnBrk="1" fontAlgn="auto" hangingPunct="1">
              <a:spcAft>
                <a:spcPts val="0"/>
              </a:spcAft>
              <a:buNone/>
              <a:defRPr/>
            </a:pPr>
            <a:endParaRPr lang="en-GB" altLang="en-US" sz="24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a:solidFill>
                  <a:schemeClr val="tx1">
                    <a:lumMod val="75000"/>
                    <a:lumOff val="25000"/>
                  </a:schemeClr>
                </a:solidFill>
                <a:latin typeface="Arial"/>
                <a:cs typeface="Arial"/>
              </a:rPr>
              <a:t>We cannot accept cases without a referral</a:t>
            </a:r>
          </a:p>
          <a:p>
            <a:pPr eaLnBrk="1" fontAlgn="auto" hangingPunct="1">
              <a:spcAft>
                <a:spcPts val="0"/>
              </a:spcAft>
              <a:buFont typeface="Wingdings 3" charset="2"/>
              <a:buChar char=""/>
              <a:defRPr/>
            </a:pPr>
            <a:r>
              <a:rPr lang="en-GB" altLang="en-US">
                <a:solidFill>
                  <a:schemeClr val="tx1">
                    <a:lumMod val="75000"/>
                    <a:lumOff val="25000"/>
                  </a:schemeClr>
                </a:solidFill>
                <a:latin typeface="Arial"/>
                <a:cs typeface="Arial"/>
              </a:rPr>
              <a:t>We cannot accept referrals without consent unless the referral is for MARAC</a:t>
            </a:r>
          </a:p>
          <a:p>
            <a:pPr eaLnBrk="1" fontAlgn="auto" hangingPunct="1">
              <a:spcAft>
                <a:spcPts val="0"/>
              </a:spcAft>
              <a:buFont typeface="Wingdings 3" charset="2"/>
              <a:buChar char=""/>
              <a:defRPr/>
            </a:pPr>
            <a:r>
              <a:rPr lang="en-GB" altLang="en-US">
                <a:solidFill>
                  <a:schemeClr val="tx1">
                    <a:lumMod val="75000"/>
                    <a:lumOff val="25000"/>
                  </a:schemeClr>
                </a:solidFill>
                <a:latin typeface="Arial"/>
                <a:cs typeface="Arial"/>
              </a:rPr>
              <a:t>We cannot accept referrals directly from clients, not because we don’t want to, because we don’t have capacity</a:t>
            </a:r>
          </a:p>
          <a:p>
            <a:pPr>
              <a:spcAft>
                <a:spcPts val="0"/>
              </a:spcAft>
              <a:buFont typeface="Wingdings 3,Sans-Serif" charset="2"/>
              <a:buChar char=""/>
              <a:defRPr/>
            </a:pPr>
            <a:r>
              <a:rPr lang="en-GB">
                <a:solidFill>
                  <a:schemeClr val="tx1">
                    <a:lumMod val="75000"/>
                    <a:lumOff val="25000"/>
                  </a:schemeClr>
                </a:solidFill>
                <a:latin typeface="Arial"/>
                <a:cs typeface="Arial"/>
              </a:rPr>
              <a:t>We cannot guarantee to find refuge accommodation</a:t>
            </a:r>
            <a:endParaRPr lang="en-US">
              <a:solidFill>
                <a:schemeClr val="tx1">
                  <a:lumMod val="75000"/>
                  <a:lumOff val="25000"/>
                </a:schemeClr>
              </a:solidFill>
              <a:latin typeface="Arial"/>
              <a:cs typeface="Arial"/>
            </a:endParaRPr>
          </a:p>
          <a:p>
            <a:pPr>
              <a:spcAft>
                <a:spcPts val="0"/>
              </a:spcAft>
              <a:buFont typeface="Wingdings 3,Sans-Serif" charset="2"/>
              <a:buChar char=""/>
              <a:defRPr/>
            </a:pPr>
            <a:r>
              <a:rPr lang="en-GB">
                <a:solidFill>
                  <a:schemeClr val="tx1">
                    <a:lumMod val="75000"/>
                    <a:lumOff val="25000"/>
                  </a:schemeClr>
                </a:solidFill>
                <a:latin typeface="Arial"/>
                <a:cs typeface="Arial"/>
              </a:rPr>
              <a:t>We are not legally allowed to give immigration advice</a:t>
            </a:r>
            <a:endParaRPr lang="en-US">
              <a:solidFill>
                <a:schemeClr val="tx1">
                  <a:lumMod val="75000"/>
                  <a:lumOff val="25000"/>
                </a:schemeClr>
              </a:solidFill>
              <a:latin typeface="Arial"/>
              <a:cs typeface="Arial"/>
            </a:endParaRPr>
          </a:p>
          <a:p>
            <a:pPr>
              <a:spcAft>
                <a:spcPts val="0"/>
              </a:spcAft>
              <a:buFont typeface="Wingdings 3,Sans-Serif" charset="2"/>
              <a:buChar char=""/>
              <a:defRPr/>
            </a:pPr>
            <a:r>
              <a:rPr lang="en-GB">
                <a:solidFill>
                  <a:schemeClr val="tx1">
                    <a:lumMod val="75000"/>
                    <a:lumOff val="25000"/>
                  </a:schemeClr>
                </a:solidFill>
                <a:latin typeface="Arial"/>
                <a:cs typeface="Arial"/>
              </a:rPr>
              <a:t>We cannot guarantee funding to support clients</a:t>
            </a:r>
          </a:p>
          <a:p>
            <a:pPr eaLnBrk="1" fontAlgn="auto" hangingPunct="1">
              <a:spcAft>
                <a:spcPts val="0"/>
              </a:spcAft>
              <a:buFont typeface="Wingdings 3" charset="2"/>
              <a:buChar char=""/>
              <a:defRPr/>
            </a:pPr>
            <a:endParaRPr lang="en-GB" altLang="en-US" sz="24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endParaRPr lang="en-GB" altLang="en-US" sz="24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endParaRPr lang="en-GB" altLang="en-US" sz="2400">
              <a:solidFill>
                <a:schemeClr val="tx1">
                  <a:lumMod val="75000"/>
                  <a:lumOff val="25000"/>
                </a:schemeClr>
              </a:solidFill>
            </a:endParaRPr>
          </a:p>
        </p:txBody>
      </p:sp>
      <p:pic>
        <p:nvPicPr>
          <p:cNvPr id="21508" name="Picture 3">
            <a:extLst>
              <a:ext uri="{FF2B5EF4-FFF2-40B4-BE49-F238E27FC236}">
                <a16:creationId xmlns:a16="http://schemas.microsoft.com/office/drawing/2014/main" id="{A0D3DD87-46A9-FCC9-D21B-183BD4B1FD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381000"/>
            <a:ext cx="1223963" cy="109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4732-D5D5-FAC4-802A-569649154E4D}"/>
              </a:ext>
            </a:extLst>
          </p:cNvPr>
          <p:cNvSpPr>
            <a:spLocks noGrp="1"/>
          </p:cNvSpPr>
          <p:nvPr>
            <p:ph type="title"/>
          </p:nvPr>
        </p:nvSpPr>
        <p:spPr>
          <a:xfrm>
            <a:off x="1763713" y="620713"/>
            <a:ext cx="5194300" cy="1320800"/>
          </a:xfrm>
        </p:spPr>
        <p:txBody>
          <a:bodyPr/>
          <a:lstStyle/>
          <a:p>
            <a:pPr eaLnBrk="1" hangingPunct="1">
              <a:defRPr/>
            </a:pPr>
            <a:r>
              <a:rPr lang="en-GB" altLang="en-US" sz="2400" b="1">
                <a:solidFill>
                  <a:schemeClr val="accent2">
                    <a:lumMod val="75000"/>
                  </a:schemeClr>
                </a:solidFill>
                <a:latin typeface="Arial"/>
                <a:cs typeface="Arial"/>
              </a:rPr>
              <a:t>Specialist Client  Based IDVAS - Cambridgeshire </a:t>
            </a:r>
            <a:endParaRPr lang="en-GB" sz="2400">
              <a:solidFill>
                <a:schemeClr val="accent2">
                  <a:lumMod val="75000"/>
                </a:schemeClr>
              </a:solidFill>
            </a:endParaRPr>
          </a:p>
        </p:txBody>
      </p:sp>
      <p:sp>
        <p:nvSpPr>
          <p:cNvPr id="3" name="Content Placeholder 2">
            <a:extLst>
              <a:ext uri="{FF2B5EF4-FFF2-40B4-BE49-F238E27FC236}">
                <a16:creationId xmlns:a16="http://schemas.microsoft.com/office/drawing/2014/main" id="{29E712D5-BE7E-3C0A-C9F5-74941A5A9FB5}"/>
              </a:ext>
            </a:extLst>
          </p:cNvPr>
          <p:cNvSpPr>
            <a:spLocks noGrp="1"/>
          </p:cNvSpPr>
          <p:nvPr>
            <p:ph idx="1"/>
          </p:nvPr>
        </p:nvSpPr>
        <p:spPr>
          <a:xfrm>
            <a:off x="609600" y="1628775"/>
            <a:ext cx="6348413" cy="4413250"/>
          </a:xfrm>
        </p:spPr>
        <p:txBody>
          <a:bodyPr vert="horz" lIns="91440" tIns="45720" rIns="91440" bIns="45720" rtlCol="0" anchor="t">
            <a:normAutofit fontScale="92500" lnSpcReduction="10000"/>
          </a:bodyPr>
          <a:lstStyle/>
          <a:p>
            <a:pPr marL="0" indent="0" algn="just">
              <a:spcBef>
                <a:spcPct val="0"/>
              </a:spcBef>
              <a:buClrTx/>
              <a:buSzTx/>
              <a:buNone/>
              <a:defRPr/>
            </a:pPr>
            <a:r>
              <a:rPr lang="en-GB" altLang="en-US" sz="1600">
                <a:solidFill>
                  <a:schemeClr val="tx1"/>
                </a:solidFill>
                <a:latin typeface="Arial"/>
                <a:cs typeface="Arial"/>
              </a:rPr>
              <a:t>3 Young People’s IDVAs who support victims between 13-17, and up to 21 for previously looked after children, who are or have been in an intimate abusive relationship. Referrals accepted at any risk level. A Dash RIC is preferred but not essential. Young People's IDVAs cover Peterborough as well as Cambridgeshire – referrals should be sent to Cambridgeshire (unless MARAC level)</a:t>
            </a:r>
          </a:p>
          <a:p>
            <a:pPr marL="0" indent="0" algn="just" eaLnBrk="1" hangingPunct="1">
              <a:spcBef>
                <a:spcPct val="0"/>
              </a:spcBef>
              <a:buClrTx/>
              <a:buSzTx/>
              <a:buFont typeface="Wingdings 3" panose="05040102010807070707" pitchFamily="18" charset="2"/>
              <a:buNone/>
              <a:defRPr/>
            </a:pPr>
            <a:endParaRPr lang="en-GB" altLang="en-US" sz="1600">
              <a:solidFill>
                <a:schemeClr val="tx1"/>
              </a:solidFill>
              <a:latin typeface="Arial" panose="020B0604020202020204" pitchFamily="34" charset="0"/>
              <a:cs typeface="Arial"/>
            </a:endParaRPr>
          </a:p>
          <a:p>
            <a:pPr marL="0" indent="0" algn="just" eaLnBrk="1" hangingPunct="1">
              <a:spcBef>
                <a:spcPct val="0"/>
              </a:spcBef>
              <a:buClrTx/>
              <a:buSzTx/>
              <a:buFont typeface="Wingdings 3" panose="05040102010807070707" pitchFamily="18" charset="2"/>
              <a:buNone/>
              <a:defRPr/>
            </a:pPr>
            <a:r>
              <a:rPr lang="en-GB" altLang="en-US" sz="1600">
                <a:solidFill>
                  <a:schemeClr val="tx1"/>
                </a:solidFill>
                <a:latin typeface="Arial"/>
                <a:cs typeface="Arial"/>
              </a:rPr>
              <a:t>2 Independent Stalking Advocacy Caseworkers (ISACs) who support victims of high-risk domestic abuse stalking. They also support victims of non-domestic abuse stalking referred by the police</a:t>
            </a:r>
          </a:p>
          <a:p>
            <a:pPr marL="0" indent="0" algn="just" eaLnBrk="1" hangingPunct="1">
              <a:spcBef>
                <a:spcPct val="0"/>
              </a:spcBef>
              <a:buClrTx/>
              <a:buSzTx/>
              <a:buFont typeface="Wingdings 3" panose="05040102010807070707" pitchFamily="18" charset="2"/>
              <a:buNone/>
              <a:defRPr/>
            </a:pPr>
            <a:endParaRPr lang="en-GB" altLang="en-US" sz="1600">
              <a:solidFill>
                <a:schemeClr val="tx1"/>
              </a:solidFill>
              <a:latin typeface="Arial" panose="020B0604020202020204" pitchFamily="34" charset="0"/>
              <a:cs typeface="Arial"/>
            </a:endParaRPr>
          </a:p>
          <a:p>
            <a:pPr marL="0" indent="0" algn="just" eaLnBrk="1" hangingPunct="1">
              <a:spcBef>
                <a:spcPct val="0"/>
              </a:spcBef>
              <a:buClrTx/>
              <a:buSzTx/>
              <a:buFont typeface="Wingdings 3" panose="05040102010807070707" pitchFamily="18" charset="2"/>
              <a:buNone/>
              <a:defRPr/>
            </a:pPr>
            <a:r>
              <a:rPr lang="en-GB" altLang="en-US" sz="1600">
                <a:solidFill>
                  <a:schemeClr val="tx1"/>
                </a:solidFill>
                <a:latin typeface="Arial"/>
                <a:cs typeface="Arial"/>
              </a:rPr>
              <a:t>1 Minority Ethnic IDVA* (predominantly Southeast Asian). Referrals accepted at any risk level. A Dash RIC is preferred but not essential </a:t>
            </a:r>
          </a:p>
          <a:p>
            <a:pPr marL="0" indent="0" algn="just" eaLnBrk="1" hangingPunct="1">
              <a:spcBef>
                <a:spcPct val="0"/>
              </a:spcBef>
              <a:buClrTx/>
              <a:buSzTx/>
              <a:buFont typeface="Wingdings 3" panose="05040102010807070707" pitchFamily="18" charset="2"/>
              <a:buNone/>
              <a:defRPr/>
            </a:pPr>
            <a:endParaRPr lang="en-GB" altLang="en-US" sz="1600">
              <a:solidFill>
                <a:schemeClr val="tx1"/>
              </a:solidFill>
              <a:latin typeface="Arial" panose="020B0604020202020204" pitchFamily="34" charset="0"/>
              <a:cs typeface="Arial"/>
            </a:endParaRPr>
          </a:p>
          <a:p>
            <a:pPr marL="0" indent="0" algn="just" eaLnBrk="1" hangingPunct="1">
              <a:spcBef>
                <a:spcPct val="0"/>
              </a:spcBef>
              <a:buClrTx/>
              <a:buSzTx/>
              <a:buFont typeface="Wingdings 3" panose="05040102010807070707" pitchFamily="18" charset="2"/>
              <a:buNone/>
              <a:defRPr/>
            </a:pPr>
            <a:r>
              <a:rPr lang="en-GB" altLang="en-US" sz="1600">
                <a:solidFill>
                  <a:schemeClr val="tx1"/>
                </a:solidFill>
                <a:latin typeface="Arial"/>
                <a:cs typeface="Arial"/>
              </a:rPr>
              <a:t>3 Housing IDVAs* who accept referrals at any risk level from Housing Teams / Providers / Associations. A Dash RIC is preferred but not essential </a:t>
            </a:r>
          </a:p>
          <a:p>
            <a:pPr marL="0" indent="0" algn="just">
              <a:spcBef>
                <a:spcPct val="0"/>
              </a:spcBef>
              <a:buClrTx/>
              <a:buSzTx/>
              <a:buNone/>
              <a:defRPr/>
            </a:pPr>
            <a:endParaRPr lang="en-GB" altLang="en-US" sz="1600">
              <a:solidFill>
                <a:schemeClr val="tx1"/>
              </a:solidFill>
              <a:latin typeface="Arial"/>
              <a:cs typeface="Arial"/>
            </a:endParaRPr>
          </a:p>
          <a:p>
            <a:pPr marL="0" indent="0" algn="just">
              <a:spcBef>
                <a:spcPct val="0"/>
              </a:spcBef>
              <a:buClrTx/>
              <a:buSzTx/>
              <a:buNone/>
              <a:defRPr/>
            </a:pPr>
            <a:r>
              <a:rPr lang="en-GB" altLang="en-US" sz="1600">
                <a:solidFill>
                  <a:schemeClr val="tx1"/>
                </a:solidFill>
                <a:latin typeface="Arial"/>
                <a:cs typeface="Arial"/>
              </a:rPr>
              <a:t>*Currently only accepting high-risk referrals</a:t>
            </a:r>
            <a:r>
              <a:rPr lang="en-GB" altLang="en-US">
                <a:solidFill>
                  <a:schemeClr val="tx1"/>
                </a:solidFill>
                <a:latin typeface="Arial"/>
                <a:cs typeface="Arial"/>
              </a:rPr>
              <a:t> </a:t>
            </a:r>
            <a:endParaRPr lang="en-GB" altLang="en-US">
              <a:solidFill>
                <a:schemeClr val="tx1"/>
              </a:solidFill>
              <a:latin typeface="Arial" panose="020B0604020202020204" pitchFamily="34" charset="0"/>
              <a:cs typeface="Arial"/>
            </a:endParaRPr>
          </a:p>
          <a:p>
            <a:pPr marL="0" indent="0" algn="just" eaLnBrk="1" hangingPunct="1">
              <a:spcBef>
                <a:spcPct val="0"/>
              </a:spcBef>
              <a:buClrTx/>
              <a:buSzTx/>
              <a:buNone/>
              <a:defRPr/>
            </a:pPr>
            <a:endParaRPr lang="en-GB" altLang="en-US">
              <a:solidFill>
                <a:schemeClr val="tx1"/>
              </a:solidFill>
              <a:latin typeface="Arial" panose="020B0604020202020204" pitchFamily="34" charset="0"/>
              <a:cs typeface="Arial" panose="020B0604020202020204" pitchFamily="34" charset="0"/>
            </a:endParaRPr>
          </a:p>
          <a:p>
            <a:pPr algn="just" eaLnBrk="1" hangingPunct="1">
              <a:spcBef>
                <a:spcPct val="0"/>
              </a:spcBef>
              <a:buClrTx/>
              <a:buSzTx/>
              <a:buFont typeface="Arial" panose="05000000000000000000" pitchFamily="2" charset="2"/>
              <a:buChar char="•"/>
              <a:defRPr/>
            </a:pPr>
            <a:endParaRPr lang="en-GB" altLang="en-US">
              <a:solidFill>
                <a:srgbClr val="000000"/>
              </a:solidFill>
              <a:latin typeface="Arial" panose="020B0604020202020204" pitchFamily="34" charset="0"/>
              <a:cs typeface="Arial" panose="020B0604020202020204" pitchFamily="34" charset="0"/>
            </a:endParaRPr>
          </a:p>
          <a:p>
            <a:pPr eaLnBrk="1" hangingPunct="1">
              <a:buFont typeface="Arial" panose="05040102010807070707" pitchFamily="18" charset="2"/>
              <a:buChar char="•"/>
              <a:defRPr/>
            </a:pPr>
            <a:endParaRPr lang="en-GB"/>
          </a:p>
        </p:txBody>
      </p:sp>
      <p:pic>
        <p:nvPicPr>
          <p:cNvPr id="23556" name="Picture 3">
            <a:extLst>
              <a:ext uri="{FF2B5EF4-FFF2-40B4-BE49-F238E27FC236}">
                <a16:creationId xmlns:a16="http://schemas.microsoft.com/office/drawing/2014/main" id="{79D8C742-EFBD-CED9-C9B6-A9B6F43345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07988"/>
            <a:ext cx="12255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BEA3ACD-15A4-A88A-7F26-6B637C008C08}"/>
              </a:ext>
            </a:extLst>
          </p:cNvPr>
          <p:cNvSpPr>
            <a:spLocks noGrp="1"/>
          </p:cNvSpPr>
          <p:nvPr>
            <p:ph type="title" idx="4294967295"/>
          </p:nvPr>
        </p:nvSpPr>
        <p:spPr>
          <a:xfrm>
            <a:off x="2124075" y="692150"/>
            <a:ext cx="7019925" cy="1955800"/>
          </a:xfrm>
        </p:spPr>
        <p:txBody>
          <a:bodyPr rtlCol="0">
            <a:normAutofit/>
          </a:bodyPr>
          <a:lstStyle/>
          <a:p>
            <a:pPr eaLnBrk="1" fontAlgn="auto" hangingPunct="1">
              <a:spcAft>
                <a:spcPts val="0"/>
              </a:spcAft>
              <a:defRPr/>
            </a:pPr>
            <a:r>
              <a:rPr lang="en-GB" altLang="en-US" b="1">
                <a:solidFill>
                  <a:schemeClr val="accent2">
                    <a:lumMod val="75000"/>
                  </a:schemeClr>
                </a:solidFill>
                <a:latin typeface="Arial"/>
                <a:cs typeface="Arial"/>
              </a:rPr>
              <a:t>Cambridgeshire Area IDVAs </a:t>
            </a:r>
          </a:p>
        </p:txBody>
      </p:sp>
      <p:sp>
        <p:nvSpPr>
          <p:cNvPr id="24579" name="Rectangle 1">
            <a:extLst>
              <a:ext uri="{FF2B5EF4-FFF2-40B4-BE49-F238E27FC236}">
                <a16:creationId xmlns:a16="http://schemas.microsoft.com/office/drawing/2014/main" id="{405F8520-B7CC-F8C6-2336-2A68AE1F55AF}"/>
              </a:ext>
            </a:extLst>
          </p:cNvPr>
          <p:cNvSpPr>
            <a:spLocks noChangeArrowheads="1"/>
          </p:cNvSpPr>
          <p:nvPr/>
        </p:nvSpPr>
        <p:spPr bwMode="auto">
          <a:xfrm>
            <a:off x="485775" y="2647950"/>
            <a:ext cx="8104188"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Huntingdonshire x 2  </a:t>
            </a:r>
          </a:p>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Cambridge City x 2</a:t>
            </a:r>
          </a:p>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Fenland</a:t>
            </a:r>
          </a:p>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East Cambs </a:t>
            </a:r>
          </a:p>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South Cambs </a:t>
            </a:r>
          </a:p>
          <a:p>
            <a:pPr eaLnBrk="1" hangingPunct="1">
              <a:spcBef>
                <a:spcPct val="0"/>
              </a:spcBef>
              <a:buClrTx/>
              <a:buSzTx/>
              <a:buFont typeface="Wingdings 3" panose="05040102010807070707" pitchFamily="18" charset="2"/>
              <a:buNone/>
            </a:pPr>
            <a:r>
              <a:rPr lang="en-GB" altLang="en-US" sz="3200">
                <a:solidFill>
                  <a:schemeClr val="tx1"/>
                </a:solidFill>
                <a:latin typeface="Arial" panose="020B0604020202020204" pitchFamily="34" charset="0"/>
              </a:rPr>
              <a:t>Floating IDVA</a:t>
            </a:r>
          </a:p>
        </p:txBody>
      </p:sp>
      <p:pic>
        <p:nvPicPr>
          <p:cNvPr id="24580" name="Picture 1">
            <a:extLst>
              <a:ext uri="{FF2B5EF4-FFF2-40B4-BE49-F238E27FC236}">
                <a16:creationId xmlns:a16="http://schemas.microsoft.com/office/drawing/2014/main" id="{99DDCD18-D7AA-1CEA-85E8-49E7577CFC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387350"/>
            <a:ext cx="12255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4BCC-401F-D455-900A-0E69C08DC827}"/>
              </a:ext>
            </a:extLst>
          </p:cNvPr>
          <p:cNvSpPr>
            <a:spLocks noGrp="1"/>
          </p:cNvSpPr>
          <p:nvPr>
            <p:ph type="title"/>
          </p:nvPr>
        </p:nvSpPr>
        <p:spPr/>
        <p:txBody>
          <a:bodyPr/>
          <a:lstStyle/>
          <a:p>
            <a:r>
              <a:rPr lang="en-GB" b="1">
                <a:solidFill>
                  <a:schemeClr val="accent2"/>
                </a:solidFill>
              </a:rPr>
              <a:t>Peterborough IDVAs</a:t>
            </a:r>
          </a:p>
        </p:txBody>
      </p:sp>
      <p:sp>
        <p:nvSpPr>
          <p:cNvPr id="3" name="Content Placeholder 2">
            <a:extLst>
              <a:ext uri="{FF2B5EF4-FFF2-40B4-BE49-F238E27FC236}">
                <a16:creationId xmlns:a16="http://schemas.microsoft.com/office/drawing/2014/main" id="{58FE5864-8D0D-EDCD-2F1C-308AEFD28809}"/>
              </a:ext>
            </a:extLst>
          </p:cNvPr>
          <p:cNvSpPr>
            <a:spLocks noGrp="1"/>
          </p:cNvSpPr>
          <p:nvPr>
            <p:ph idx="1"/>
          </p:nvPr>
        </p:nvSpPr>
        <p:spPr/>
        <p:txBody>
          <a:bodyPr>
            <a:normAutofit fontScale="85000" lnSpcReduction="10000"/>
          </a:bodyPr>
          <a:lstStyle/>
          <a:p>
            <a:r>
              <a:rPr lang="en-GB" sz="3200">
                <a:latin typeface="Arial" panose="020B0604020202020204" pitchFamily="34" charset="0"/>
                <a:cs typeface="Arial" panose="020B0604020202020204" pitchFamily="34" charset="0"/>
              </a:rPr>
              <a:t>4 Area IDVAS</a:t>
            </a:r>
          </a:p>
          <a:p>
            <a:r>
              <a:rPr lang="en-GB" sz="3200">
                <a:latin typeface="Arial" panose="020B0604020202020204" pitchFamily="34" charset="0"/>
                <a:cs typeface="Arial" panose="020B0604020202020204" pitchFamily="34" charset="0"/>
              </a:rPr>
              <a:t>1 Housing IDVA </a:t>
            </a:r>
            <a:r>
              <a:rPr lang="en-GB" altLang="en-US" sz="3200">
                <a:solidFill>
                  <a:schemeClr val="tx1"/>
                </a:solidFill>
                <a:latin typeface="Arial" panose="020B0604020202020204" pitchFamily="34" charset="0"/>
                <a:cs typeface="Arial" panose="020B0604020202020204" pitchFamily="34" charset="0"/>
              </a:rPr>
              <a:t>who accept referrals at any risk level from Housing Teams / Providers / Associations. A Dash RIC is preferred but not essential </a:t>
            </a:r>
            <a:endParaRPr lang="en-GB" sz="3200">
              <a:latin typeface="Arial" panose="020B0604020202020204" pitchFamily="34" charset="0"/>
              <a:cs typeface="Arial" panose="020B0604020202020204" pitchFamily="34" charset="0"/>
            </a:endParaRPr>
          </a:p>
          <a:p>
            <a:r>
              <a:rPr lang="en-GB" sz="3200">
                <a:latin typeface="Arial" panose="020B0604020202020204" pitchFamily="34" charset="0"/>
                <a:cs typeface="Arial" panose="020B0604020202020204" pitchFamily="34" charset="0"/>
              </a:rPr>
              <a:t>1 Eastern European IDVA. </a:t>
            </a:r>
            <a:r>
              <a:rPr lang="en-GB" altLang="en-US" sz="3200">
                <a:solidFill>
                  <a:schemeClr val="tx1"/>
                </a:solidFill>
                <a:latin typeface="Arial" panose="020B0604020202020204" pitchFamily="34" charset="0"/>
                <a:cs typeface="Arial" panose="020B0604020202020204" pitchFamily="34" charset="0"/>
              </a:rPr>
              <a:t> Referrals accepted at any risk level. A Dash RIC is preferred but not essential </a:t>
            </a:r>
          </a:p>
          <a:p>
            <a:endParaRPr lang="en-GB"/>
          </a:p>
        </p:txBody>
      </p:sp>
    </p:spTree>
    <p:extLst>
      <p:ext uri="{BB962C8B-B14F-4D97-AF65-F5344CB8AC3E}">
        <p14:creationId xmlns:p14="http://schemas.microsoft.com/office/powerpoint/2010/main" val="506448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2D50A5D-5ECC-84F8-7C20-DF169A0B0CE4}"/>
              </a:ext>
            </a:extLst>
          </p:cNvPr>
          <p:cNvSpPr>
            <a:spLocks noGrp="1"/>
          </p:cNvSpPr>
          <p:nvPr>
            <p:ph type="title"/>
          </p:nvPr>
        </p:nvSpPr>
        <p:spPr>
          <a:xfrm>
            <a:off x="1763713" y="609600"/>
            <a:ext cx="5191125" cy="1320800"/>
          </a:xfrm>
        </p:spPr>
        <p:txBody>
          <a:bodyPr rtlCol="0">
            <a:normAutofit/>
          </a:bodyPr>
          <a:lstStyle/>
          <a:p>
            <a:pPr eaLnBrk="1" fontAlgn="auto" hangingPunct="1">
              <a:spcAft>
                <a:spcPts val="0"/>
              </a:spcAft>
              <a:defRPr/>
            </a:pPr>
            <a:r>
              <a:rPr lang="en-GB" altLang="en-US" sz="2800" b="1">
                <a:solidFill>
                  <a:schemeClr val="accent2">
                    <a:lumMod val="75000"/>
                  </a:schemeClr>
                </a:solidFill>
                <a:latin typeface="Arial" panose="020B0604020202020204" pitchFamily="34" charset="0"/>
                <a:cs typeface="Arial" panose="020B0604020202020204" pitchFamily="34" charset="0"/>
              </a:rPr>
              <a:t>Dash Risk Indicator Checklist (RIC)</a:t>
            </a:r>
            <a:endParaRPr lang="en-GB">
              <a:solidFill>
                <a:schemeClr val="accent2">
                  <a:lumMod val="75000"/>
                </a:schemeClr>
              </a:solidFill>
            </a:endParaRPr>
          </a:p>
        </p:txBody>
      </p:sp>
      <p:sp>
        <p:nvSpPr>
          <p:cNvPr id="3" name="Content Placeholder 2">
            <a:extLst>
              <a:ext uri="{FF2B5EF4-FFF2-40B4-BE49-F238E27FC236}">
                <a16:creationId xmlns:a16="http://schemas.microsoft.com/office/drawing/2014/main" id="{C60F173C-FE91-89C1-4467-56AF5F701054}"/>
              </a:ext>
            </a:extLst>
          </p:cNvPr>
          <p:cNvSpPr>
            <a:spLocks noGrp="1"/>
          </p:cNvSpPr>
          <p:nvPr>
            <p:ph idx="1"/>
          </p:nvPr>
        </p:nvSpPr>
        <p:spPr/>
        <p:txBody>
          <a:bodyPr vert="horz" lIns="68580" tIns="34290" rIns="68580" bIns="34290" rtlCol="0" anchor="t">
            <a:normAutofit/>
          </a:bodyPr>
          <a:lstStyle/>
          <a:p>
            <a:pPr marL="0" indent="0" eaLnBrk="1" fontAlgn="auto" hangingPunct="1">
              <a:spcAft>
                <a:spcPts val="0"/>
              </a:spcAft>
              <a:buFont typeface="Wingdings 3" charset="2"/>
              <a:buNone/>
              <a:defRPr/>
            </a:pPr>
            <a:r>
              <a:rPr lang="en-GB" sz="1600">
                <a:latin typeface="Arial"/>
                <a:cs typeface="Arial"/>
              </a:rPr>
              <a:t>What is a Dash RIC?</a:t>
            </a:r>
          </a:p>
          <a:p>
            <a:pPr eaLnBrk="1" fontAlgn="auto" hangingPunct="1">
              <a:spcAft>
                <a:spcPts val="0"/>
              </a:spcAft>
              <a:buFont typeface="Wingdings 3" charset="2"/>
              <a:buChar char=""/>
              <a:defRPr/>
            </a:pPr>
            <a:endParaRPr lang="en-GB" sz="1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sz="1600">
                <a:latin typeface="Arial"/>
                <a:cs typeface="Arial"/>
              </a:rPr>
              <a:t>A risk assessment tool used for determining the risk of homicide/suicide for victims of domestic abuse</a:t>
            </a:r>
          </a:p>
          <a:p>
            <a:pPr eaLnBrk="1" fontAlgn="auto" hangingPunct="1">
              <a:spcAft>
                <a:spcPts val="0"/>
              </a:spcAft>
              <a:buFont typeface="Wingdings 3" charset="2"/>
              <a:buChar char=""/>
              <a:defRPr/>
            </a:pPr>
            <a:r>
              <a:rPr lang="en-GB" sz="1600">
                <a:latin typeface="Arial"/>
                <a:cs typeface="Arial"/>
              </a:rPr>
              <a:t>Was developed by an organisation called CAADA – they have changed their name to Safe Lives but the form is still sometimes called the ‘CAADA DASH’</a:t>
            </a:r>
          </a:p>
          <a:p>
            <a:pPr eaLnBrk="1" fontAlgn="auto" hangingPunct="1">
              <a:spcAft>
                <a:spcPts val="0"/>
              </a:spcAft>
              <a:buFont typeface="Wingdings 3" charset="2"/>
              <a:buChar char=""/>
              <a:defRPr/>
            </a:pPr>
            <a:r>
              <a:rPr lang="en-GB" sz="1600">
                <a:latin typeface="Arial"/>
                <a:cs typeface="Arial"/>
              </a:rPr>
              <a:t>DASH stands for Domestic Abuse, Stalking, Honour-Based Violence</a:t>
            </a:r>
          </a:p>
          <a:p>
            <a:pPr eaLnBrk="1" fontAlgn="auto" hangingPunct="1">
              <a:spcAft>
                <a:spcPts val="0"/>
              </a:spcAft>
              <a:buFont typeface="Wingdings 3" charset="2"/>
              <a:buChar char=""/>
              <a:defRPr/>
            </a:pPr>
            <a:r>
              <a:rPr lang="en-GB" sz="1600">
                <a:latin typeface="Arial"/>
                <a:cs typeface="Arial"/>
              </a:rPr>
              <a:t>It is used to assess current DA (within the last 3 months although there may be some elements of historical abuse within some of the answers </a:t>
            </a:r>
          </a:p>
          <a:p>
            <a:pPr marL="0" indent="0" eaLnBrk="1" fontAlgn="auto" hangingPunct="1">
              <a:spcAft>
                <a:spcPts val="0"/>
              </a:spcAft>
              <a:buFont typeface="Wingdings 3" charset="2"/>
              <a:buNone/>
              <a:defRPr/>
            </a:pPr>
            <a:endParaRPr lang="en-GB" sz="1350">
              <a:solidFill>
                <a:schemeClr val="tx1">
                  <a:lumMod val="75000"/>
                  <a:lumOff val="25000"/>
                </a:schemeClr>
              </a:solidFill>
            </a:endParaRPr>
          </a:p>
        </p:txBody>
      </p:sp>
      <p:pic>
        <p:nvPicPr>
          <p:cNvPr id="26628" name="Picture 3">
            <a:extLst>
              <a:ext uri="{FF2B5EF4-FFF2-40B4-BE49-F238E27FC236}">
                <a16:creationId xmlns:a16="http://schemas.microsoft.com/office/drawing/2014/main" id="{22C1B51A-87FF-9F87-074B-E9AC7A5722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17476-5DC5-6433-5AA6-D9C3E7043398}"/>
              </a:ext>
            </a:extLst>
          </p:cNvPr>
          <p:cNvSpPr>
            <a:spLocks noGrp="1"/>
          </p:cNvSpPr>
          <p:nvPr>
            <p:ph type="title"/>
          </p:nvPr>
        </p:nvSpPr>
        <p:spPr>
          <a:xfrm>
            <a:off x="1835150" y="609600"/>
            <a:ext cx="5473700" cy="1320800"/>
          </a:xfrm>
        </p:spPr>
        <p:txBody>
          <a:bodyPr rtlCol="0">
            <a:normAutofit/>
          </a:bodyPr>
          <a:lstStyle/>
          <a:p>
            <a:pPr eaLnBrk="1" fontAlgn="auto" hangingPunct="1">
              <a:spcAft>
                <a:spcPts val="0"/>
              </a:spcAft>
              <a:defRPr/>
            </a:pPr>
            <a:r>
              <a:rPr lang="en-GB" b="1">
                <a:solidFill>
                  <a:schemeClr val="accent2">
                    <a:lumMod val="75000"/>
                  </a:schemeClr>
                </a:solidFill>
                <a:latin typeface="Arial" panose="020B0604020202020204" pitchFamily="34" charset="0"/>
                <a:cs typeface="Arial" panose="020B0604020202020204" pitchFamily="34" charset="0"/>
              </a:rPr>
              <a:t>How Does the Dash RIC Work?	</a:t>
            </a:r>
          </a:p>
        </p:txBody>
      </p:sp>
      <p:sp>
        <p:nvSpPr>
          <p:cNvPr id="27651" name="Content Placeholder 2">
            <a:extLst>
              <a:ext uri="{FF2B5EF4-FFF2-40B4-BE49-F238E27FC236}">
                <a16:creationId xmlns:a16="http://schemas.microsoft.com/office/drawing/2014/main" id="{11514EB1-7AF2-F871-95A2-BC177BDBCF0E}"/>
              </a:ext>
            </a:extLst>
          </p:cNvPr>
          <p:cNvSpPr>
            <a:spLocks noGrp="1" noChangeArrowheads="1"/>
          </p:cNvSpPr>
          <p:nvPr>
            <p:ph idx="1"/>
          </p:nvPr>
        </p:nvSpPr>
        <p:spPr/>
        <p:txBody>
          <a:bodyPr>
            <a:normAutofit fontScale="92500" lnSpcReduction="10000"/>
          </a:bodyPr>
          <a:lstStyle/>
          <a:p>
            <a:pPr eaLnBrk="1" hangingPunct="1"/>
            <a:r>
              <a:rPr lang="en-GB" altLang="en-US" sz="1600">
                <a:latin typeface="Arial" panose="020B0604020202020204" pitchFamily="34" charset="0"/>
                <a:cs typeface="Arial" panose="020B0604020202020204" pitchFamily="34" charset="0"/>
              </a:rPr>
              <a:t>The Dash RIC is made up of 27 questions about the abuse the victim is experiencing, responses are Yes or No</a:t>
            </a:r>
          </a:p>
          <a:p>
            <a:pPr eaLnBrk="1" hangingPunct="1"/>
            <a:r>
              <a:rPr lang="en-GB" altLang="en-US" sz="1600">
                <a:latin typeface="Arial" panose="020B0604020202020204" pitchFamily="34" charset="0"/>
                <a:cs typeface="Arial" panose="020B0604020202020204" pitchFamily="34" charset="0"/>
              </a:rPr>
              <a:t>The Dash RIC should be completed with the victim where possible  to assess their level of risk </a:t>
            </a:r>
          </a:p>
          <a:p>
            <a:pPr eaLnBrk="1" hangingPunct="1"/>
            <a:r>
              <a:rPr lang="en-GB" altLang="en-US" sz="1600">
                <a:latin typeface="Arial" panose="020B0604020202020204" pitchFamily="34" charset="0"/>
                <a:cs typeface="Arial" panose="020B0604020202020204" pitchFamily="34" charset="0"/>
              </a:rPr>
              <a:t>All ‘Yes’ questions should be accompanied by further information provided by the victim</a:t>
            </a:r>
          </a:p>
          <a:p>
            <a:pPr eaLnBrk="1" hangingPunct="1"/>
            <a:r>
              <a:rPr lang="en-GB" altLang="en-US" sz="1600">
                <a:latin typeface="Arial" panose="020B0604020202020204" pitchFamily="34" charset="0"/>
                <a:cs typeface="Arial" panose="020B0604020202020204" pitchFamily="34" charset="0"/>
              </a:rPr>
              <a:t>The questions cover issues known to place domestic abuse victims at significant risk of homicide such as escalation in severity, stalking behaviours and harm to children.</a:t>
            </a:r>
          </a:p>
          <a:p>
            <a:pPr eaLnBrk="1" hangingPunct="1"/>
            <a:r>
              <a:rPr lang="en-GB" altLang="en-US" sz="1600">
                <a:latin typeface="Arial" panose="020B0604020202020204" pitchFamily="34" charset="0"/>
                <a:cs typeface="Arial" panose="020B0604020202020204" pitchFamily="34" charset="0"/>
              </a:rPr>
              <a:t>The Dash RIC can be completed by </a:t>
            </a:r>
            <a:r>
              <a:rPr lang="en-GB" altLang="en-US" sz="1600" b="1">
                <a:latin typeface="Arial" panose="020B0604020202020204" pitchFamily="34" charset="0"/>
                <a:cs typeface="Arial" panose="020B0604020202020204" pitchFamily="34" charset="0"/>
              </a:rPr>
              <a:t>any professional </a:t>
            </a:r>
            <a:r>
              <a:rPr lang="en-GB" altLang="en-US" sz="1600">
                <a:latin typeface="Arial" panose="020B0604020202020204" pitchFamily="34" charset="0"/>
                <a:cs typeface="Arial" panose="020B0604020202020204" pitchFamily="34" charset="0"/>
              </a:rPr>
              <a:t>who is working with the victim although where several professionals are involved it would be best to discuss and agree who will do it</a:t>
            </a:r>
          </a:p>
          <a:p>
            <a:pPr eaLnBrk="1" hangingPunct="1"/>
            <a:r>
              <a:rPr lang="en-GB" altLang="en-US" sz="1600">
                <a:latin typeface="Arial" panose="020B0604020202020204" pitchFamily="34" charset="0"/>
                <a:cs typeface="Arial" panose="020B0604020202020204" pitchFamily="34" charset="0"/>
              </a:rPr>
              <a:t>The IDVA service accepts referrals with 14+ ticks – 17+ ticks is seen as very high-risk and would be a referral to MARAC (discussed later)</a:t>
            </a:r>
          </a:p>
        </p:txBody>
      </p:sp>
      <p:pic>
        <p:nvPicPr>
          <p:cNvPr id="27652" name="Picture 3">
            <a:extLst>
              <a:ext uri="{FF2B5EF4-FFF2-40B4-BE49-F238E27FC236}">
                <a16:creationId xmlns:a16="http://schemas.microsoft.com/office/drawing/2014/main" id="{7837465C-390D-CF38-8075-6D0CB76180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53429-8620-DF46-E56D-32C3F14B1DBA}"/>
              </a:ext>
            </a:extLst>
          </p:cNvPr>
          <p:cNvSpPr>
            <a:spLocks noGrp="1"/>
          </p:cNvSpPr>
          <p:nvPr>
            <p:ph type="title"/>
          </p:nvPr>
        </p:nvSpPr>
        <p:spPr>
          <a:xfrm>
            <a:off x="1616075" y="549275"/>
            <a:ext cx="5692775" cy="1079500"/>
          </a:xfrm>
        </p:spPr>
        <p:txBody>
          <a:bodyPr rtlCol="0">
            <a:normAutofit/>
          </a:bodyPr>
          <a:lstStyle/>
          <a:p>
            <a:pPr eaLnBrk="1" fontAlgn="auto" hangingPunct="1">
              <a:spcAft>
                <a:spcPts val="0"/>
              </a:spcAft>
              <a:defRPr/>
            </a:pPr>
            <a:r>
              <a:rPr lang="en-GB" sz="2400" b="1">
                <a:solidFill>
                  <a:schemeClr val="accent2">
                    <a:lumMod val="75000"/>
                  </a:schemeClr>
                </a:solidFill>
                <a:latin typeface="Arial" panose="020B0604020202020204" pitchFamily="34" charset="0"/>
                <a:cs typeface="Arial" panose="020B0604020202020204" pitchFamily="34" charset="0"/>
              </a:rPr>
              <a:t>When should I complete a Dash RIC? </a:t>
            </a:r>
            <a:br>
              <a:rPr lang="en-GB" sz="2400" b="1">
                <a:solidFill>
                  <a:schemeClr val="accent2">
                    <a:lumMod val="75000"/>
                  </a:schemeClr>
                </a:solidFill>
                <a:latin typeface="Arial" panose="020B0604020202020204" pitchFamily="34" charset="0"/>
                <a:cs typeface="Arial" panose="020B0604020202020204" pitchFamily="34" charset="0"/>
              </a:rPr>
            </a:br>
            <a:r>
              <a:rPr lang="en-GB" sz="2400" b="1">
                <a:solidFill>
                  <a:schemeClr val="accent2">
                    <a:lumMod val="75000"/>
                  </a:schemeClr>
                </a:solidFill>
                <a:latin typeface="Arial" panose="020B0604020202020204" pitchFamily="34" charset="0"/>
                <a:cs typeface="Arial" panose="020B0604020202020204" pitchFamily="34" charset="0"/>
              </a:rPr>
              <a:t>(Cambridgeshire)</a:t>
            </a:r>
          </a:p>
        </p:txBody>
      </p:sp>
      <p:sp>
        <p:nvSpPr>
          <p:cNvPr id="3" name="Content Placeholder 2">
            <a:extLst>
              <a:ext uri="{FF2B5EF4-FFF2-40B4-BE49-F238E27FC236}">
                <a16:creationId xmlns:a16="http://schemas.microsoft.com/office/drawing/2014/main" id="{8F92916E-69D7-2BCF-278C-B79745A2B277}"/>
              </a:ext>
            </a:extLst>
          </p:cNvPr>
          <p:cNvSpPr>
            <a:spLocks noGrp="1"/>
          </p:cNvSpPr>
          <p:nvPr>
            <p:ph idx="1"/>
          </p:nvPr>
        </p:nvSpPr>
        <p:spPr>
          <a:xfrm>
            <a:off x="508000" y="1846263"/>
            <a:ext cx="6446838" cy="4462462"/>
          </a:xfrm>
        </p:spPr>
        <p:txBody>
          <a:bodyPr vert="horz" lIns="68580" tIns="34290" rIns="68580" bIns="34290" rtlCol="0" anchor="t">
            <a:normAutofit/>
          </a:bodyPr>
          <a:lstStyle/>
          <a:p>
            <a:pPr>
              <a:defRPr/>
            </a:pPr>
            <a:r>
              <a:rPr lang="en-GB" sz="1600">
                <a:latin typeface="Arial"/>
                <a:cs typeface="Arial"/>
              </a:rPr>
              <a:t>A Dash RIC is required for all high-risk referrals to Cambridgeshire IDVA service unless they are a specialist referral </a:t>
            </a:r>
          </a:p>
          <a:p>
            <a:pPr eaLnBrk="1" fontAlgn="auto" hangingPunct="1">
              <a:spcAft>
                <a:spcPts val="0"/>
              </a:spcAft>
              <a:buFont typeface="Wingdings 3" charset="2"/>
              <a:buChar char=""/>
              <a:defRPr/>
            </a:pPr>
            <a:r>
              <a:rPr lang="en-GB" sz="1600">
                <a:latin typeface="Arial"/>
                <a:cs typeface="Arial"/>
              </a:rPr>
              <a:t>A Dash RIC is preferred but not essential for specialist referrals from Housing teams / providers / associations, Young People referrals (13-17 and up to 21 if previously looked after children) and Minority Ethnic referrals unless the referral is for MARAC </a:t>
            </a:r>
          </a:p>
          <a:p>
            <a:pPr eaLnBrk="1" fontAlgn="auto" hangingPunct="1">
              <a:spcAft>
                <a:spcPts val="0"/>
              </a:spcAft>
              <a:buFont typeface="Wingdings 3" charset="2"/>
              <a:buChar char=""/>
              <a:defRPr/>
            </a:pPr>
            <a:r>
              <a:rPr lang="en-GB" sz="1600">
                <a:latin typeface="Arial"/>
                <a:cs typeface="Arial"/>
              </a:rPr>
              <a:t>Dash RIC can be introduced to clients as a tool to help you and them understand more about what is happening to them</a:t>
            </a:r>
          </a:p>
          <a:p>
            <a:pPr eaLnBrk="1" fontAlgn="auto" hangingPunct="1">
              <a:spcAft>
                <a:spcPts val="0"/>
              </a:spcAft>
              <a:buFont typeface="Wingdings 3" charset="2"/>
              <a:buChar char=""/>
              <a:defRPr/>
            </a:pPr>
            <a:r>
              <a:rPr lang="en-GB" sz="1600">
                <a:latin typeface="Arial"/>
                <a:cs typeface="Arial"/>
              </a:rPr>
              <a:t>There are specialist Dash RICs for use with people aged 60+ and Young People. The Older persons Dash RIC is particularly useful where the client has care and support needs, there is a caring relationship, and for familial abuse</a:t>
            </a:r>
          </a:p>
          <a:p>
            <a:pPr eaLnBrk="1" fontAlgn="auto" hangingPunct="1">
              <a:spcAft>
                <a:spcPts val="0"/>
              </a:spcAft>
              <a:buFont typeface="Wingdings 3" charset="2"/>
              <a:buChar char=""/>
              <a:defRPr/>
            </a:pPr>
            <a:r>
              <a:rPr lang="en-GB" sz="1600">
                <a:latin typeface="Arial"/>
                <a:cs typeface="Arial"/>
              </a:rPr>
              <a:t>Informed consent is required from the client before sending a Dash RIC to the IDVA service UNLESS the referral is for MARAC</a:t>
            </a:r>
            <a:endParaRPr lang="en-GB" sz="1600">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endParaRPr lang="en-GB" sz="1600">
              <a:solidFill>
                <a:schemeClr val="tx1">
                  <a:lumMod val="75000"/>
                  <a:lumOff val="25000"/>
                </a:schemeClr>
              </a:solidFill>
              <a:latin typeface="Arial" panose="020B0604020202020204" pitchFamily="34" charset="0"/>
              <a:cs typeface="Arial" panose="020B0604020202020204" pitchFamily="34" charset="0"/>
            </a:endParaRPr>
          </a:p>
          <a:p>
            <a:pPr marL="0" indent="0" eaLnBrk="1" fontAlgn="auto" hangingPunct="1">
              <a:spcAft>
                <a:spcPts val="0"/>
              </a:spcAft>
              <a:buFont typeface="Wingdings 3" charset="2"/>
              <a:buNone/>
              <a:defRPr/>
            </a:pPr>
            <a:endParaRPr lang="en-GB" sz="1500">
              <a:solidFill>
                <a:schemeClr val="tx1">
                  <a:lumMod val="75000"/>
                  <a:lumOff val="25000"/>
                </a:schemeClr>
              </a:solidFill>
            </a:endParaRPr>
          </a:p>
        </p:txBody>
      </p:sp>
      <p:pic>
        <p:nvPicPr>
          <p:cNvPr id="28676" name="Picture 3">
            <a:extLst>
              <a:ext uri="{FF2B5EF4-FFF2-40B4-BE49-F238E27FC236}">
                <a16:creationId xmlns:a16="http://schemas.microsoft.com/office/drawing/2014/main" id="{DDAC8D20-EFC8-123A-9C54-A4A89244D6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EBDC8-49A6-46FE-16D1-D3EEDB93ACF6}"/>
              </a:ext>
            </a:extLst>
          </p:cNvPr>
          <p:cNvSpPr>
            <a:spLocks noGrp="1"/>
          </p:cNvSpPr>
          <p:nvPr>
            <p:ph type="title"/>
          </p:nvPr>
        </p:nvSpPr>
        <p:spPr>
          <a:xfrm>
            <a:off x="1616075" y="549275"/>
            <a:ext cx="5692775" cy="1079500"/>
          </a:xfrm>
        </p:spPr>
        <p:txBody>
          <a:bodyPr rtlCol="0">
            <a:normAutofit/>
          </a:bodyPr>
          <a:lstStyle/>
          <a:p>
            <a:pPr eaLnBrk="1" fontAlgn="auto" hangingPunct="1">
              <a:spcAft>
                <a:spcPts val="0"/>
              </a:spcAft>
              <a:defRPr/>
            </a:pPr>
            <a:r>
              <a:rPr lang="en-GB" sz="2400" b="1">
                <a:solidFill>
                  <a:schemeClr val="accent2">
                    <a:lumMod val="75000"/>
                  </a:schemeClr>
                </a:solidFill>
                <a:latin typeface="Arial" panose="020B0604020202020204" pitchFamily="34" charset="0"/>
                <a:cs typeface="Arial" panose="020B0604020202020204" pitchFamily="34" charset="0"/>
              </a:rPr>
              <a:t>When should I complete a Dash RIC? </a:t>
            </a:r>
            <a:br>
              <a:rPr lang="en-GB" sz="2400" b="1">
                <a:solidFill>
                  <a:schemeClr val="accent2">
                    <a:lumMod val="75000"/>
                  </a:schemeClr>
                </a:solidFill>
                <a:latin typeface="Arial" panose="020B0604020202020204" pitchFamily="34" charset="0"/>
                <a:cs typeface="Arial" panose="020B0604020202020204" pitchFamily="34" charset="0"/>
              </a:rPr>
            </a:br>
            <a:r>
              <a:rPr lang="en-GB" sz="2400" b="1">
                <a:solidFill>
                  <a:schemeClr val="accent2">
                    <a:lumMod val="75000"/>
                  </a:schemeClr>
                </a:solidFill>
                <a:latin typeface="Arial" panose="020B0604020202020204" pitchFamily="34" charset="0"/>
                <a:cs typeface="Arial" panose="020B0604020202020204" pitchFamily="34" charset="0"/>
              </a:rPr>
              <a:t>(Peterborough)</a:t>
            </a:r>
          </a:p>
        </p:txBody>
      </p:sp>
      <p:sp>
        <p:nvSpPr>
          <p:cNvPr id="29699" name="Content Placeholder 2">
            <a:extLst>
              <a:ext uri="{FF2B5EF4-FFF2-40B4-BE49-F238E27FC236}">
                <a16:creationId xmlns:a16="http://schemas.microsoft.com/office/drawing/2014/main" id="{C4C6AE42-E396-ED05-40AD-460F5F5788A3}"/>
              </a:ext>
            </a:extLst>
          </p:cNvPr>
          <p:cNvSpPr>
            <a:spLocks noGrp="1" noChangeArrowheads="1"/>
          </p:cNvSpPr>
          <p:nvPr>
            <p:ph idx="1"/>
          </p:nvPr>
        </p:nvSpPr>
        <p:spPr>
          <a:xfrm>
            <a:off x="508000" y="1846263"/>
            <a:ext cx="6446838" cy="4679950"/>
          </a:xfrm>
        </p:spPr>
        <p:txBody>
          <a:bodyPr vert="horz" lIns="68580" tIns="34290" rIns="68580" bIns="34290" rtlCol="0" anchor="t">
            <a:normAutofit fontScale="92500"/>
          </a:bodyPr>
          <a:lstStyle/>
          <a:p>
            <a:pPr eaLnBrk="1" hangingPunct="1"/>
            <a:r>
              <a:rPr lang="en-GB" altLang="en-US" sz="1700">
                <a:latin typeface="Arial"/>
                <a:cs typeface="Arial"/>
              </a:rPr>
              <a:t>A Dash RIC is required for all high-risk referrals to the Peterborough IDVA service unless they are a specialist referral </a:t>
            </a:r>
          </a:p>
          <a:p>
            <a:pPr eaLnBrk="1" hangingPunct="1"/>
            <a:r>
              <a:rPr lang="en-GB" altLang="en-US" sz="1700">
                <a:latin typeface="Arial"/>
                <a:cs typeface="Arial"/>
              </a:rPr>
              <a:t>A Dash RIC is preferred but not essential for specialist referrals from Housing teams / providers / associations, Young People referrals* (13-17 and up to 21 if previously looked after children) and Eastern European unless the referral is for MARAC </a:t>
            </a:r>
          </a:p>
          <a:p>
            <a:pPr eaLnBrk="1" hangingPunct="1"/>
            <a:r>
              <a:rPr lang="en-GB" altLang="en-US" sz="1700">
                <a:latin typeface="Arial"/>
                <a:cs typeface="Arial"/>
              </a:rPr>
              <a:t>Dash RIC can be introduced to clients as a tool to help you and them understand more about what is happening to them</a:t>
            </a:r>
          </a:p>
          <a:p>
            <a:pPr eaLnBrk="1" hangingPunct="1"/>
            <a:r>
              <a:rPr lang="en-GB" altLang="en-US" sz="1700">
                <a:latin typeface="Arial"/>
                <a:cs typeface="Arial"/>
              </a:rPr>
              <a:t>There are specialist Dash RICs for use with people aged 60+ and Young People. The Older persons Dash RIC is particularly useful where the client has care and support needs, there is a caring relationship, and for familial abuse</a:t>
            </a:r>
          </a:p>
          <a:p>
            <a:pPr eaLnBrk="1" hangingPunct="1"/>
            <a:r>
              <a:rPr lang="en-GB" altLang="en-US" sz="1700">
                <a:latin typeface="Arial"/>
                <a:cs typeface="Arial"/>
              </a:rPr>
              <a:t>Informed consent is required from the client before sending a Dash RIC to the IDVA service UNLESS the referral is for MARAC</a:t>
            </a:r>
            <a:endParaRPr lang="en-GB" altLang="en-US" sz="1700">
              <a:latin typeface="Arial" panose="020B0604020202020204" pitchFamily="34" charset="0"/>
              <a:cs typeface="Arial" panose="020B0604020202020204" pitchFamily="34" charset="0"/>
            </a:endParaRPr>
          </a:p>
          <a:p>
            <a:pPr marL="0" indent="0">
              <a:buNone/>
            </a:pPr>
            <a:r>
              <a:rPr lang="en-GB" altLang="en-US" sz="1700">
                <a:latin typeface="Arial"/>
                <a:cs typeface="Arial"/>
              </a:rPr>
              <a:t>*send to Cambridgeshire for YP referrals</a:t>
            </a:r>
          </a:p>
          <a:p>
            <a:pPr eaLnBrk="1" hangingPunct="1"/>
            <a:endParaRPr lang="en-GB" altLang="en-US" sz="1500"/>
          </a:p>
          <a:p>
            <a:endParaRPr lang="en-GB" altLang="en-US" sz="1500"/>
          </a:p>
        </p:txBody>
      </p:sp>
      <p:pic>
        <p:nvPicPr>
          <p:cNvPr id="29700" name="Picture 3">
            <a:extLst>
              <a:ext uri="{FF2B5EF4-FFF2-40B4-BE49-F238E27FC236}">
                <a16:creationId xmlns:a16="http://schemas.microsoft.com/office/drawing/2014/main" id="{8EE9A254-6772-5847-8A99-105E38271C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057CC-7E79-B4F6-BD18-78CEDB49968F}"/>
              </a:ext>
            </a:extLst>
          </p:cNvPr>
          <p:cNvSpPr>
            <a:spLocks noGrp="1"/>
          </p:cNvSpPr>
          <p:nvPr>
            <p:ph type="title"/>
          </p:nvPr>
        </p:nvSpPr>
        <p:spPr>
          <a:xfrm>
            <a:off x="1979613" y="404813"/>
            <a:ext cx="4975225" cy="1476375"/>
          </a:xfrm>
        </p:spPr>
        <p:txBody>
          <a:bodyPr rtlCol="0">
            <a:normAutofit/>
          </a:bodyPr>
          <a:lstStyle/>
          <a:p>
            <a:pPr eaLnBrk="1" fontAlgn="auto" hangingPunct="1">
              <a:spcAft>
                <a:spcPts val="0"/>
              </a:spcAft>
              <a:defRPr/>
            </a:pPr>
            <a:r>
              <a:rPr lang="en-GB" sz="3200" b="1">
                <a:solidFill>
                  <a:schemeClr val="accent2">
                    <a:lumMod val="75000"/>
                  </a:schemeClr>
                </a:solidFill>
                <a:latin typeface="Arial" panose="020B0604020202020204" pitchFamily="34" charset="0"/>
                <a:cs typeface="Arial" panose="020B0604020202020204" pitchFamily="34" charset="0"/>
              </a:rPr>
              <a:t>How should I prepare?</a:t>
            </a:r>
          </a:p>
        </p:txBody>
      </p:sp>
      <p:sp>
        <p:nvSpPr>
          <p:cNvPr id="3" name="Content Placeholder 2">
            <a:extLst>
              <a:ext uri="{FF2B5EF4-FFF2-40B4-BE49-F238E27FC236}">
                <a16:creationId xmlns:a16="http://schemas.microsoft.com/office/drawing/2014/main" id="{619F975A-EF31-E31F-FB35-CB92F1B83E4E}"/>
              </a:ext>
            </a:extLst>
          </p:cNvPr>
          <p:cNvSpPr>
            <a:spLocks noGrp="1"/>
          </p:cNvSpPr>
          <p:nvPr>
            <p:ph idx="1"/>
          </p:nvPr>
        </p:nvSpPr>
        <p:spPr>
          <a:xfrm>
            <a:off x="508000" y="1628775"/>
            <a:ext cx="6080125" cy="3529013"/>
          </a:xfrm>
        </p:spPr>
        <p:txBody>
          <a:bodyPr lIns="68580" tIns="34290" rIns="68580" bIns="34290" rtlCol="0">
            <a:noAutofit/>
          </a:bodyPr>
          <a:lstStyle/>
          <a:p>
            <a:pPr eaLnBrk="1" fontAlgn="auto" hangingPunct="1">
              <a:spcAft>
                <a:spcPts val="0"/>
              </a:spcAft>
              <a:buFont typeface="Wingdings 3" charset="2"/>
              <a:buChar char=""/>
              <a:defRPr/>
            </a:pPr>
            <a:r>
              <a:rPr lang="en-GB" sz="1600">
                <a:solidFill>
                  <a:schemeClr val="tx1">
                    <a:lumMod val="75000"/>
                    <a:lumOff val="25000"/>
                  </a:schemeClr>
                </a:solidFill>
                <a:latin typeface="Arial" panose="020B0604020202020204" pitchFamily="34" charset="0"/>
                <a:cs typeface="Arial" panose="020B0604020202020204" pitchFamily="34" charset="0"/>
              </a:rPr>
              <a:t>You should read through the Dash RIC and guidance to familiarise yourself with the questions</a:t>
            </a:r>
          </a:p>
          <a:p>
            <a:pPr marL="0" indent="0" eaLnBrk="1" fontAlgn="auto" hangingPunct="1">
              <a:spcAft>
                <a:spcPts val="0"/>
              </a:spcAft>
              <a:buFont typeface="Wingdings 3" charset="2"/>
              <a:buNone/>
              <a:defRPr/>
            </a:pPr>
            <a:r>
              <a:rPr lang="en-GB" altLang="en-US" sz="1600">
                <a:solidFill>
                  <a:schemeClr val="tx1">
                    <a:lumMod val="75000"/>
                    <a:lumOff val="25000"/>
                  </a:schemeClr>
                </a:solidFill>
                <a:latin typeface="Arial" panose="020B0604020202020204" pitchFamily="34" charset="0"/>
                <a:cs typeface="Arial" panose="020B0604020202020204" pitchFamily="34" charset="0"/>
                <a:hlinkClick r:id="rId2"/>
              </a:rPr>
              <a:t>Completing a DASH Risk Indicator Checklist | Cambridgeshire and Peterborough Safeguarding Partnership Board (safeguardingcambspeterborough.org.uk) </a:t>
            </a:r>
            <a:endParaRPr lang="en-GB" altLang="en-US" sz="1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panose="05000000000000000000" pitchFamily="2" charset="2"/>
              <a:buChar char="Ø"/>
              <a:defRPr/>
            </a:pPr>
            <a:r>
              <a:rPr lang="en-GB" sz="1600">
                <a:solidFill>
                  <a:schemeClr val="tx1">
                    <a:lumMod val="75000"/>
                    <a:lumOff val="25000"/>
                  </a:schemeClr>
                </a:solidFill>
                <a:latin typeface="Arial" panose="020B0604020202020204" pitchFamily="34" charset="0"/>
                <a:cs typeface="Arial" panose="020B0604020202020204" pitchFamily="34" charset="0"/>
              </a:rPr>
              <a:t>The Dash RIC should always be completed with the victim where possible – make sure it’s done in a confidential setting, that the perpetrator is not there or able to hear and that you have sufficient time</a:t>
            </a:r>
          </a:p>
          <a:p>
            <a:pPr eaLnBrk="1" fontAlgn="auto" hangingPunct="1">
              <a:spcAft>
                <a:spcPts val="0"/>
              </a:spcAft>
              <a:buFont typeface="Wingdings 3" charset="2"/>
              <a:buChar char=""/>
              <a:defRPr/>
            </a:pPr>
            <a:r>
              <a:rPr lang="en-GB" sz="1600">
                <a:solidFill>
                  <a:schemeClr val="tx1">
                    <a:lumMod val="75000"/>
                    <a:lumOff val="25000"/>
                  </a:schemeClr>
                </a:solidFill>
                <a:latin typeface="Arial" panose="020B0604020202020204" pitchFamily="34" charset="0"/>
                <a:cs typeface="Arial" panose="020B0604020202020204" pitchFamily="34" charset="0"/>
              </a:rPr>
              <a:t>Be aware that some questions may lead to disclosures that the victim hasn’t made before</a:t>
            </a:r>
          </a:p>
          <a:p>
            <a:pPr eaLnBrk="1" fontAlgn="auto" hangingPunct="1">
              <a:spcAft>
                <a:spcPts val="0"/>
              </a:spcAft>
              <a:buFont typeface="Wingdings 3" charset="2"/>
              <a:buChar char=""/>
              <a:defRPr/>
            </a:pPr>
            <a:r>
              <a:rPr lang="en-GB" sz="1600">
                <a:solidFill>
                  <a:schemeClr val="tx1">
                    <a:lumMod val="75000"/>
                    <a:lumOff val="25000"/>
                  </a:schemeClr>
                </a:solidFill>
                <a:latin typeface="Arial" panose="020B0604020202020204" pitchFamily="34" charset="0"/>
                <a:cs typeface="Arial" panose="020B0604020202020204" pitchFamily="34" charset="0"/>
              </a:rPr>
              <a:t>Be prepared to use non-professional language, explore scenarios and for the victim not realising they are experiencing DA</a:t>
            </a:r>
          </a:p>
          <a:p>
            <a:pPr eaLnBrk="1" fontAlgn="auto" hangingPunct="1">
              <a:spcAft>
                <a:spcPts val="0"/>
              </a:spcAft>
              <a:buFont typeface="Wingdings 3" charset="2"/>
              <a:buChar char=""/>
              <a:defRPr/>
            </a:pPr>
            <a:r>
              <a:rPr lang="en-GB" sz="1600">
                <a:solidFill>
                  <a:schemeClr val="tx1">
                    <a:lumMod val="75000"/>
                    <a:lumOff val="25000"/>
                  </a:schemeClr>
                </a:solidFill>
                <a:latin typeface="Arial" panose="020B0604020202020204" pitchFamily="34" charset="0"/>
                <a:cs typeface="Arial" panose="020B0604020202020204" pitchFamily="34" charset="0"/>
              </a:rPr>
              <a:t>If you need to use an interpreter, do not use a member of the family or community – use a professional interpreter</a:t>
            </a:r>
          </a:p>
        </p:txBody>
      </p:sp>
      <p:pic>
        <p:nvPicPr>
          <p:cNvPr id="30724" name="Picture 3">
            <a:extLst>
              <a:ext uri="{FF2B5EF4-FFF2-40B4-BE49-F238E27FC236}">
                <a16:creationId xmlns:a16="http://schemas.microsoft.com/office/drawing/2014/main" id="{51DE53BB-FB33-B720-9F97-792D463D6C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9CCAE6A-4EC5-1974-CA99-1340C1EF3E23}"/>
              </a:ext>
            </a:extLst>
          </p:cNvPr>
          <p:cNvSpPr>
            <a:spLocks noGrp="1" noChangeArrowheads="1"/>
          </p:cNvSpPr>
          <p:nvPr>
            <p:ph type="title"/>
          </p:nvPr>
        </p:nvSpPr>
        <p:spPr>
          <a:xfrm>
            <a:off x="1438275" y="609600"/>
            <a:ext cx="6302375" cy="1320800"/>
          </a:xfrm>
        </p:spPr>
        <p:txBody>
          <a:bodyPr/>
          <a:lstStyle/>
          <a:p>
            <a:pPr eaLnBrk="1" hangingPunct="1">
              <a:defRPr/>
            </a:pPr>
            <a:r>
              <a:rPr lang="en-GB" altLang="en-US">
                <a:solidFill>
                  <a:schemeClr val="accent2">
                    <a:lumMod val="75000"/>
                  </a:schemeClr>
                </a:solidFill>
                <a:latin typeface="Arial" panose="020B0604020202020204" pitchFamily="34" charset="0"/>
                <a:cs typeface="Arial" panose="020B0604020202020204" pitchFamily="34" charset="0"/>
              </a:rPr>
              <a:t>What would really help us?</a:t>
            </a:r>
          </a:p>
        </p:txBody>
      </p:sp>
      <p:sp>
        <p:nvSpPr>
          <p:cNvPr id="3" name="Content Placeholder 2">
            <a:extLst>
              <a:ext uri="{FF2B5EF4-FFF2-40B4-BE49-F238E27FC236}">
                <a16:creationId xmlns:a16="http://schemas.microsoft.com/office/drawing/2014/main" id="{BE106352-D2B6-DCE9-B2E8-A258D1B04731}"/>
              </a:ext>
            </a:extLst>
          </p:cNvPr>
          <p:cNvSpPr>
            <a:spLocks noGrp="1"/>
          </p:cNvSpPr>
          <p:nvPr>
            <p:ph idx="1"/>
          </p:nvPr>
        </p:nvSpPr>
        <p:spPr>
          <a:xfrm>
            <a:off x="609600" y="1628775"/>
            <a:ext cx="6348413" cy="4413250"/>
          </a:xfrm>
        </p:spPr>
        <p:txBody>
          <a:bodyPr vert="horz" lIns="91440" tIns="45720" rIns="91440" bIns="45720" rtlCol="0" anchor="t">
            <a:normAutofit fontScale="85000" lnSpcReduction="20000"/>
          </a:bodyPr>
          <a:lstStyle/>
          <a:p>
            <a:pPr marL="0" indent="0" eaLnBrk="1" fontAlgn="auto" hangingPunct="1">
              <a:spcAft>
                <a:spcPts val="0"/>
              </a:spcAft>
              <a:buFont typeface="Wingdings 3" panose="05040102010807070707" pitchFamily="18" charset="2"/>
              <a:buNone/>
              <a:defRPr/>
            </a:pPr>
            <a:r>
              <a:rPr lang="en-GB" sz="2400">
                <a:solidFill>
                  <a:schemeClr val="tx1"/>
                </a:solidFill>
                <a:latin typeface="Arial"/>
                <a:cs typeface="Arial"/>
              </a:rPr>
              <a:t>In the incident text of the referral please include risk led information to explain the reason for referral.</a:t>
            </a:r>
          </a:p>
          <a:p>
            <a:pPr marL="0" indent="0" eaLnBrk="1" fontAlgn="auto" hangingPunct="1">
              <a:spcAft>
                <a:spcPts val="0"/>
              </a:spcAft>
              <a:buFont typeface="Wingdings 3" panose="05040102010807070707" pitchFamily="18" charset="2"/>
              <a:buNone/>
              <a:defRPr/>
            </a:pPr>
            <a:r>
              <a:rPr lang="en-GB" sz="2400">
                <a:solidFill>
                  <a:schemeClr val="tx1"/>
                </a:solidFill>
                <a:latin typeface="Arial"/>
                <a:cs typeface="Arial"/>
              </a:rPr>
              <a:t> </a:t>
            </a:r>
          </a:p>
          <a:p>
            <a:pPr marL="0" indent="0" eaLnBrk="1" fontAlgn="auto" hangingPunct="1">
              <a:spcAft>
                <a:spcPts val="0"/>
              </a:spcAft>
              <a:buFont typeface="Arial" panose="020B0604020202020204" pitchFamily="34" charset="0"/>
              <a:buNone/>
              <a:defRPr/>
            </a:pPr>
            <a:r>
              <a:rPr lang="en-GB" sz="2400">
                <a:solidFill>
                  <a:schemeClr val="tx1"/>
                </a:solidFill>
                <a:latin typeface="Arial"/>
                <a:cs typeface="Arial"/>
              </a:rPr>
              <a:t>Also important to include:</a:t>
            </a:r>
          </a:p>
          <a:p>
            <a:pPr eaLnBrk="1" fontAlgn="auto" hangingPunct="1">
              <a:spcAft>
                <a:spcPts val="0"/>
              </a:spcAft>
              <a:buFont typeface="Wingdings 3" charset="2"/>
              <a:buChar char=""/>
              <a:defRPr/>
            </a:pPr>
            <a:r>
              <a:rPr lang="en-GB" sz="2400">
                <a:solidFill>
                  <a:schemeClr val="tx1"/>
                </a:solidFill>
                <a:latin typeface="Arial"/>
                <a:cs typeface="Arial"/>
              </a:rPr>
              <a:t>Ethnicity of the victim</a:t>
            </a:r>
          </a:p>
          <a:p>
            <a:pPr eaLnBrk="1" fontAlgn="auto" hangingPunct="1">
              <a:spcAft>
                <a:spcPts val="0"/>
              </a:spcAft>
              <a:buFont typeface="Wingdings 3" charset="2"/>
              <a:buChar char=""/>
              <a:defRPr/>
            </a:pPr>
            <a:r>
              <a:rPr lang="en-GB" sz="2400">
                <a:solidFill>
                  <a:schemeClr val="tx1"/>
                </a:solidFill>
                <a:latin typeface="Arial"/>
                <a:cs typeface="Arial"/>
              </a:rPr>
              <a:t>Sexuality of the victim </a:t>
            </a:r>
          </a:p>
          <a:p>
            <a:pPr eaLnBrk="1" fontAlgn="auto" hangingPunct="1">
              <a:spcAft>
                <a:spcPts val="0"/>
              </a:spcAft>
              <a:buFont typeface="Wingdings 3" charset="2"/>
              <a:buChar char=""/>
              <a:defRPr/>
            </a:pPr>
            <a:r>
              <a:rPr lang="en-GB" sz="2400">
                <a:solidFill>
                  <a:schemeClr val="tx1"/>
                </a:solidFill>
                <a:latin typeface="Arial"/>
                <a:cs typeface="Arial"/>
              </a:rPr>
              <a:t>Gender of the victim</a:t>
            </a:r>
          </a:p>
          <a:p>
            <a:pPr eaLnBrk="1" fontAlgn="auto" hangingPunct="1">
              <a:spcAft>
                <a:spcPts val="0"/>
              </a:spcAft>
              <a:buFont typeface="Wingdings 3" charset="2"/>
              <a:buChar char=""/>
              <a:defRPr/>
            </a:pPr>
            <a:r>
              <a:rPr lang="en-GB" sz="2400">
                <a:solidFill>
                  <a:schemeClr val="tx1"/>
                </a:solidFill>
                <a:latin typeface="Arial"/>
                <a:cs typeface="Arial"/>
              </a:rPr>
              <a:t>Language and dialect spoken by the victim and if there is a need for an interpreter..</a:t>
            </a:r>
          </a:p>
          <a:p>
            <a:pPr eaLnBrk="1" fontAlgn="auto" hangingPunct="1">
              <a:spcAft>
                <a:spcPts val="0"/>
              </a:spcAft>
              <a:buFont typeface="Wingdings 3" charset="2"/>
              <a:buChar char=""/>
              <a:defRPr/>
            </a:pPr>
            <a:r>
              <a:rPr lang="en-GB" sz="2400">
                <a:solidFill>
                  <a:schemeClr val="tx1"/>
                </a:solidFill>
                <a:latin typeface="Arial"/>
                <a:cs typeface="Arial"/>
              </a:rPr>
              <a:t>Informed consent </a:t>
            </a:r>
          </a:p>
          <a:p>
            <a:pPr marL="0" indent="0" eaLnBrk="1" fontAlgn="auto" hangingPunct="1">
              <a:spcAft>
                <a:spcPts val="0"/>
              </a:spcAft>
              <a:buFont typeface="Wingdings 3" panose="05040102010807070707" pitchFamily="18" charset="2"/>
              <a:buNone/>
              <a:defRPr/>
            </a:pPr>
            <a:endParaRPr lang="en-GB" sz="2400">
              <a:solidFill>
                <a:schemeClr val="tx1"/>
              </a:solidFill>
              <a:latin typeface="Arial" panose="020B0604020202020204" pitchFamily="34" charset="0"/>
              <a:cs typeface="Arial" panose="020B0604020202020204" pitchFamily="34" charset="0"/>
            </a:endParaRPr>
          </a:p>
          <a:p>
            <a:pPr marL="0" indent="0">
              <a:buNone/>
              <a:defRPr/>
            </a:pPr>
            <a:r>
              <a:rPr lang="en-GB" sz="2400">
                <a:solidFill>
                  <a:schemeClr val="tx1"/>
                </a:solidFill>
                <a:latin typeface="Arial"/>
                <a:cs typeface="Arial"/>
              </a:rPr>
              <a:t>Please don’t make promises to DA victims that you can’t keep, or on behalf of the service.</a:t>
            </a:r>
          </a:p>
        </p:txBody>
      </p:sp>
      <p:pic>
        <p:nvPicPr>
          <p:cNvPr id="31748" name="Picture 3">
            <a:extLst>
              <a:ext uri="{FF2B5EF4-FFF2-40B4-BE49-F238E27FC236}">
                <a16:creationId xmlns:a16="http://schemas.microsoft.com/office/drawing/2014/main" id="{F1BB67BC-C1B1-5B96-3ABA-9334B7D7C4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100" y="246063"/>
            <a:ext cx="1146175"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41139A6-0ECB-EB5B-7B0A-E0351D7512E7}"/>
              </a:ext>
            </a:extLst>
          </p:cNvPr>
          <p:cNvSpPr>
            <a:spLocks noGrp="1" noChangeArrowheads="1"/>
          </p:cNvSpPr>
          <p:nvPr>
            <p:ph type="title"/>
          </p:nvPr>
        </p:nvSpPr>
        <p:spPr>
          <a:xfrm>
            <a:off x="1979613" y="333375"/>
            <a:ext cx="4978400" cy="1366838"/>
          </a:xfrm>
        </p:spPr>
        <p:txBody>
          <a:bodyPr rtlCol="0">
            <a:normAutofit fontScale="90000"/>
          </a:bodyPr>
          <a:lstStyle/>
          <a:p>
            <a:pPr eaLnBrk="1" fontAlgn="auto" hangingPunct="1">
              <a:spcAft>
                <a:spcPts val="0"/>
              </a:spcAft>
              <a:defRPr/>
            </a:pPr>
            <a:r>
              <a:rPr lang="en-US" altLang="en-US" sz="2800" b="1">
                <a:solidFill>
                  <a:schemeClr val="accent2">
                    <a:lumMod val="75000"/>
                  </a:schemeClr>
                </a:solidFill>
                <a:latin typeface="Arial" panose="020B0604020202020204" pitchFamily="34" charset="0"/>
                <a:cs typeface="Arial" panose="020B0604020202020204" pitchFamily="34" charset="0"/>
              </a:rPr>
              <a:t>Key Headlines 2024-2025</a:t>
            </a:r>
            <a:br>
              <a:rPr lang="en-US" altLang="en-US" sz="2800" b="1">
                <a:solidFill>
                  <a:schemeClr val="accent2">
                    <a:lumMod val="75000"/>
                  </a:schemeClr>
                </a:solidFill>
                <a:latin typeface="Arial" panose="020B0604020202020204" pitchFamily="34" charset="0"/>
                <a:cs typeface="Arial" panose="020B0604020202020204" pitchFamily="34" charset="0"/>
              </a:rPr>
            </a:br>
            <a:r>
              <a:rPr lang="en-US" altLang="en-US" sz="2800" b="1">
                <a:solidFill>
                  <a:schemeClr val="accent2">
                    <a:lumMod val="75000"/>
                  </a:schemeClr>
                </a:solidFill>
                <a:latin typeface="Arial" panose="020B0604020202020204" pitchFamily="34" charset="0"/>
                <a:cs typeface="Arial" panose="020B0604020202020204" pitchFamily="34" charset="0"/>
              </a:rPr>
              <a:t>Cambridgeshire and Peterborough </a:t>
            </a:r>
            <a:endParaRPr lang="en-GB" altLang="en-US" sz="2800">
              <a:solidFill>
                <a:schemeClr val="accent2">
                  <a:lumMod val="75000"/>
                </a:schemeClr>
              </a:solidFill>
              <a:latin typeface="Arial" panose="020B0604020202020204" pitchFamily="34" charset="0"/>
              <a:cs typeface="Arial" panose="020B0604020202020204" pitchFamily="34" charset="0"/>
            </a:endParaRPr>
          </a:p>
        </p:txBody>
      </p:sp>
      <p:sp>
        <p:nvSpPr>
          <p:cNvPr id="6147" name="Content Placeholder 2">
            <a:extLst>
              <a:ext uri="{FF2B5EF4-FFF2-40B4-BE49-F238E27FC236}">
                <a16:creationId xmlns:a16="http://schemas.microsoft.com/office/drawing/2014/main" id="{00C9BD1E-3263-283F-C232-E258DD28DEEA}"/>
              </a:ext>
            </a:extLst>
          </p:cNvPr>
          <p:cNvSpPr>
            <a:spLocks noGrp="1" noChangeArrowheads="1"/>
          </p:cNvSpPr>
          <p:nvPr>
            <p:ph idx="1"/>
          </p:nvPr>
        </p:nvSpPr>
        <p:spPr>
          <a:xfrm>
            <a:off x="609600" y="1773238"/>
            <a:ext cx="6348413" cy="4608512"/>
          </a:xfrm>
        </p:spPr>
        <p:txBody>
          <a:bodyPr rtlCol="0">
            <a:normAutofit fontScale="70000" lnSpcReduction="20000"/>
          </a:bodyPr>
          <a:lstStyle/>
          <a:p>
            <a:pPr eaLnBrk="1" fontAlgn="auto" hangingPunct="1">
              <a:spcAft>
                <a:spcPts val="0"/>
              </a:spcAft>
              <a:buFont typeface="Wingdings 3" charset="2"/>
              <a:buChar char=""/>
              <a:defRPr/>
            </a:pPr>
            <a:r>
              <a:rPr lang="en-GB" altLang="en-US" sz="2600">
                <a:solidFill>
                  <a:schemeClr val="tx1">
                    <a:lumMod val="75000"/>
                    <a:lumOff val="25000"/>
                  </a:schemeClr>
                </a:solidFill>
                <a:latin typeface="Arial" panose="020B0604020202020204" pitchFamily="34" charset="0"/>
                <a:cs typeface="Arial" panose="020B0604020202020204" pitchFamily="34" charset="0"/>
              </a:rPr>
              <a:t>There were</a:t>
            </a:r>
            <a:r>
              <a:rPr lang="en-GB" altLang="en-US" sz="2600" b="1">
                <a:solidFill>
                  <a:schemeClr val="tx1">
                    <a:lumMod val="75000"/>
                    <a:lumOff val="25000"/>
                  </a:schemeClr>
                </a:solidFill>
                <a:latin typeface="Arial" panose="020B0604020202020204" pitchFamily="34" charset="0"/>
                <a:cs typeface="Arial" panose="020B0604020202020204" pitchFamily="34" charset="0"/>
              </a:rPr>
              <a:t> 4599 </a:t>
            </a:r>
            <a:r>
              <a:rPr lang="en-GB" altLang="en-US" sz="2600">
                <a:solidFill>
                  <a:schemeClr val="tx1">
                    <a:lumMod val="75000"/>
                    <a:lumOff val="25000"/>
                  </a:schemeClr>
                </a:solidFill>
                <a:latin typeface="Arial" panose="020B0604020202020204" pitchFamily="34" charset="0"/>
                <a:cs typeface="Arial" panose="020B0604020202020204" pitchFamily="34" charset="0"/>
              </a:rPr>
              <a:t>referrals to the Independent Domestic Violence Advisor Service for domestic abuse, a 31% increase on the previous year</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a:solidFill>
                  <a:schemeClr val="tx1">
                    <a:lumMod val="75000"/>
                    <a:lumOff val="25000"/>
                  </a:schemeClr>
                </a:solidFill>
                <a:latin typeface="Arial" panose="020B0604020202020204" pitchFamily="34" charset="0"/>
                <a:cs typeface="Arial" panose="020B0604020202020204" pitchFamily="34" charset="0"/>
              </a:rPr>
              <a:t>A total of </a:t>
            </a:r>
            <a:r>
              <a:rPr lang="en-GB" altLang="en-US" sz="2600" b="1">
                <a:solidFill>
                  <a:schemeClr val="tx1">
                    <a:lumMod val="75000"/>
                    <a:lumOff val="25000"/>
                  </a:schemeClr>
                </a:solidFill>
                <a:latin typeface="Arial" panose="020B0604020202020204" pitchFamily="34" charset="0"/>
                <a:cs typeface="Arial" panose="020B0604020202020204" pitchFamily="34" charset="0"/>
              </a:rPr>
              <a:t>1237</a:t>
            </a:r>
            <a:r>
              <a:rPr lang="en-GB" altLang="en-US" sz="2600">
                <a:solidFill>
                  <a:schemeClr val="tx1">
                    <a:lumMod val="75000"/>
                    <a:lumOff val="25000"/>
                  </a:schemeClr>
                </a:solidFill>
                <a:latin typeface="Arial" panose="020B0604020202020204" pitchFamily="34" charset="0"/>
                <a:cs typeface="Arial" panose="020B0604020202020204" pitchFamily="34" charset="0"/>
              </a:rPr>
              <a:t> cases were heard at - Multi-Agency Risk Assessment Conferences (MARAC)</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a:solidFill>
                  <a:schemeClr val="tx1">
                    <a:lumMod val="75000"/>
                    <a:lumOff val="25000"/>
                  </a:schemeClr>
                </a:solidFill>
                <a:latin typeface="Arial" panose="020B0604020202020204" pitchFamily="34" charset="0"/>
                <a:cs typeface="Arial" panose="020B0604020202020204" pitchFamily="34" charset="0"/>
              </a:rPr>
              <a:t>A total of </a:t>
            </a:r>
            <a:r>
              <a:rPr lang="en-GB" altLang="en-US" sz="2600" b="1">
                <a:solidFill>
                  <a:schemeClr val="tx1">
                    <a:lumMod val="75000"/>
                    <a:lumOff val="25000"/>
                  </a:schemeClr>
                </a:solidFill>
                <a:latin typeface="Arial" panose="020B0604020202020204" pitchFamily="34" charset="0"/>
                <a:cs typeface="Arial" panose="020B0604020202020204" pitchFamily="34" charset="0"/>
              </a:rPr>
              <a:t>13,861</a:t>
            </a:r>
            <a:r>
              <a:rPr lang="en-GB" altLang="en-US" sz="2600">
                <a:solidFill>
                  <a:schemeClr val="tx1">
                    <a:lumMod val="75000"/>
                    <a:lumOff val="25000"/>
                  </a:schemeClr>
                </a:solidFill>
                <a:latin typeface="Arial" panose="020B0604020202020204" pitchFamily="34" charset="0"/>
                <a:cs typeface="Arial" panose="020B0604020202020204" pitchFamily="34" charset="0"/>
              </a:rPr>
              <a:t> domestic abuse incidents were reported to Cambridgeshire Constabulary </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b="1">
                <a:solidFill>
                  <a:schemeClr val="tx1">
                    <a:lumMod val="75000"/>
                    <a:lumOff val="25000"/>
                  </a:schemeClr>
                </a:solidFill>
                <a:latin typeface="Arial" panose="020B0604020202020204" pitchFamily="34" charset="0"/>
                <a:cs typeface="Arial" panose="020B0604020202020204" pitchFamily="34" charset="0"/>
              </a:rPr>
              <a:t>2033 </a:t>
            </a:r>
            <a:r>
              <a:rPr lang="en-GB" altLang="en-US" sz="2600">
                <a:solidFill>
                  <a:schemeClr val="tx1">
                    <a:lumMod val="75000"/>
                    <a:lumOff val="25000"/>
                  </a:schemeClr>
                </a:solidFill>
                <a:latin typeface="Arial" panose="020B0604020202020204" pitchFamily="34" charset="0"/>
                <a:cs typeface="Arial" panose="020B0604020202020204" pitchFamily="34" charset="0"/>
              </a:rPr>
              <a:t>serious sexual offences reported to Cambridgeshire Constabulary </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a:solidFill>
                  <a:schemeClr val="tx1">
                    <a:lumMod val="75000"/>
                    <a:lumOff val="25000"/>
                  </a:schemeClr>
                </a:solidFill>
                <a:latin typeface="Arial" panose="020B0604020202020204" pitchFamily="34" charset="0"/>
                <a:cs typeface="Arial" panose="020B0604020202020204" pitchFamily="34" charset="0"/>
              </a:rPr>
              <a:t>Refuges across the county housed 98 women, and 107 children</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b="1">
                <a:solidFill>
                  <a:schemeClr val="tx1">
                    <a:lumMod val="75000"/>
                    <a:lumOff val="25000"/>
                  </a:schemeClr>
                </a:solidFill>
                <a:latin typeface="Arial" panose="020B0604020202020204" pitchFamily="34" charset="0"/>
                <a:cs typeface="Arial" panose="020B0604020202020204" pitchFamily="34" charset="0"/>
              </a:rPr>
              <a:t>772 </a:t>
            </a:r>
            <a:r>
              <a:rPr lang="en-GB" altLang="en-US" sz="2600">
                <a:solidFill>
                  <a:schemeClr val="tx1">
                    <a:lumMod val="75000"/>
                    <a:lumOff val="25000"/>
                  </a:schemeClr>
                </a:solidFill>
                <a:latin typeface="Arial" panose="020B0604020202020204" pitchFamily="34" charset="0"/>
                <a:cs typeface="Arial" panose="020B0604020202020204" pitchFamily="34" charset="0"/>
              </a:rPr>
              <a:t>referrals were made to the Domestic Abuse Support Service</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r>
              <a:rPr lang="en-GB" altLang="en-US" sz="2600">
                <a:solidFill>
                  <a:schemeClr val="tx1">
                    <a:lumMod val="75000"/>
                    <a:lumOff val="25000"/>
                  </a:schemeClr>
                </a:solidFill>
                <a:latin typeface="Arial" panose="020B0604020202020204" pitchFamily="34" charset="0"/>
                <a:cs typeface="Arial" panose="020B0604020202020204" pitchFamily="34" charset="0"/>
              </a:rPr>
              <a:t>Cambridge &amp; Peterborough Rape Crisis Partnership supported </a:t>
            </a:r>
            <a:r>
              <a:rPr lang="en-GB" altLang="en-US" sz="2600" b="1">
                <a:solidFill>
                  <a:schemeClr val="tx1">
                    <a:lumMod val="75000"/>
                    <a:lumOff val="25000"/>
                  </a:schemeClr>
                </a:solidFill>
                <a:latin typeface="Arial" panose="020B0604020202020204" pitchFamily="34" charset="0"/>
                <a:cs typeface="Arial" panose="020B0604020202020204" pitchFamily="34" charset="0"/>
              </a:rPr>
              <a:t>1936</a:t>
            </a:r>
            <a:r>
              <a:rPr lang="en-GB" altLang="en-US" sz="2600">
                <a:solidFill>
                  <a:schemeClr val="tx1">
                    <a:lumMod val="75000"/>
                    <a:lumOff val="25000"/>
                  </a:schemeClr>
                </a:solidFill>
                <a:latin typeface="Arial" panose="020B0604020202020204" pitchFamily="34" charset="0"/>
                <a:cs typeface="Arial" panose="020B0604020202020204" pitchFamily="34" charset="0"/>
              </a:rPr>
              <a:t> survivors, </a:t>
            </a:r>
            <a:r>
              <a:rPr lang="en-GB" altLang="en-US" sz="2600" b="1">
                <a:solidFill>
                  <a:schemeClr val="tx1">
                    <a:lumMod val="75000"/>
                    <a:lumOff val="25000"/>
                  </a:schemeClr>
                </a:solidFill>
                <a:latin typeface="Arial" panose="020B0604020202020204" pitchFamily="34" charset="0"/>
                <a:cs typeface="Arial" panose="020B0604020202020204" pitchFamily="34" charset="0"/>
              </a:rPr>
              <a:t>305</a:t>
            </a:r>
            <a:r>
              <a:rPr lang="en-GB" altLang="en-US" sz="2600">
                <a:solidFill>
                  <a:schemeClr val="tx1">
                    <a:lumMod val="75000"/>
                    <a:lumOff val="25000"/>
                  </a:schemeClr>
                </a:solidFill>
                <a:latin typeface="Arial" panose="020B0604020202020204" pitchFamily="34" charset="0"/>
                <a:cs typeface="Arial" panose="020B0604020202020204" pitchFamily="34" charset="0"/>
              </a:rPr>
              <a:t> were under 18</a:t>
            </a:r>
            <a:endParaRPr lang="en-US" altLang="en-US" sz="2600">
              <a:solidFill>
                <a:schemeClr val="tx1">
                  <a:lumMod val="75000"/>
                  <a:lumOff val="25000"/>
                </a:schemeClr>
              </a:solidFill>
              <a:latin typeface="Arial" panose="020B0604020202020204" pitchFamily="34" charset="0"/>
              <a:cs typeface="Arial" panose="020B0604020202020204" pitchFamily="34" charset="0"/>
            </a:endParaRPr>
          </a:p>
          <a:p>
            <a:pPr eaLnBrk="1" fontAlgn="auto" hangingPunct="1">
              <a:spcAft>
                <a:spcPts val="0"/>
              </a:spcAft>
              <a:buFont typeface="Wingdings 3" charset="2"/>
              <a:buChar char=""/>
              <a:defRPr/>
            </a:pPr>
            <a:endParaRPr lang="en-GB" altLang="en-US">
              <a:solidFill>
                <a:schemeClr val="tx1">
                  <a:lumMod val="75000"/>
                  <a:lumOff val="25000"/>
                </a:schemeClr>
              </a:solidFill>
            </a:endParaRPr>
          </a:p>
        </p:txBody>
      </p:sp>
      <p:pic>
        <p:nvPicPr>
          <p:cNvPr id="12292" name="Picture 3">
            <a:extLst>
              <a:ext uri="{FF2B5EF4-FFF2-40B4-BE49-F238E27FC236}">
                <a16:creationId xmlns:a16="http://schemas.microsoft.com/office/drawing/2014/main" id="{8C2A20B1-A164-7792-8289-7A44B29CBF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88913"/>
            <a:ext cx="1290638"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B3133-0479-FF71-3DAF-63A37CD8D562}"/>
              </a:ext>
            </a:extLst>
          </p:cNvPr>
          <p:cNvSpPr>
            <a:spLocks noGrp="1"/>
          </p:cNvSpPr>
          <p:nvPr>
            <p:ph type="title"/>
          </p:nvPr>
        </p:nvSpPr>
        <p:spPr>
          <a:xfrm>
            <a:off x="1616075" y="609600"/>
            <a:ext cx="5619750" cy="1320800"/>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Where do I find the Dash RIC?</a:t>
            </a:r>
            <a:br>
              <a:rPr lang="en-GB" sz="2800" b="1">
                <a:solidFill>
                  <a:schemeClr val="accent2">
                    <a:lumMod val="75000"/>
                  </a:schemeClr>
                </a:solidFill>
                <a:latin typeface="Arial" panose="020B0604020202020204" pitchFamily="34" charset="0"/>
                <a:cs typeface="Arial" panose="020B0604020202020204" pitchFamily="34" charset="0"/>
              </a:rPr>
            </a:br>
            <a:r>
              <a:rPr lang="en-GB" sz="2800" b="1">
                <a:solidFill>
                  <a:schemeClr val="accent2">
                    <a:lumMod val="75000"/>
                  </a:schemeClr>
                </a:solidFill>
                <a:latin typeface="Arial" panose="020B0604020202020204" pitchFamily="34" charset="0"/>
                <a:cs typeface="Arial" panose="020B0604020202020204" pitchFamily="34" charset="0"/>
              </a:rPr>
              <a:t>(Cambridgeshire)</a:t>
            </a:r>
          </a:p>
        </p:txBody>
      </p:sp>
      <p:sp>
        <p:nvSpPr>
          <p:cNvPr id="3" name="Content Placeholder 2">
            <a:extLst>
              <a:ext uri="{FF2B5EF4-FFF2-40B4-BE49-F238E27FC236}">
                <a16:creationId xmlns:a16="http://schemas.microsoft.com/office/drawing/2014/main" id="{36621CFB-5448-624E-1FD8-65E3354A67D8}"/>
              </a:ext>
            </a:extLst>
          </p:cNvPr>
          <p:cNvSpPr>
            <a:spLocks noGrp="1"/>
          </p:cNvSpPr>
          <p:nvPr>
            <p:ph idx="1"/>
          </p:nvPr>
        </p:nvSpPr>
        <p:spPr>
          <a:xfrm>
            <a:off x="508000" y="2492375"/>
            <a:ext cx="6446838" cy="3600450"/>
          </a:xfrm>
        </p:spPr>
        <p:txBody>
          <a:bodyPr vert="horz" lIns="68580" tIns="34290" rIns="68580" bIns="34290" rtlCol="0" anchor="t">
            <a:normAutofit/>
          </a:bodyPr>
          <a:lstStyle/>
          <a:p>
            <a:pPr marL="0" indent="0" eaLnBrk="1" fontAlgn="auto" hangingPunct="1">
              <a:spcAft>
                <a:spcPts val="0"/>
              </a:spcAft>
              <a:buFont typeface="Wingdings 3" charset="2"/>
              <a:buNone/>
              <a:defRPr/>
            </a:pPr>
            <a:r>
              <a:rPr lang="en-GB" sz="1800">
                <a:solidFill>
                  <a:schemeClr val="tx1"/>
                </a:solidFill>
                <a:latin typeface="Arial"/>
                <a:cs typeface="Arial"/>
              </a:rPr>
              <a:t>Y</a:t>
            </a:r>
            <a:r>
              <a:rPr lang="en-GB" sz="1800">
                <a:solidFill>
                  <a:schemeClr val="tx1"/>
                </a:solidFill>
                <a:latin typeface="Arial"/>
                <a:ea typeface="Calibri"/>
                <a:cs typeface="Arial"/>
              </a:rPr>
              <a:t>ou can download the Dash RIC from the </a:t>
            </a:r>
            <a:r>
              <a:rPr lang="en-GB" sz="1800" err="1">
                <a:solidFill>
                  <a:schemeClr val="tx1"/>
                </a:solidFill>
                <a:latin typeface="Arial"/>
                <a:ea typeface="Calibri"/>
                <a:cs typeface="Arial"/>
              </a:rPr>
              <a:t>Cambs</a:t>
            </a:r>
            <a:r>
              <a:rPr lang="en-GB" sz="1800">
                <a:solidFill>
                  <a:schemeClr val="tx1"/>
                </a:solidFill>
                <a:latin typeface="Arial"/>
                <a:ea typeface="Calibri"/>
                <a:cs typeface="Arial"/>
              </a:rPr>
              <a:t> DASV website </a:t>
            </a:r>
          </a:p>
          <a:p>
            <a:pPr marL="0" indent="0" eaLnBrk="1" fontAlgn="auto" hangingPunct="1">
              <a:spcAft>
                <a:spcPts val="0"/>
              </a:spcAft>
              <a:buFont typeface="Wingdings 3" charset="2"/>
              <a:buNone/>
              <a:defRPr/>
            </a:pPr>
            <a:r>
              <a:rPr lang="en-GB" sz="1800">
                <a:solidFill>
                  <a:schemeClr val="tx1"/>
                </a:solidFill>
                <a:latin typeface="Arial"/>
                <a:ea typeface="+mn-lt"/>
                <a:cs typeface="Arial"/>
                <a:hlinkClick r:id="rId2">
                  <a:extLst>
                    <a:ext uri="{A12FA001-AC4F-418D-AE19-62706E023703}">
                      <ahyp:hlinkClr xmlns:ahyp="http://schemas.microsoft.com/office/drawing/2018/hyperlinkcolor" val="tx"/>
                    </a:ext>
                  </a:extLst>
                </a:hlinkClick>
              </a:rPr>
              <a:t>Cambridgeshire County Council DASV Partnership - Make a Referral</a:t>
            </a:r>
            <a:endParaRPr lang="en-GB" sz="1800">
              <a:solidFill>
                <a:schemeClr val="tx1"/>
              </a:solidFill>
              <a:latin typeface="Arial"/>
              <a:ea typeface="+mn-lt"/>
              <a:cs typeface="Arial"/>
            </a:endParaRPr>
          </a:p>
          <a:p>
            <a:pPr marL="0" indent="0" eaLnBrk="1" fontAlgn="auto" hangingPunct="1">
              <a:spcAft>
                <a:spcPts val="0"/>
              </a:spcAft>
              <a:buFont typeface="Wingdings 3" charset="2"/>
              <a:buNone/>
              <a:defRPr/>
            </a:pPr>
            <a:endParaRPr lang="en-GB" sz="1800">
              <a:solidFill>
                <a:schemeClr val="tx1"/>
              </a:solidFill>
              <a:latin typeface="Arial" panose="020B0604020202020204" pitchFamily="34" charset="0"/>
              <a:ea typeface="Calibri"/>
              <a:cs typeface="Arial" panose="020B0604020202020204" pitchFamily="34" charset="0"/>
            </a:endParaRPr>
          </a:p>
          <a:p>
            <a:pPr marL="0" indent="0" eaLnBrk="1" fontAlgn="auto" hangingPunct="1">
              <a:spcAft>
                <a:spcPts val="0"/>
              </a:spcAft>
              <a:buFont typeface="Wingdings 3" charset="2"/>
              <a:buNone/>
              <a:defRPr/>
            </a:pPr>
            <a:endParaRPr lang="en-GB" sz="1800">
              <a:solidFill>
                <a:schemeClr val="tx1"/>
              </a:solidFill>
              <a:latin typeface="Arial" panose="020B0604020202020204" pitchFamily="34" charset="0"/>
              <a:ea typeface="Calibri"/>
              <a:cs typeface="Arial" panose="020B0604020202020204" pitchFamily="34" charset="0"/>
            </a:endParaRPr>
          </a:p>
          <a:p>
            <a:pPr marL="0" indent="0" eaLnBrk="1" fontAlgn="auto" hangingPunct="1">
              <a:spcAft>
                <a:spcPts val="0"/>
              </a:spcAft>
              <a:buFont typeface="Wingdings 3" charset="2"/>
              <a:buNone/>
              <a:defRPr/>
            </a:pPr>
            <a:r>
              <a:rPr lang="en-GB" sz="1800">
                <a:solidFill>
                  <a:schemeClr val="tx1"/>
                </a:solidFill>
                <a:latin typeface="Arial"/>
                <a:ea typeface="Calibri"/>
                <a:cs typeface="Arial"/>
              </a:rPr>
              <a:t>If you have any queries when completing the Dash RIC, please email the Duty IDVA </a:t>
            </a:r>
            <a:r>
              <a:rPr lang="en-GB" sz="1800">
                <a:solidFill>
                  <a:schemeClr val="tx1"/>
                </a:solidFill>
                <a:latin typeface="Arial"/>
                <a:ea typeface="Calibri"/>
                <a:cs typeface="Arial"/>
                <a:hlinkClick r:id="rId3">
                  <a:extLst>
                    <a:ext uri="{A12FA001-AC4F-418D-AE19-62706E023703}">
                      <ahyp:hlinkClr xmlns:ahyp="http://schemas.microsoft.com/office/drawing/2018/hyperlinkcolor" val="tx"/>
                    </a:ext>
                  </a:extLst>
                </a:hlinkClick>
              </a:rPr>
              <a:t>IDVA.Referrals@Cambridgeshire.gov.uk </a:t>
            </a:r>
            <a:r>
              <a:rPr lang="en-GB" sz="1800">
                <a:solidFill>
                  <a:schemeClr val="tx1"/>
                </a:solidFill>
                <a:latin typeface="Arial"/>
                <a:ea typeface="Calibri"/>
                <a:cs typeface="Arial"/>
              </a:rPr>
              <a:t> </a:t>
            </a:r>
          </a:p>
          <a:p>
            <a:pPr marL="0" indent="0" eaLnBrk="1" fontAlgn="auto" hangingPunct="1">
              <a:spcAft>
                <a:spcPts val="0"/>
              </a:spcAft>
              <a:buFont typeface="Wingdings 3" charset="2"/>
              <a:buNone/>
              <a:defRPr/>
            </a:pPr>
            <a:endParaRPr lang="en-GB">
              <a:solidFill>
                <a:schemeClr val="tx1"/>
              </a:solidFill>
              <a:latin typeface="Arial"/>
              <a:ea typeface="Calibri"/>
              <a:cs typeface="Arial"/>
            </a:endParaRPr>
          </a:p>
          <a:p>
            <a:pPr eaLnBrk="1" fontAlgn="auto" hangingPunct="1">
              <a:spcAft>
                <a:spcPts val="0"/>
              </a:spcAft>
              <a:buFont typeface="Wingdings 3" charset="2"/>
              <a:buChar char=""/>
              <a:defRPr/>
            </a:pPr>
            <a:endParaRPr lang="en-GB" sz="1350">
              <a:solidFill>
                <a:schemeClr val="tx1">
                  <a:lumMod val="75000"/>
                  <a:lumOff val="25000"/>
                </a:schemeClr>
              </a:solidFill>
            </a:endParaRPr>
          </a:p>
        </p:txBody>
      </p:sp>
      <p:pic>
        <p:nvPicPr>
          <p:cNvPr id="33796" name="Picture 3">
            <a:extLst>
              <a:ext uri="{FF2B5EF4-FFF2-40B4-BE49-F238E27FC236}">
                <a16:creationId xmlns:a16="http://schemas.microsoft.com/office/drawing/2014/main" id="{796486E0-F802-20E8-9780-D2B32BA4F4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CDB18-11FA-CC86-2274-85FA18F8A757}"/>
              </a:ext>
            </a:extLst>
          </p:cNvPr>
          <p:cNvSpPr>
            <a:spLocks noGrp="1"/>
          </p:cNvSpPr>
          <p:nvPr>
            <p:ph type="title"/>
          </p:nvPr>
        </p:nvSpPr>
        <p:spPr>
          <a:xfrm>
            <a:off x="1616075" y="609600"/>
            <a:ext cx="5619750" cy="1320800"/>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Where do I find the Dash RIC?</a:t>
            </a:r>
            <a:br>
              <a:rPr lang="en-GB" sz="2800" b="1">
                <a:solidFill>
                  <a:schemeClr val="accent2">
                    <a:lumMod val="75000"/>
                  </a:schemeClr>
                </a:solidFill>
                <a:latin typeface="Arial" panose="020B0604020202020204" pitchFamily="34" charset="0"/>
                <a:cs typeface="Arial" panose="020B0604020202020204" pitchFamily="34" charset="0"/>
              </a:rPr>
            </a:br>
            <a:r>
              <a:rPr lang="en-GB" sz="2800" b="1">
                <a:solidFill>
                  <a:schemeClr val="accent2">
                    <a:lumMod val="75000"/>
                  </a:schemeClr>
                </a:solidFill>
                <a:latin typeface="Arial" panose="020B0604020202020204" pitchFamily="34" charset="0"/>
                <a:cs typeface="Arial" panose="020B0604020202020204" pitchFamily="34" charset="0"/>
              </a:rPr>
              <a:t>(Peterborough)</a:t>
            </a:r>
          </a:p>
        </p:txBody>
      </p:sp>
      <p:sp>
        <p:nvSpPr>
          <p:cNvPr id="3" name="Content Placeholder 2">
            <a:extLst>
              <a:ext uri="{FF2B5EF4-FFF2-40B4-BE49-F238E27FC236}">
                <a16:creationId xmlns:a16="http://schemas.microsoft.com/office/drawing/2014/main" id="{BA5A23E0-571D-B088-CC13-79E85E6AD7D0}"/>
              </a:ext>
            </a:extLst>
          </p:cNvPr>
          <p:cNvSpPr>
            <a:spLocks noGrp="1"/>
          </p:cNvSpPr>
          <p:nvPr>
            <p:ph idx="1"/>
          </p:nvPr>
        </p:nvSpPr>
        <p:spPr>
          <a:xfrm>
            <a:off x="508000" y="2492375"/>
            <a:ext cx="6446838" cy="3600450"/>
          </a:xfrm>
        </p:spPr>
        <p:txBody>
          <a:bodyPr lIns="68580" tIns="34290" rIns="68580" bIns="34290" rtlCol="0">
            <a:normAutofit/>
          </a:bodyPr>
          <a:lstStyle/>
          <a:p>
            <a:pPr marL="0" indent="0" eaLnBrk="1" fontAlgn="auto" hangingPunct="1">
              <a:spcAft>
                <a:spcPts val="0"/>
              </a:spcAft>
              <a:buFont typeface="Wingdings 3" charset="2"/>
              <a:buNone/>
              <a:defRPr/>
            </a:pPr>
            <a:r>
              <a:rPr lang="en-GB" sz="1800">
                <a:solidFill>
                  <a:schemeClr val="tx1"/>
                </a:solidFill>
                <a:latin typeface="Arial" panose="020B0604020202020204" pitchFamily="34" charset="0"/>
                <a:cs typeface="Arial" panose="020B0604020202020204" pitchFamily="34" charset="0"/>
              </a:rPr>
              <a:t>Y</a:t>
            </a:r>
            <a:r>
              <a:rPr lang="en-GB" sz="1800">
                <a:solidFill>
                  <a:schemeClr val="tx1"/>
                </a:solidFill>
                <a:latin typeface="Arial" panose="020B0604020202020204" pitchFamily="34" charset="0"/>
                <a:ea typeface="Calibri"/>
                <a:cs typeface="Arial" panose="020B0604020202020204" pitchFamily="34" charset="0"/>
              </a:rPr>
              <a:t>ou can download the Dash RIC from the Cambs DASV website </a:t>
            </a:r>
          </a:p>
          <a:p>
            <a:pPr marL="0" indent="0" eaLnBrk="1" fontAlgn="auto" hangingPunct="1">
              <a:spcAft>
                <a:spcPts val="0"/>
              </a:spcAft>
              <a:buFont typeface="Wingdings 3" charset="2"/>
              <a:buNone/>
              <a:defRPr/>
            </a:pPr>
            <a:r>
              <a:rPr lang="en-GB" sz="1800">
                <a:solidFill>
                  <a:schemeClr val="tx1"/>
                </a:solidFill>
                <a:latin typeface="Arial" panose="020B0604020202020204" pitchFamily="34" charset="0"/>
                <a:ea typeface="+mn-lt"/>
                <a:cs typeface="Arial" panose="020B0604020202020204" pitchFamily="34" charset="0"/>
                <a:hlinkClick r:id="rId2"/>
              </a:rPr>
              <a:t>Cambridgeshire County Council DASV Partnership - Make a Referral</a:t>
            </a:r>
            <a:endParaRPr lang="en-GB" sz="1800">
              <a:solidFill>
                <a:schemeClr val="tx1"/>
              </a:solidFill>
              <a:latin typeface="Arial" panose="020B0604020202020204" pitchFamily="34" charset="0"/>
              <a:ea typeface="+mn-lt"/>
              <a:cs typeface="Arial" panose="020B0604020202020204" pitchFamily="34" charset="0"/>
            </a:endParaRPr>
          </a:p>
          <a:p>
            <a:pPr marL="0" indent="0" eaLnBrk="1" fontAlgn="auto" hangingPunct="1">
              <a:spcAft>
                <a:spcPts val="0"/>
              </a:spcAft>
              <a:buFont typeface="Wingdings 3" charset="2"/>
              <a:buNone/>
              <a:defRPr/>
            </a:pPr>
            <a:endParaRPr lang="en-GB" sz="1800">
              <a:solidFill>
                <a:schemeClr val="tx1"/>
              </a:solidFill>
              <a:latin typeface="Arial" panose="020B0604020202020204" pitchFamily="34" charset="0"/>
              <a:ea typeface="Calibri"/>
              <a:cs typeface="Arial" panose="020B0604020202020204" pitchFamily="34" charset="0"/>
            </a:endParaRPr>
          </a:p>
          <a:p>
            <a:pPr marL="0" indent="0" eaLnBrk="1" fontAlgn="auto" hangingPunct="1">
              <a:spcAft>
                <a:spcPts val="0"/>
              </a:spcAft>
              <a:buFont typeface="Wingdings 3" charset="2"/>
              <a:buNone/>
              <a:defRPr/>
            </a:pPr>
            <a:endParaRPr lang="en-GB" sz="1800">
              <a:solidFill>
                <a:schemeClr val="tx1"/>
              </a:solidFill>
              <a:latin typeface="Arial" panose="020B0604020202020204" pitchFamily="34" charset="0"/>
              <a:ea typeface="Calibri"/>
              <a:cs typeface="Arial" panose="020B0604020202020204" pitchFamily="34" charset="0"/>
            </a:endParaRPr>
          </a:p>
          <a:p>
            <a:pPr marL="0" indent="0" eaLnBrk="1" fontAlgn="auto" hangingPunct="1">
              <a:spcAft>
                <a:spcPts val="0"/>
              </a:spcAft>
              <a:buFont typeface="Wingdings 3" charset="2"/>
              <a:buNone/>
              <a:defRPr/>
            </a:pPr>
            <a:r>
              <a:rPr lang="en-GB" sz="1800">
                <a:solidFill>
                  <a:schemeClr val="tx1"/>
                </a:solidFill>
                <a:latin typeface="Arial" panose="020B0604020202020204" pitchFamily="34" charset="0"/>
                <a:ea typeface="Calibri"/>
                <a:cs typeface="Arial" panose="020B0604020202020204" pitchFamily="34" charset="0"/>
              </a:rPr>
              <a:t>If you have any queries when completing the Dash RIC, please contact the Duty IDVA</a:t>
            </a:r>
          </a:p>
          <a:p>
            <a:pPr marL="0" indent="0" eaLnBrk="1" fontAlgn="auto" hangingPunct="1">
              <a:spcAft>
                <a:spcPts val="0"/>
              </a:spcAft>
              <a:buFont typeface="Wingdings 3" charset="2"/>
              <a:buNone/>
              <a:defRPr/>
            </a:pPr>
            <a:r>
              <a:rPr lang="en-GB" sz="1800">
                <a:solidFill>
                  <a:schemeClr val="tx1"/>
                </a:solidFill>
                <a:latin typeface="Arial" panose="020B0604020202020204" pitchFamily="34" charset="0"/>
                <a:ea typeface="Calibri"/>
                <a:cs typeface="Arial" panose="020B0604020202020204" pitchFamily="34" charset="0"/>
                <a:hlinkClick r:id="rId3"/>
              </a:rPr>
              <a:t>Peterboroughidvas@peterborough.gov.uk</a:t>
            </a:r>
            <a:endParaRPr lang="en-GB" sz="1800">
              <a:solidFill>
                <a:schemeClr val="tx1"/>
              </a:solidFill>
              <a:latin typeface="Arial" panose="020B0604020202020204" pitchFamily="34" charset="0"/>
              <a:ea typeface="Calibri"/>
              <a:cs typeface="Arial" panose="020B0604020202020204" pitchFamily="34" charset="0"/>
            </a:endParaRPr>
          </a:p>
          <a:p>
            <a:pPr marL="0" indent="0" eaLnBrk="1" fontAlgn="auto" hangingPunct="1">
              <a:spcAft>
                <a:spcPts val="0"/>
              </a:spcAft>
              <a:buFont typeface="Wingdings 3" charset="2"/>
              <a:buNone/>
              <a:defRPr/>
            </a:pPr>
            <a:r>
              <a:rPr lang="en-GB" sz="1800">
                <a:solidFill>
                  <a:schemeClr val="tx1"/>
                </a:solidFill>
                <a:latin typeface="Arial" panose="020B0604020202020204" pitchFamily="34" charset="0"/>
                <a:ea typeface="Calibri"/>
                <a:cs typeface="Arial" panose="020B0604020202020204" pitchFamily="34" charset="0"/>
              </a:rPr>
              <a:t>07983345580</a:t>
            </a:r>
          </a:p>
          <a:p>
            <a:pPr marL="0" indent="0" eaLnBrk="1" fontAlgn="auto" hangingPunct="1">
              <a:spcAft>
                <a:spcPts val="0"/>
              </a:spcAft>
              <a:buFont typeface="Wingdings 3" charset="2"/>
              <a:buNone/>
              <a:defRPr/>
            </a:pPr>
            <a:endParaRPr lang="en-GB" sz="1350">
              <a:solidFill>
                <a:schemeClr val="tx1">
                  <a:lumMod val="75000"/>
                  <a:lumOff val="25000"/>
                </a:schemeClr>
              </a:solidFill>
            </a:endParaRPr>
          </a:p>
        </p:txBody>
      </p:sp>
      <p:pic>
        <p:nvPicPr>
          <p:cNvPr id="34820" name="Picture 3">
            <a:extLst>
              <a:ext uri="{FF2B5EF4-FFF2-40B4-BE49-F238E27FC236}">
                <a16:creationId xmlns:a16="http://schemas.microsoft.com/office/drawing/2014/main" id="{09EFEEA0-2A47-2F66-6B1A-7E001FA8F1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E0756-0F1F-C781-B12D-6A9B8FFA1E09}"/>
              </a:ext>
            </a:extLst>
          </p:cNvPr>
          <p:cNvSpPr>
            <a:spLocks noGrp="1"/>
          </p:cNvSpPr>
          <p:nvPr>
            <p:ph type="title"/>
          </p:nvPr>
        </p:nvSpPr>
        <p:spPr>
          <a:xfrm>
            <a:off x="1908175" y="754063"/>
            <a:ext cx="5046663" cy="1098550"/>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How does the scoring work?</a:t>
            </a:r>
          </a:p>
        </p:txBody>
      </p:sp>
      <p:sp>
        <p:nvSpPr>
          <p:cNvPr id="35843" name="Content Placeholder 2">
            <a:extLst>
              <a:ext uri="{FF2B5EF4-FFF2-40B4-BE49-F238E27FC236}">
                <a16:creationId xmlns:a16="http://schemas.microsoft.com/office/drawing/2014/main" id="{6DA56DCA-83A3-4932-25B4-A3D4EC17AB31}"/>
              </a:ext>
            </a:extLst>
          </p:cNvPr>
          <p:cNvSpPr>
            <a:spLocks noGrp="1" noChangeArrowheads="1"/>
          </p:cNvSpPr>
          <p:nvPr>
            <p:ph idx="1"/>
          </p:nvPr>
        </p:nvSpPr>
        <p:spPr>
          <a:xfrm>
            <a:off x="508000" y="2133600"/>
            <a:ext cx="6446838" cy="3970338"/>
          </a:xfrm>
        </p:spPr>
        <p:txBody>
          <a:bodyPr vert="horz" lIns="68580" tIns="34290" rIns="68580" bIns="34290" rtlCol="0" anchor="t">
            <a:normAutofit/>
          </a:bodyPr>
          <a:lstStyle/>
          <a:p>
            <a:r>
              <a:rPr lang="en-GB" altLang="en-US" sz="1800">
                <a:latin typeface="Arial"/>
                <a:cs typeface="Arial"/>
              </a:rPr>
              <a:t>In </a:t>
            </a:r>
            <a:r>
              <a:rPr lang="en-GB" altLang="en-US">
                <a:latin typeface="Arial"/>
                <a:cs typeface="Arial"/>
              </a:rPr>
              <a:t>Cambridgeshire and Peterborough</a:t>
            </a:r>
            <a:r>
              <a:rPr lang="en-GB" altLang="en-US" sz="1800">
                <a:latin typeface="Arial"/>
                <a:cs typeface="Arial"/>
              </a:rPr>
              <a:t>, the threshold score for MARAC is 17 or more ‘</a:t>
            </a:r>
            <a:r>
              <a:rPr lang="en-GB" altLang="en-US" sz="1800" err="1">
                <a:latin typeface="Arial"/>
                <a:cs typeface="Arial"/>
              </a:rPr>
              <a:t>yes’</a:t>
            </a:r>
            <a:r>
              <a:rPr lang="en-GB" altLang="en-US" sz="1800">
                <a:latin typeface="Arial"/>
                <a:cs typeface="Arial"/>
              </a:rPr>
              <a:t> </a:t>
            </a:r>
            <a:r>
              <a:rPr lang="en-GB" altLang="en-US">
                <a:latin typeface="Arial"/>
                <a:cs typeface="Arial"/>
              </a:rPr>
              <a:t>ticks (in</a:t>
            </a:r>
            <a:r>
              <a:rPr lang="en-GB" altLang="en-US" sz="1800">
                <a:latin typeface="Arial"/>
                <a:cs typeface="Arial"/>
              </a:rPr>
              <a:t> other</a:t>
            </a:r>
            <a:r>
              <a:rPr lang="en-GB" altLang="en-US">
                <a:latin typeface="Arial"/>
                <a:cs typeface="Arial"/>
              </a:rPr>
              <a:t> areas</a:t>
            </a:r>
            <a:r>
              <a:rPr lang="en-GB" altLang="en-US" sz="1800">
                <a:latin typeface="Arial"/>
                <a:cs typeface="Arial"/>
              </a:rPr>
              <a:t> the MARAC threshold</a:t>
            </a:r>
            <a:r>
              <a:rPr lang="en-GB" altLang="en-US">
                <a:latin typeface="Arial"/>
                <a:cs typeface="Arial"/>
              </a:rPr>
              <a:t> may</a:t>
            </a:r>
            <a:r>
              <a:rPr lang="en-GB" altLang="en-US" sz="1800">
                <a:latin typeface="Arial"/>
                <a:cs typeface="Arial"/>
              </a:rPr>
              <a:t> </a:t>
            </a:r>
            <a:r>
              <a:rPr lang="en-GB" altLang="en-US">
                <a:latin typeface="Arial"/>
                <a:cs typeface="Arial"/>
              </a:rPr>
              <a:t>be </a:t>
            </a:r>
            <a:r>
              <a:rPr lang="en-GB" altLang="en-US" sz="1800">
                <a:latin typeface="Arial"/>
                <a:cs typeface="Arial"/>
              </a:rPr>
              <a:t>14 ‘</a:t>
            </a:r>
            <a:r>
              <a:rPr lang="en-GB" altLang="en-US" sz="1800" err="1">
                <a:latin typeface="Arial"/>
                <a:cs typeface="Arial"/>
              </a:rPr>
              <a:t>yes’</a:t>
            </a:r>
            <a:r>
              <a:rPr lang="en-GB" altLang="en-US" sz="1800">
                <a:latin typeface="Arial"/>
                <a:cs typeface="Arial"/>
              </a:rPr>
              <a:t> ticks</a:t>
            </a:r>
            <a:r>
              <a:rPr lang="en-GB" altLang="en-US">
                <a:latin typeface="Arial"/>
                <a:cs typeface="Arial"/>
              </a:rPr>
              <a:t>). </a:t>
            </a:r>
            <a:endParaRPr lang="en-GB" altLang="en-US" sz="1800">
              <a:latin typeface="Arial"/>
              <a:cs typeface="Arial"/>
            </a:endParaRPr>
          </a:p>
          <a:p>
            <a:pPr eaLnBrk="1" hangingPunct="1"/>
            <a:r>
              <a:rPr lang="en-GB" altLang="en-US" sz="1800">
                <a:latin typeface="Arial"/>
                <a:cs typeface="Arial"/>
              </a:rPr>
              <a:t>If the score is 17 or above you do not need the victim’s consent to refer to a Multi Agency Risk Assessment Conference (MARAC) but it is preferable</a:t>
            </a:r>
          </a:p>
          <a:p>
            <a:pPr eaLnBrk="1" hangingPunct="1"/>
            <a:r>
              <a:rPr lang="en-GB" altLang="en-US" sz="1800">
                <a:latin typeface="Arial"/>
                <a:cs typeface="Arial"/>
              </a:rPr>
              <a:t>If the score is 14-16 you can still refer to IDVAs but must have client consent</a:t>
            </a:r>
          </a:p>
          <a:p>
            <a:pPr eaLnBrk="1" hangingPunct="1"/>
            <a:r>
              <a:rPr lang="en-GB" altLang="en-US" sz="1800">
                <a:latin typeface="Arial"/>
                <a:cs typeface="Arial"/>
              </a:rPr>
              <a:t>If the score is not showing a high risk but your professional judgement tells you the </a:t>
            </a:r>
            <a:r>
              <a:rPr lang="en-GB" altLang="en-US">
                <a:latin typeface="Arial"/>
                <a:cs typeface="Arial"/>
              </a:rPr>
              <a:t>otherwise</a:t>
            </a:r>
            <a:r>
              <a:rPr lang="en-GB" altLang="en-US" sz="1800">
                <a:latin typeface="Arial"/>
                <a:cs typeface="Arial"/>
              </a:rPr>
              <a:t>, you need to refer and complete the ‘Professional Judgement’ section of the referral form</a:t>
            </a:r>
          </a:p>
        </p:txBody>
      </p:sp>
      <p:pic>
        <p:nvPicPr>
          <p:cNvPr id="35844" name="Picture 3">
            <a:extLst>
              <a:ext uri="{FF2B5EF4-FFF2-40B4-BE49-F238E27FC236}">
                <a16:creationId xmlns:a16="http://schemas.microsoft.com/office/drawing/2014/main" id="{D7C2B31B-F860-0838-1684-74F3DB401E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7B9EF-3BCD-525D-69EE-3AB4E83C9CC1}"/>
              </a:ext>
            </a:extLst>
          </p:cNvPr>
          <p:cNvSpPr>
            <a:spLocks noGrp="1"/>
          </p:cNvSpPr>
          <p:nvPr>
            <p:ph type="title"/>
          </p:nvPr>
        </p:nvSpPr>
        <p:spPr>
          <a:xfrm>
            <a:off x="1616075" y="620713"/>
            <a:ext cx="5338763" cy="1471612"/>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What if the score isn’t high? (Cambridgeshire)</a:t>
            </a:r>
          </a:p>
        </p:txBody>
      </p:sp>
      <p:sp>
        <p:nvSpPr>
          <p:cNvPr id="3" name="Content Placeholder 2">
            <a:extLst>
              <a:ext uri="{FF2B5EF4-FFF2-40B4-BE49-F238E27FC236}">
                <a16:creationId xmlns:a16="http://schemas.microsoft.com/office/drawing/2014/main" id="{727E10DE-0146-396D-FF60-3F337535D0C2}"/>
              </a:ext>
            </a:extLst>
          </p:cNvPr>
          <p:cNvSpPr>
            <a:spLocks noGrp="1"/>
          </p:cNvSpPr>
          <p:nvPr>
            <p:ph idx="1"/>
          </p:nvPr>
        </p:nvSpPr>
        <p:spPr>
          <a:xfrm>
            <a:off x="508000" y="2636838"/>
            <a:ext cx="6446838" cy="3405187"/>
          </a:xfrm>
        </p:spPr>
        <p:txBody>
          <a:bodyPr vert="horz" lIns="68580" tIns="34290" rIns="68580" bIns="34290" rtlCol="0" anchor="t">
            <a:normAutofit/>
          </a:bodyPr>
          <a:lstStyle/>
          <a:p>
            <a:pPr marL="0" indent="0" eaLnBrk="1" fontAlgn="auto" hangingPunct="1">
              <a:spcAft>
                <a:spcPts val="0"/>
              </a:spcAft>
              <a:buFont typeface="Wingdings 3" charset="2"/>
              <a:buNone/>
              <a:defRPr/>
            </a:pPr>
            <a:r>
              <a:rPr lang="en-GB" sz="1600">
                <a:latin typeface="Arial"/>
                <a:cs typeface="Arial"/>
              </a:rPr>
              <a:t>If the score is below 14 Impakt Domestic Abuse Support Service (DASS) can work with the client with their consent</a:t>
            </a:r>
          </a:p>
          <a:p>
            <a:pPr marL="0" indent="0" eaLnBrk="1" fontAlgn="auto" hangingPunct="1">
              <a:spcAft>
                <a:spcPts val="0"/>
              </a:spcAft>
              <a:buFont typeface="Wingdings 3" charset="2"/>
              <a:buNone/>
              <a:defRPr/>
            </a:pPr>
            <a:r>
              <a:rPr lang="en-GB" sz="1600">
                <a:latin typeface="Arial"/>
                <a:cs typeface="Arial"/>
              </a:rPr>
              <a:t>The victim can either refer themselves to DASS or you can make the initial contact for them with their consent </a:t>
            </a:r>
          </a:p>
          <a:p>
            <a:pPr marL="0" indent="0" eaLnBrk="1" fontAlgn="auto" hangingPunct="1">
              <a:spcAft>
                <a:spcPts val="0"/>
              </a:spcAft>
              <a:buFont typeface="Wingdings 3" charset="2"/>
              <a:buNone/>
              <a:defRPr/>
            </a:pPr>
            <a:endParaRPr lang="en-GB" sz="1600">
              <a:solidFill>
                <a:schemeClr val="tx1">
                  <a:lumMod val="75000"/>
                  <a:lumOff val="25000"/>
                </a:schemeClr>
              </a:solidFill>
              <a:latin typeface="Arial" panose="020B0604020202020204" pitchFamily="34" charset="0"/>
              <a:cs typeface="Arial" panose="020B0604020202020204" pitchFamily="34" charset="0"/>
            </a:endParaRPr>
          </a:p>
          <a:p>
            <a:pPr lvl="1" eaLnBrk="1" fontAlgn="auto" hangingPunct="1">
              <a:spcAft>
                <a:spcPts val="0"/>
              </a:spcAft>
              <a:buFont typeface="Wingdings" panose="05000000000000000000" pitchFamily="2" charset="2"/>
              <a:buChar char="Ø"/>
              <a:defRPr/>
            </a:pPr>
            <a:r>
              <a:rPr lang="en-GB" sz="1600">
                <a:latin typeface="Arial"/>
                <a:cs typeface="Arial"/>
              </a:rPr>
              <a:t>Impakt DASS – 0300 373 1073</a:t>
            </a:r>
          </a:p>
          <a:p>
            <a:pPr lvl="1" eaLnBrk="1" fontAlgn="auto" hangingPunct="1">
              <a:spcAft>
                <a:spcPts val="0"/>
              </a:spcAft>
              <a:buFont typeface="Wingdings" panose="05000000000000000000" pitchFamily="2" charset="2"/>
              <a:buChar char="Ø"/>
              <a:defRPr/>
            </a:pPr>
            <a:r>
              <a:rPr lang="en-GB" sz="1600">
                <a:latin typeface="Arial"/>
                <a:ea typeface="+mn-lt"/>
                <a:cs typeface="Arial"/>
                <a:hlinkClick r:id="rId2">
                  <a:extLst>
                    <a:ext uri="{A12FA001-AC4F-418D-AE19-62706E023703}">
                      <ahyp:hlinkClr xmlns:ahyp="http://schemas.microsoft.com/office/drawing/2018/hyperlinkcolor" val="tx"/>
                    </a:ext>
                  </a:extLst>
                </a:hlinkClick>
              </a:rPr>
              <a:t>Domestic Abuse Support in Cambridgeshire &amp; Peterborough | IMPAKT Housing &amp; Support</a:t>
            </a:r>
            <a:endParaRPr lang="en-GB" sz="1600">
              <a:latin typeface="Arial"/>
              <a:cs typeface="Arial"/>
            </a:endParaRPr>
          </a:p>
        </p:txBody>
      </p:sp>
      <p:pic>
        <p:nvPicPr>
          <p:cNvPr id="36868" name="Picture 3">
            <a:extLst>
              <a:ext uri="{FF2B5EF4-FFF2-40B4-BE49-F238E27FC236}">
                <a16:creationId xmlns:a16="http://schemas.microsoft.com/office/drawing/2014/main" id="{93003EF0-8016-A9F8-8828-828EF12071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F4D19-B38E-8519-925F-9AB7F7D8E6DE}"/>
              </a:ext>
            </a:extLst>
          </p:cNvPr>
          <p:cNvSpPr>
            <a:spLocks noGrp="1"/>
          </p:cNvSpPr>
          <p:nvPr>
            <p:ph type="title"/>
          </p:nvPr>
        </p:nvSpPr>
        <p:spPr>
          <a:xfrm>
            <a:off x="1616075" y="620713"/>
            <a:ext cx="5338763" cy="1471612"/>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What if the score isn’t high? (Peterborough)</a:t>
            </a:r>
          </a:p>
        </p:txBody>
      </p:sp>
      <p:sp>
        <p:nvSpPr>
          <p:cNvPr id="37891" name="Content Placeholder 2">
            <a:extLst>
              <a:ext uri="{FF2B5EF4-FFF2-40B4-BE49-F238E27FC236}">
                <a16:creationId xmlns:a16="http://schemas.microsoft.com/office/drawing/2014/main" id="{3ADE488B-5F28-1FA9-028B-88950668BDCE}"/>
              </a:ext>
            </a:extLst>
          </p:cNvPr>
          <p:cNvSpPr>
            <a:spLocks noGrp="1" noChangeArrowheads="1"/>
          </p:cNvSpPr>
          <p:nvPr>
            <p:ph idx="1"/>
          </p:nvPr>
        </p:nvSpPr>
        <p:spPr>
          <a:xfrm>
            <a:off x="508000" y="2852738"/>
            <a:ext cx="6446838" cy="3673475"/>
          </a:xfrm>
        </p:spPr>
        <p:txBody>
          <a:bodyPr lIns="68580" tIns="34290" rIns="68580" bIns="34290"/>
          <a:lstStyle/>
          <a:p>
            <a:pPr marL="0" indent="0" eaLnBrk="1" hangingPunct="1">
              <a:buFont typeface="Wingdings 3" panose="05040102010807070707" pitchFamily="18" charset="2"/>
              <a:buNone/>
            </a:pPr>
            <a:r>
              <a:rPr lang="en-GB" altLang="en-US" sz="1600">
                <a:latin typeface="Arial" panose="020B0604020202020204" pitchFamily="34" charset="0"/>
                <a:cs typeface="Arial" panose="020B0604020202020204" pitchFamily="34" charset="0"/>
              </a:rPr>
              <a:t>If the score is below 14 Peterborough Women’s Aid Peacock Project can work with the client with their consent</a:t>
            </a:r>
          </a:p>
          <a:p>
            <a:pPr marL="0" indent="0" eaLnBrk="1" hangingPunct="1">
              <a:buFont typeface="Wingdings 3" panose="05040102010807070707" pitchFamily="18" charset="2"/>
              <a:buNone/>
            </a:pPr>
            <a:r>
              <a:rPr lang="en-GB" altLang="en-US" sz="1600">
                <a:latin typeface="Arial" panose="020B0604020202020204" pitchFamily="34" charset="0"/>
                <a:cs typeface="Arial" panose="020B0604020202020204" pitchFamily="34" charset="0"/>
              </a:rPr>
              <a:t>The victim can either refer themselves to the Peacock Project or you can make the initial contact for them with their consent </a:t>
            </a:r>
          </a:p>
          <a:p>
            <a:pPr marL="0" indent="0" eaLnBrk="1" hangingPunct="1">
              <a:buFont typeface="Wingdings 3" panose="05040102010807070707" pitchFamily="18" charset="2"/>
              <a:buNone/>
            </a:pPr>
            <a:endParaRPr lang="en-GB" altLang="en-US" sz="1600">
              <a:latin typeface="Arial" panose="020B0604020202020204" pitchFamily="34" charset="0"/>
              <a:cs typeface="Arial" panose="020B0604020202020204" pitchFamily="34" charset="0"/>
            </a:endParaRPr>
          </a:p>
          <a:p>
            <a:pPr lvl="1" eaLnBrk="1" hangingPunct="1">
              <a:buFont typeface="Wingdings" panose="05000000000000000000" pitchFamily="2" charset="2"/>
              <a:buChar char="Ø"/>
            </a:pPr>
            <a:r>
              <a:rPr lang="en-GB" altLang="en-US" sz="1600">
                <a:latin typeface="Arial" panose="020B0604020202020204" pitchFamily="34" charset="0"/>
                <a:cs typeface="Arial" panose="020B0604020202020204" pitchFamily="34" charset="0"/>
              </a:rPr>
              <a:t>The Peacock Project Peterborough Women’s Aid - 01733 896964</a:t>
            </a:r>
          </a:p>
          <a:p>
            <a:pPr lvl="1" eaLnBrk="1" hangingPunct="1">
              <a:buFont typeface="Wingdings" panose="05000000000000000000" pitchFamily="2" charset="2"/>
              <a:buChar char="Ø"/>
            </a:pPr>
            <a:r>
              <a:rPr lang="en-GB" altLang="en-US" sz="1600">
                <a:latin typeface="Arial" panose="020B0604020202020204" pitchFamily="34" charset="0"/>
                <a:cs typeface="Arial" panose="020B0604020202020204" pitchFamily="34" charset="0"/>
                <a:hlinkClick r:id="rId2"/>
              </a:rPr>
              <a:t>www.peterboroughwomensaid.co.uk</a:t>
            </a:r>
            <a:r>
              <a:rPr lang="en-GB" altLang="en-US" sz="1600">
                <a:latin typeface="Arial" panose="020B0604020202020204" pitchFamily="34" charset="0"/>
                <a:cs typeface="Arial" panose="020B0604020202020204" pitchFamily="34" charset="0"/>
              </a:rPr>
              <a:t> </a:t>
            </a:r>
          </a:p>
          <a:p>
            <a:pPr lvl="1" eaLnBrk="1" hangingPunct="1">
              <a:buFont typeface="Wingdings" panose="05000000000000000000" pitchFamily="2" charset="2"/>
              <a:buChar char="Ø"/>
            </a:pPr>
            <a:r>
              <a:rPr lang="en-GB" sz="1600" u="sng">
                <a:hlinkClick r:id="rId3"/>
              </a:rPr>
              <a:t>referals@wa-support.co.uk</a:t>
            </a:r>
            <a:endParaRPr lang="en-GB" altLang="en-US" sz="1600">
              <a:latin typeface="Arial" panose="020B0604020202020204" pitchFamily="34" charset="0"/>
              <a:cs typeface="Arial" panose="020B0604020202020204" pitchFamily="34" charset="0"/>
            </a:endParaRPr>
          </a:p>
        </p:txBody>
      </p:sp>
      <p:pic>
        <p:nvPicPr>
          <p:cNvPr id="37892" name="Picture 3">
            <a:extLst>
              <a:ext uri="{FF2B5EF4-FFF2-40B4-BE49-F238E27FC236}">
                <a16:creationId xmlns:a16="http://schemas.microsoft.com/office/drawing/2014/main" id="{672D66DB-2840-E406-762E-12B03331B2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454AE7E-AB57-2136-4750-66DC6A45CCA3}"/>
              </a:ext>
            </a:extLst>
          </p:cNvPr>
          <p:cNvSpPr>
            <a:spLocks noGrp="1" noChangeArrowheads="1"/>
          </p:cNvSpPr>
          <p:nvPr>
            <p:ph type="title"/>
          </p:nvPr>
        </p:nvSpPr>
        <p:spPr>
          <a:xfrm>
            <a:off x="1908175" y="476250"/>
            <a:ext cx="5256213" cy="1439863"/>
          </a:xfrm>
        </p:spPr>
        <p:txBody>
          <a:bodyPr/>
          <a:lstStyle/>
          <a:p>
            <a:pPr eaLnBrk="1" hangingPunct="1">
              <a:defRPr/>
            </a:pPr>
            <a:r>
              <a:rPr lang="en-GB" altLang="en-US" sz="2400" b="1">
                <a:solidFill>
                  <a:schemeClr val="accent2">
                    <a:lumMod val="75000"/>
                  </a:schemeClr>
                </a:solidFill>
                <a:latin typeface="Arial" panose="020B0604020202020204" pitchFamily="34" charset="0"/>
                <a:cs typeface="Arial" panose="020B0604020202020204" pitchFamily="34" charset="0"/>
              </a:rPr>
              <a:t>Multi Agency Risk Assessment Conference (MARAC) </a:t>
            </a:r>
            <a:br>
              <a:rPr lang="en-GB" altLang="en-US" sz="2400" b="1">
                <a:solidFill>
                  <a:schemeClr val="accent2">
                    <a:lumMod val="75000"/>
                  </a:schemeClr>
                </a:solidFill>
                <a:latin typeface="Arial" panose="020B0604020202020204" pitchFamily="34" charset="0"/>
                <a:cs typeface="Arial" panose="020B0604020202020204" pitchFamily="34" charset="0"/>
              </a:rPr>
            </a:br>
            <a:r>
              <a:rPr lang="en-GB" altLang="en-US" sz="2400" b="1">
                <a:solidFill>
                  <a:schemeClr val="accent2">
                    <a:lumMod val="75000"/>
                  </a:schemeClr>
                </a:solidFill>
                <a:latin typeface="Arial" panose="020B0604020202020204" pitchFamily="34" charset="0"/>
                <a:cs typeface="Arial" panose="020B0604020202020204" pitchFamily="34" charset="0"/>
              </a:rPr>
              <a:t>(Cambridgeshire)</a:t>
            </a:r>
          </a:p>
        </p:txBody>
      </p:sp>
      <p:sp>
        <p:nvSpPr>
          <p:cNvPr id="3" name="Content Placeholder 2">
            <a:extLst>
              <a:ext uri="{FF2B5EF4-FFF2-40B4-BE49-F238E27FC236}">
                <a16:creationId xmlns:a16="http://schemas.microsoft.com/office/drawing/2014/main" id="{ED4F9D48-8C8A-283A-5DC7-38E27463C093}"/>
              </a:ext>
            </a:extLst>
          </p:cNvPr>
          <p:cNvSpPr>
            <a:spLocks noGrp="1"/>
          </p:cNvSpPr>
          <p:nvPr>
            <p:ph idx="1"/>
          </p:nvPr>
        </p:nvSpPr>
        <p:spPr>
          <a:xfrm>
            <a:off x="384175" y="2492375"/>
            <a:ext cx="7140575" cy="2665413"/>
          </a:xfrm>
        </p:spPr>
        <p:txBody>
          <a:bodyPr rtlCol="0">
            <a:noAutofit/>
          </a:bodyPr>
          <a:lstStyle/>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Consent is preferred but not required for MARAC referrals </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MARAC  meetings are held Wednesdays and Fridays. </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Up to 9 cases are heard each day, 20 mins per case</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Threshold </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Very high-risk, 17+ ticks on Dash RIC,</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Professional judgement</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Repeat, heard within the last year</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Escalation, 3 high risk Dash RICs received within the last year</a:t>
            </a:r>
          </a:p>
          <a:p>
            <a:pPr marL="457200" lvl="1" indent="0" eaLnBrk="1" fontAlgn="auto" hangingPunct="1">
              <a:spcAft>
                <a:spcPts val="0"/>
              </a:spcAft>
              <a:buFont typeface="Wingdings 3" panose="05040102010807070707" pitchFamily="18" charset="2"/>
              <a:buNone/>
              <a:defRPr/>
            </a:pPr>
            <a:endParaRPr lang="en-GB" sz="2400">
              <a:solidFill>
                <a:schemeClr val="tx1"/>
              </a:solidFill>
              <a:latin typeface="Arial" panose="020B0604020202020204" pitchFamily="34" charset="0"/>
              <a:cs typeface="Arial" panose="020B0604020202020204" pitchFamily="34" charset="0"/>
            </a:endParaRPr>
          </a:p>
          <a:p>
            <a:pPr marL="457200" lvl="1" indent="0" eaLnBrk="1" fontAlgn="auto" hangingPunct="1">
              <a:spcAft>
                <a:spcPts val="0"/>
              </a:spcAft>
              <a:buFont typeface="Wingdings 3" charset="2"/>
              <a:buNone/>
              <a:defRPr/>
            </a:pPr>
            <a:r>
              <a:rPr lang="en-GB" sz="2400" err="1">
                <a:solidFill>
                  <a:schemeClr val="bg1"/>
                </a:solidFill>
                <a:latin typeface="Arial" panose="020B0604020202020204" pitchFamily="34" charset="0"/>
                <a:cs typeface="Arial" panose="020B0604020202020204" pitchFamily="34" charset="0"/>
              </a:rPr>
              <a:t>inority</a:t>
            </a:r>
            <a:r>
              <a:rPr lang="en-GB" sz="2400">
                <a:solidFill>
                  <a:schemeClr val="bg1"/>
                </a:solidFill>
                <a:latin typeface="Arial" panose="020B0604020202020204" pitchFamily="34" charset="0"/>
                <a:cs typeface="Arial" panose="020B0604020202020204" pitchFamily="34" charset="0"/>
              </a:rPr>
              <a:t> Ethnic – South Asian communities </a:t>
            </a:r>
          </a:p>
          <a:p>
            <a:pPr marL="0" indent="0" eaLnBrk="1" fontAlgn="auto" hangingPunct="1">
              <a:spcAft>
                <a:spcPts val="0"/>
              </a:spcAft>
              <a:buFont typeface="Arial" panose="020B0604020202020204" pitchFamily="34" charset="0"/>
              <a:buNone/>
              <a:defRPr/>
            </a:pPr>
            <a:endParaRPr lang="en-GB" sz="1200">
              <a:solidFill>
                <a:schemeClr val="tx1">
                  <a:lumMod val="75000"/>
                  <a:lumOff val="25000"/>
                </a:schemeClr>
              </a:solidFill>
              <a:latin typeface="Arial" panose="020B0604020202020204" pitchFamily="34" charset="0"/>
              <a:cs typeface="Arial" panose="020B0604020202020204" pitchFamily="34" charset="0"/>
            </a:endParaRPr>
          </a:p>
        </p:txBody>
      </p:sp>
      <p:pic>
        <p:nvPicPr>
          <p:cNvPr id="38916" name="Picture 3">
            <a:extLst>
              <a:ext uri="{FF2B5EF4-FFF2-40B4-BE49-F238E27FC236}">
                <a16:creationId xmlns:a16="http://schemas.microsoft.com/office/drawing/2014/main" id="{9DFE00EE-98EE-A2CC-1865-D5CC222F2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68288"/>
            <a:ext cx="1300163"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44C5197-052F-8F0B-6139-4B43AACA7533}"/>
              </a:ext>
            </a:extLst>
          </p:cNvPr>
          <p:cNvSpPr>
            <a:spLocks noGrp="1" noChangeArrowheads="1"/>
          </p:cNvSpPr>
          <p:nvPr>
            <p:ph type="title"/>
          </p:nvPr>
        </p:nvSpPr>
        <p:spPr>
          <a:xfrm>
            <a:off x="1908175" y="476250"/>
            <a:ext cx="5256213" cy="1439863"/>
          </a:xfrm>
        </p:spPr>
        <p:txBody>
          <a:bodyPr/>
          <a:lstStyle/>
          <a:p>
            <a:pPr eaLnBrk="1" hangingPunct="1">
              <a:defRPr/>
            </a:pPr>
            <a:r>
              <a:rPr lang="en-GB" altLang="en-US" sz="2400" b="1">
                <a:solidFill>
                  <a:schemeClr val="accent2">
                    <a:lumMod val="75000"/>
                  </a:schemeClr>
                </a:solidFill>
                <a:latin typeface="Arial" panose="020B0604020202020204" pitchFamily="34" charset="0"/>
                <a:cs typeface="Arial" panose="020B0604020202020204" pitchFamily="34" charset="0"/>
              </a:rPr>
              <a:t>Multi Agency Risk Assessment Conference (MARAC) </a:t>
            </a:r>
            <a:br>
              <a:rPr lang="en-GB" altLang="en-US" sz="2400" b="1">
                <a:solidFill>
                  <a:schemeClr val="accent2">
                    <a:lumMod val="75000"/>
                  </a:schemeClr>
                </a:solidFill>
                <a:latin typeface="Arial" panose="020B0604020202020204" pitchFamily="34" charset="0"/>
                <a:cs typeface="Arial" panose="020B0604020202020204" pitchFamily="34" charset="0"/>
              </a:rPr>
            </a:br>
            <a:r>
              <a:rPr lang="en-GB" altLang="en-US" sz="2400" b="1">
                <a:solidFill>
                  <a:schemeClr val="accent2">
                    <a:lumMod val="75000"/>
                  </a:schemeClr>
                </a:solidFill>
                <a:latin typeface="Arial" panose="020B0604020202020204" pitchFamily="34" charset="0"/>
                <a:cs typeface="Arial" panose="020B0604020202020204" pitchFamily="34" charset="0"/>
              </a:rPr>
              <a:t>(Peterborough)</a:t>
            </a:r>
          </a:p>
        </p:txBody>
      </p:sp>
      <p:sp>
        <p:nvSpPr>
          <p:cNvPr id="3" name="Content Placeholder 2">
            <a:extLst>
              <a:ext uri="{FF2B5EF4-FFF2-40B4-BE49-F238E27FC236}">
                <a16:creationId xmlns:a16="http://schemas.microsoft.com/office/drawing/2014/main" id="{F89ACD9E-F900-7911-9B6F-0BB4D304EC23}"/>
              </a:ext>
            </a:extLst>
          </p:cNvPr>
          <p:cNvSpPr>
            <a:spLocks noGrp="1"/>
          </p:cNvSpPr>
          <p:nvPr>
            <p:ph idx="1"/>
          </p:nvPr>
        </p:nvSpPr>
        <p:spPr>
          <a:xfrm>
            <a:off x="384175" y="2492375"/>
            <a:ext cx="7140575" cy="2808288"/>
          </a:xfrm>
        </p:spPr>
        <p:txBody>
          <a:bodyPr rtlCol="0">
            <a:noAutofit/>
          </a:bodyPr>
          <a:lstStyle/>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Consent is preferred but not required for MARAC referrals </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MARAC  meetings are held on Tuesdays</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Up to 9 cases are heard each day, 20 mins per case</a:t>
            </a:r>
          </a:p>
          <a:p>
            <a:pPr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Threshold </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Very high-risk, 17+ ticks on Dash RIC,</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Professional judgement</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Repeat, heard within the last year</a:t>
            </a:r>
          </a:p>
          <a:p>
            <a:pPr lvl="1" eaLnBrk="1" fontAlgn="auto" hangingPunct="1">
              <a:spcAft>
                <a:spcPts val="0"/>
              </a:spcAft>
              <a:buFont typeface="Wingdings 3" charset="2"/>
              <a:buChar char=""/>
              <a:defRPr/>
            </a:pPr>
            <a:r>
              <a:rPr lang="en-GB" sz="2000">
                <a:solidFill>
                  <a:schemeClr val="tx1"/>
                </a:solidFill>
                <a:latin typeface="Arial" panose="020B0604020202020204" pitchFamily="34" charset="0"/>
                <a:cs typeface="Arial" panose="020B0604020202020204" pitchFamily="34" charset="0"/>
              </a:rPr>
              <a:t>Escalation, 3 high risk Dash RICs received within the last year</a:t>
            </a:r>
          </a:p>
          <a:p>
            <a:pPr marL="457200" lvl="1" indent="0" eaLnBrk="1" fontAlgn="auto" hangingPunct="1">
              <a:spcAft>
                <a:spcPts val="0"/>
              </a:spcAft>
              <a:buFont typeface="Wingdings 3" charset="2"/>
              <a:buNone/>
              <a:defRPr/>
            </a:pPr>
            <a:r>
              <a:rPr lang="en-GB" sz="2400" err="1">
                <a:solidFill>
                  <a:schemeClr val="bg1"/>
                </a:solidFill>
                <a:latin typeface="Arial" panose="020B0604020202020204" pitchFamily="34" charset="0"/>
                <a:cs typeface="Arial" panose="020B0604020202020204" pitchFamily="34" charset="0"/>
              </a:rPr>
              <a:t>nority</a:t>
            </a:r>
            <a:r>
              <a:rPr lang="en-GB" sz="2400">
                <a:solidFill>
                  <a:schemeClr val="bg1"/>
                </a:solidFill>
                <a:latin typeface="Arial" panose="020B0604020202020204" pitchFamily="34" charset="0"/>
                <a:cs typeface="Arial" panose="020B0604020202020204" pitchFamily="34" charset="0"/>
              </a:rPr>
              <a:t> Ethnic – South Asian communities </a:t>
            </a:r>
          </a:p>
          <a:p>
            <a:pPr marL="0" indent="0" eaLnBrk="1" fontAlgn="auto" hangingPunct="1">
              <a:spcAft>
                <a:spcPts val="0"/>
              </a:spcAft>
              <a:buFont typeface="Arial" panose="020B0604020202020204" pitchFamily="34" charset="0"/>
              <a:buNone/>
              <a:defRPr/>
            </a:pPr>
            <a:endParaRPr lang="en-GB" sz="1200">
              <a:solidFill>
                <a:schemeClr val="tx1">
                  <a:lumMod val="75000"/>
                  <a:lumOff val="25000"/>
                </a:schemeClr>
              </a:solidFill>
              <a:latin typeface="Arial" panose="020B0604020202020204" pitchFamily="34" charset="0"/>
              <a:cs typeface="Arial" panose="020B0604020202020204" pitchFamily="34" charset="0"/>
            </a:endParaRPr>
          </a:p>
        </p:txBody>
      </p:sp>
      <p:pic>
        <p:nvPicPr>
          <p:cNvPr id="39940" name="Picture 3">
            <a:extLst>
              <a:ext uri="{FF2B5EF4-FFF2-40B4-BE49-F238E27FC236}">
                <a16:creationId xmlns:a16="http://schemas.microsoft.com/office/drawing/2014/main" id="{E23C4F5A-08D7-F402-74D8-165A2E41CC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68288"/>
            <a:ext cx="1300163"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6276-7345-9A74-FA17-0931F961CE28}"/>
              </a:ext>
            </a:extLst>
          </p:cNvPr>
          <p:cNvSpPr>
            <a:spLocks noGrp="1"/>
          </p:cNvSpPr>
          <p:nvPr>
            <p:ph type="title"/>
          </p:nvPr>
        </p:nvSpPr>
        <p:spPr>
          <a:xfrm>
            <a:off x="1835150" y="609600"/>
            <a:ext cx="5122863" cy="1320800"/>
          </a:xfrm>
        </p:spPr>
        <p:txBody>
          <a:bodyPr/>
          <a:lstStyle/>
          <a:p>
            <a:pPr eaLnBrk="1" hangingPunct="1">
              <a:defRPr/>
            </a:pPr>
            <a:r>
              <a:rPr lang="en-GB" sz="3200" b="1">
                <a:solidFill>
                  <a:schemeClr val="accent2">
                    <a:lumMod val="75000"/>
                  </a:schemeClr>
                </a:solidFill>
                <a:latin typeface="Arial" panose="020B0604020202020204" pitchFamily="34" charset="0"/>
                <a:cs typeface="Arial" panose="020B0604020202020204" pitchFamily="34" charset="0"/>
              </a:rPr>
              <a:t>What to expect if you make a MARAC referral</a:t>
            </a:r>
          </a:p>
        </p:txBody>
      </p:sp>
      <p:sp>
        <p:nvSpPr>
          <p:cNvPr id="3" name="Content Placeholder 2">
            <a:extLst>
              <a:ext uri="{FF2B5EF4-FFF2-40B4-BE49-F238E27FC236}">
                <a16:creationId xmlns:a16="http://schemas.microsoft.com/office/drawing/2014/main" id="{8F53ABFC-2B5E-226B-32B4-DA015D9999B2}"/>
              </a:ext>
            </a:extLst>
          </p:cNvPr>
          <p:cNvSpPr>
            <a:spLocks noGrp="1"/>
          </p:cNvSpPr>
          <p:nvPr>
            <p:ph idx="1"/>
          </p:nvPr>
        </p:nvSpPr>
        <p:spPr>
          <a:xfrm>
            <a:off x="609600" y="1930400"/>
            <a:ext cx="6194425" cy="4659313"/>
          </a:xfrm>
        </p:spPr>
        <p:txBody>
          <a:bodyPr/>
          <a:lstStyle/>
          <a:p>
            <a:pPr eaLnBrk="1" hangingPunct="1">
              <a:defRPr/>
            </a:pPr>
            <a:r>
              <a:rPr lang="en-GB">
                <a:latin typeface="Arial"/>
                <a:cs typeface="Arial"/>
              </a:rPr>
              <a:t>As the professional making a MARAC referral you will be required to attend the MARAC meeting to present the case </a:t>
            </a:r>
            <a:endParaRPr lang="en-US">
              <a:latin typeface="Arial"/>
              <a:cs typeface="Arial"/>
            </a:endParaRPr>
          </a:p>
          <a:p>
            <a:pPr eaLnBrk="1" hangingPunct="1">
              <a:defRPr/>
            </a:pPr>
            <a:r>
              <a:rPr lang="en-GB">
                <a:latin typeface="Arial"/>
                <a:cs typeface="Arial"/>
              </a:rPr>
              <a:t>Persons present at a MARAC meeting:</a:t>
            </a:r>
          </a:p>
          <a:p>
            <a:pPr lvl="1" eaLnBrk="1" hangingPunct="1">
              <a:defRPr/>
            </a:pPr>
            <a:r>
              <a:rPr lang="en-GB">
                <a:latin typeface="Arial"/>
                <a:cs typeface="Arial"/>
              </a:rPr>
              <a:t>MARAC Chair</a:t>
            </a:r>
          </a:p>
          <a:p>
            <a:pPr lvl="1" eaLnBrk="1" hangingPunct="1">
              <a:defRPr/>
            </a:pPr>
            <a:r>
              <a:rPr lang="en-GB">
                <a:latin typeface="Arial"/>
                <a:cs typeface="Arial"/>
              </a:rPr>
              <a:t>MARAC co-ordinator / minute taker </a:t>
            </a:r>
          </a:p>
          <a:p>
            <a:pPr lvl="1" eaLnBrk="1" hangingPunct="1">
              <a:defRPr/>
            </a:pPr>
            <a:r>
              <a:rPr lang="en-GB">
                <a:latin typeface="Arial"/>
                <a:cs typeface="Arial"/>
              </a:rPr>
              <a:t>Police, Adult Social Care, Children’s Social Care, Housing, Probation, Education, CGL, Health, any other relevant professionals to the case </a:t>
            </a:r>
          </a:p>
          <a:p>
            <a:pPr eaLnBrk="1" hangingPunct="1">
              <a:defRPr/>
            </a:pPr>
            <a:r>
              <a:rPr lang="en-GB">
                <a:latin typeface="Arial"/>
                <a:cs typeface="Arial"/>
              </a:rPr>
              <a:t>Each case is allocated 20 minutes</a:t>
            </a:r>
          </a:p>
          <a:p>
            <a:pPr eaLnBrk="1" hangingPunct="1">
              <a:defRPr/>
            </a:pPr>
            <a:r>
              <a:rPr lang="en-GB">
                <a:latin typeface="Arial"/>
                <a:cs typeface="Arial"/>
              </a:rPr>
              <a:t>Risks are identified by professionals </a:t>
            </a:r>
          </a:p>
          <a:p>
            <a:pPr eaLnBrk="1" hangingPunct="1">
              <a:defRPr/>
            </a:pPr>
            <a:r>
              <a:rPr lang="en-GB">
                <a:latin typeface="Arial"/>
                <a:cs typeface="Arial"/>
              </a:rPr>
              <a:t>Actions to reduce risk are taken by professionals and must be completed within 7 days </a:t>
            </a:r>
          </a:p>
          <a:p>
            <a:pPr eaLnBrk="1" hangingPunct="1">
              <a:defRPr/>
            </a:pPr>
            <a:endParaRPr lang="en-GB"/>
          </a:p>
          <a:p>
            <a:pPr marL="0" indent="0" eaLnBrk="1" hangingPunct="1">
              <a:buFont typeface="Wingdings 3" panose="05040102010807070707" pitchFamily="18" charset="2"/>
              <a:buNone/>
              <a:defRPr/>
            </a:pPr>
            <a:endParaRPr lang="en-GB"/>
          </a:p>
        </p:txBody>
      </p:sp>
      <p:pic>
        <p:nvPicPr>
          <p:cNvPr id="40964" name="Picture 3">
            <a:extLst>
              <a:ext uri="{FF2B5EF4-FFF2-40B4-BE49-F238E27FC236}">
                <a16:creationId xmlns:a16="http://schemas.microsoft.com/office/drawing/2014/main" id="{4E28B4D3-8BDA-00F7-B508-CF73061C88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68288"/>
            <a:ext cx="1300163"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EC7EA-F058-994D-C44D-6507817EE319}"/>
              </a:ext>
            </a:extLst>
          </p:cNvPr>
          <p:cNvSpPr>
            <a:spLocks noGrp="1"/>
          </p:cNvSpPr>
          <p:nvPr>
            <p:ph type="title"/>
          </p:nvPr>
        </p:nvSpPr>
        <p:spPr>
          <a:xfrm>
            <a:off x="1979613" y="609600"/>
            <a:ext cx="4975225" cy="1320800"/>
          </a:xfrm>
        </p:spPr>
        <p:txBody>
          <a:bodyPr rtlCol="0">
            <a:normAutofit/>
          </a:bodyPr>
          <a:lstStyle/>
          <a:p>
            <a:pPr eaLnBrk="1" fontAlgn="auto" hangingPunct="1">
              <a:spcAft>
                <a:spcPts val="0"/>
              </a:spcAft>
              <a:defRPr/>
            </a:pPr>
            <a:r>
              <a:rPr lang="en-GB" sz="2800" b="1">
                <a:solidFill>
                  <a:schemeClr val="accent2">
                    <a:lumMod val="75000"/>
                  </a:schemeClr>
                </a:solidFill>
                <a:latin typeface="Arial" panose="020B0604020202020204" pitchFamily="34" charset="0"/>
                <a:cs typeface="Arial" panose="020B0604020202020204" pitchFamily="34" charset="0"/>
              </a:rPr>
              <a:t>Example 1 – Good use of professional judgement</a:t>
            </a:r>
          </a:p>
        </p:txBody>
      </p:sp>
      <p:sp>
        <p:nvSpPr>
          <p:cNvPr id="3" name="Content Placeholder 2">
            <a:extLst>
              <a:ext uri="{FF2B5EF4-FFF2-40B4-BE49-F238E27FC236}">
                <a16:creationId xmlns:a16="http://schemas.microsoft.com/office/drawing/2014/main" id="{4425DD84-014D-E0DB-A850-D8118B8C1332}"/>
              </a:ext>
            </a:extLst>
          </p:cNvPr>
          <p:cNvSpPr>
            <a:spLocks noGrp="1"/>
          </p:cNvSpPr>
          <p:nvPr>
            <p:ph idx="1"/>
          </p:nvPr>
        </p:nvSpPr>
        <p:spPr/>
        <p:txBody>
          <a:bodyPr lIns="68580" tIns="34290" rIns="68580" bIns="34290" rtlCol="0">
            <a:normAutofit lnSpcReduction="10000"/>
          </a:bodyPr>
          <a:lstStyle/>
          <a:p>
            <a:pPr marL="0" indent="0" eaLnBrk="1" fontAlgn="auto" hangingPunct="1">
              <a:spcAft>
                <a:spcPts val="0"/>
              </a:spcAft>
              <a:buFont typeface="Wingdings 3" charset="2"/>
              <a:buNone/>
              <a:defRPr/>
            </a:pPr>
            <a:r>
              <a:rPr lang="en-GB" sz="1800">
                <a:solidFill>
                  <a:schemeClr val="tx1">
                    <a:lumMod val="75000"/>
                    <a:lumOff val="25000"/>
                  </a:schemeClr>
                </a:solidFill>
                <a:latin typeface="Arial" panose="020B0604020202020204" pitchFamily="34" charset="0"/>
                <a:cs typeface="Arial" panose="020B0604020202020204" pitchFamily="34" charset="0"/>
              </a:rPr>
              <a:t>Background: Police called by the victim following a physical assault from her partner. This was the first time the abuse had been physical but there had been a significant number of threats from the perpetrator in the past. Victim was reluctant to disclose full details and minimised previous incidents</a:t>
            </a:r>
          </a:p>
          <a:p>
            <a:pPr marL="0" indent="0" eaLnBrk="1" fontAlgn="auto" hangingPunct="1">
              <a:spcAft>
                <a:spcPts val="0"/>
              </a:spcAft>
              <a:buFont typeface="Wingdings 3" charset="2"/>
              <a:buNone/>
              <a:defRPr/>
            </a:pPr>
            <a:r>
              <a:rPr lang="en-GB" sz="1800">
                <a:solidFill>
                  <a:schemeClr val="tx1">
                    <a:lumMod val="75000"/>
                    <a:lumOff val="25000"/>
                  </a:schemeClr>
                </a:solidFill>
                <a:latin typeface="Arial" panose="020B0604020202020204" pitchFamily="34" charset="0"/>
                <a:cs typeface="Arial" panose="020B0604020202020204" pitchFamily="34" charset="0"/>
              </a:rPr>
              <a:t>The DASH Score was 12 but the officer felt there were significant risks to the victim due to:</a:t>
            </a:r>
          </a:p>
          <a:p>
            <a:pPr eaLnBrk="1" fontAlgn="auto" hangingPunct="1">
              <a:spcAft>
                <a:spcPts val="0"/>
              </a:spcAft>
              <a:buFont typeface="Wingdings 3" charset="2"/>
              <a:buChar char=""/>
              <a:defRPr/>
            </a:pPr>
            <a:r>
              <a:rPr lang="en-GB" sz="1800">
                <a:solidFill>
                  <a:schemeClr val="tx1">
                    <a:lumMod val="75000"/>
                    <a:lumOff val="25000"/>
                  </a:schemeClr>
                </a:solidFill>
                <a:latin typeface="Arial" panose="020B0604020202020204" pitchFamily="34" charset="0"/>
                <a:cs typeface="Arial" panose="020B0604020202020204" pitchFamily="34" charset="0"/>
              </a:rPr>
              <a:t>Escalation of abuse</a:t>
            </a:r>
          </a:p>
          <a:p>
            <a:pPr eaLnBrk="1" fontAlgn="auto" hangingPunct="1">
              <a:spcAft>
                <a:spcPts val="0"/>
              </a:spcAft>
              <a:buFont typeface="Wingdings 3" charset="2"/>
              <a:buChar char=""/>
              <a:defRPr/>
            </a:pPr>
            <a:r>
              <a:rPr lang="en-GB" sz="1800">
                <a:solidFill>
                  <a:schemeClr val="tx1">
                    <a:lumMod val="75000"/>
                    <a:lumOff val="25000"/>
                  </a:schemeClr>
                </a:solidFill>
                <a:latin typeface="Arial" panose="020B0604020202020204" pitchFamily="34" charset="0"/>
                <a:cs typeface="Arial" panose="020B0604020202020204" pitchFamily="34" charset="0"/>
              </a:rPr>
              <a:t>Increased use of substances by the perpetrator</a:t>
            </a:r>
          </a:p>
          <a:p>
            <a:pPr eaLnBrk="1" fontAlgn="auto" hangingPunct="1">
              <a:spcAft>
                <a:spcPts val="0"/>
              </a:spcAft>
              <a:buFont typeface="Wingdings 3" charset="2"/>
              <a:buChar char=""/>
              <a:defRPr/>
            </a:pPr>
            <a:r>
              <a:rPr lang="en-GB" sz="1800">
                <a:solidFill>
                  <a:schemeClr val="tx1">
                    <a:lumMod val="75000"/>
                    <a:lumOff val="25000"/>
                  </a:schemeClr>
                </a:solidFill>
                <a:latin typeface="Arial" panose="020B0604020202020204" pitchFamily="34" charset="0"/>
                <a:cs typeface="Arial" panose="020B0604020202020204" pitchFamily="34" charset="0"/>
              </a:rPr>
              <a:t>Perpetrator found hiding in garage after victim asked him to leave</a:t>
            </a:r>
          </a:p>
          <a:p>
            <a:pPr eaLnBrk="1" fontAlgn="auto" hangingPunct="1">
              <a:spcAft>
                <a:spcPts val="0"/>
              </a:spcAft>
              <a:buFont typeface="Wingdings 3" charset="2"/>
              <a:buChar char=""/>
              <a:defRPr/>
            </a:pPr>
            <a:r>
              <a:rPr lang="en-GB" sz="1800">
                <a:solidFill>
                  <a:schemeClr val="tx1">
                    <a:lumMod val="75000"/>
                    <a:lumOff val="25000"/>
                  </a:schemeClr>
                </a:solidFill>
                <a:latin typeface="Arial" panose="020B0604020202020204" pitchFamily="34" charset="0"/>
                <a:cs typeface="Arial" panose="020B0604020202020204" pitchFamily="34" charset="0"/>
              </a:rPr>
              <a:t>Vulnerability of the victim, children in the household</a:t>
            </a:r>
          </a:p>
          <a:p>
            <a:pPr eaLnBrk="1" fontAlgn="auto" hangingPunct="1">
              <a:spcAft>
                <a:spcPts val="0"/>
              </a:spcAft>
              <a:buFont typeface="Wingdings 3" charset="2"/>
              <a:buChar char=""/>
              <a:defRPr/>
            </a:pPr>
            <a:endParaRPr lang="en-GB" sz="1350">
              <a:solidFill>
                <a:schemeClr val="tx1">
                  <a:lumMod val="75000"/>
                  <a:lumOff val="25000"/>
                </a:schemeClr>
              </a:solidFill>
            </a:endParaRPr>
          </a:p>
        </p:txBody>
      </p:sp>
      <p:pic>
        <p:nvPicPr>
          <p:cNvPr id="41988" name="Picture 3">
            <a:extLst>
              <a:ext uri="{FF2B5EF4-FFF2-40B4-BE49-F238E27FC236}">
                <a16:creationId xmlns:a16="http://schemas.microsoft.com/office/drawing/2014/main" id="{BD125552-F6BA-1C4E-39DA-92692D5C5E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90692-6B70-A28E-857B-97A657BEFBAE}"/>
              </a:ext>
            </a:extLst>
          </p:cNvPr>
          <p:cNvSpPr>
            <a:spLocks noGrp="1"/>
          </p:cNvSpPr>
          <p:nvPr>
            <p:ph type="title"/>
          </p:nvPr>
        </p:nvSpPr>
        <p:spPr>
          <a:xfrm>
            <a:off x="2268538" y="609600"/>
            <a:ext cx="4686300" cy="1320800"/>
          </a:xfrm>
        </p:spPr>
        <p:txBody>
          <a:bodyPr rtlCol="0">
            <a:normAutofit/>
          </a:bodyPr>
          <a:lstStyle/>
          <a:p>
            <a:pPr eaLnBrk="1" fontAlgn="auto" hangingPunct="1">
              <a:spcAft>
                <a:spcPts val="0"/>
              </a:spcAft>
              <a:defRPr/>
            </a:pPr>
            <a:r>
              <a:rPr lang="en-GB" sz="3600" b="1">
                <a:solidFill>
                  <a:schemeClr val="accent2">
                    <a:lumMod val="75000"/>
                  </a:schemeClr>
                </a:solidFill>
                <a:latin typeface="Arial" panose="020B0604020202020204" pitchFamily="34" charset="0"/>
                <a:cs typeface="Arial" panose="020B0604020202020204" pitchFamily="34" charset="0"/>
              </a:rPr>
              <a:t>What happened?</a:t>
            </a:r>
          </a:p>
        </p:txBody>
      </p:sp>
      <p:sp>
        <p:nvSpPr>
          <p:cNvPr id="43011" name="Content Placeholder 2">
            <a:extLst>
              <a:ext uri="{FF2B5EF4-FFF2-40B4-BE49-F238E27FC236}">
                <a16:creationId xmlns:a16="http://schemas.microsoft.com/office/drawing/2014/main" id="{E9EF3D62-A6AA-4064-74AA-9E060A6EA5B1}"/>
              </a:ext>
            </a:extLst>
          </p:cNvPr>
          <p:cNvSpPr>
            <a:spLocks noGrp="1" noChangeArrowheads="1"/>
          </p:cNvSpPr>
          <p:nvPr>
            <p:ph idx="1"/>
          </p:nvPr>
        </p:nvSpPr>
        <p:spPr/>
        <p:txBody>
          <a:bodyPr/>
          <a:lstStyle/>
          <a:p>
            <a:pPr eaLnBrk="1" hangingPunct="1"/>
            <a:r>
              <a:rPr lang="en-GB" altLang="en-US" sz="2400">
                <a:latin typeface="Arial"/>
                <a:cs typeface="Arial"/>
              </a:rPr>
              <a:t>The case was heard at MARAC</a:t>
            </a:r>
          </a:p>
          <a:p>
            <a:pPr eaLnBrk="1" hangingPunct="1"/>
            <a:r>
              <a:rPr lang="en-GB" altLang="en-US" sz="2400">
                <a:latin typeface="Arial"/>
                <a:cs typeface="Arial"/>
              </a:rPr>
              <a:t>The perpetrator was arrested and released on bail with conditions not to contact the victim</a:t>
            </a:r>
          </a:p>
          <a:p>
            <a:pPr eaLnBrk="1" hangingPunct="1"/>
            <a:r>
              <a:rPr lang="en-GB" altLang="en-US" sz="2400">
                <a:latin typeface="Arial"/>
                <a:cs typeface="Arial"/>
              </a:rPr>
              <a:t>The victim decided to move to a neighbouring county to live with a family member, therefore the case was transferred to the IDVA Service in that area.</a:t>
            </a:r>
          </a:p>
        </p:txBody>
      </p:sp>
      <p:pic>
        <p:nvPicPr>
          <p:cNvPr id="43012" name="Picture 3">
            <a:extLst>
              <a:ext uri="{FF2B5EF4-FFF2-40B4-BE49-F238E27FC236}">
                <a16:creationId xmlns:a16="http://schemas.microsoft.com/office/drawing/2014/main" id="{271F87DE-C495-2094-EEDB-1BBF0A6AE4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41D5926-05A2-5055-2D19-BFF3AB522595}"/>
              </a:ext>
            </a:extLst>
          </p:cNvPr>
          <p:cNvSpPr>
            <a:spLocks noGrp="1" noChangeArrowheads="1"/>
          </p:cNvSpPr>
          <p:nvPr>
            <p:ph type="title"/>
          </p:nvPr>
        </p:nvSpPr>
        <p:spPr>
          <a:xfrm>
            <a:off x="2228850" y="549275"/>
            <a:ext cx="6348413" cy="1320800"/>
          </a:xfrm>
        </p:spPr>
        <p:txBody>
          <a:bodyPr/>
          <a:lstStyle/>
          <a:p>
            <a:pPr eaLnBrk="1" hangingPunct="1">
              <a:defRPr/>
            </a:pPr>
            <a:r>
              <a:rPr lang="en-GB" altLang="en-US" b="1">
                <a:solidFill>
                  <a:schemeClr val="accent2">
                    <a:lumMod val="75000"/>
                  </a:schemeClr>
                </a:solidFill>
                <a:latin typeface="Arial" panose="020B0604020202020204" pitchFamily="34" charset="0"/>
                <a:cs typeface="Arial" panose="020B0604020202020204" pitchFamily="34" charset="0"/>
              </a:rPr>
              <a:t>DASV Partnership – </a:t>
            </a:r>
            <a:br>
              <a:rPr lang="en-GB" altLang="en-US" b="1">
                <a:solidFill>
                  <a:schemeClr val="accent2">
                    <a:lumMod val="75000"/>
                  </a:schemeClr>
                </a:solidFill>
                <a:latin typeface="Arial" panose="020B0604020202020204" pitchFamily="34" charset="0"/>
                <a:cs typeface="Arial" panose="020B0604020202020204" pitchFamily="34" charset="0"/>
              </a:rPr>
            </a:br>
            <a:r>
              <a:rPr lang="en-GB" altLang="en-US" b="1">
                <a:solidFill>
                  <a:schemeClr val="accent2">
                    <a:lumMod val="75000"/>
                  </a:schemeClr>
                </a:solidFill>
                <a:latin typeface="Arial" panose="020B0604020202020204" pitchFamily="34" charset="0"/>
                <a:cs typeface="Arial" panose="020B0604020202020204" pitchFamily="34" charset="0"/>
              </a:rPr>
              <a:t>What do we do?</a:t>
            </a:r>
          </a:p>
        </p:txBody>
      </p:sp>
      <p:sp>
        <p:nvSpPr>
          <p:cNvPr id="7171" name="Content Placeholder 2">
            <a:extLst>
              <a:ext uri="{FF2B5EF4-FFF2-40B4-BE49-F238E27FC236}">
                <a16:creationId xmlns:a16="http://schemas.microsoft.com/office/drawing/2014/main" id="{866DAFD2-EF15-92FA-1BF5-A37E0B518A62}"/>
              </a:ext>
            </a:extLst>
          </p:cNvPr>
          <p:cNvSpPr>
            <a:spLocks noGrp="1" noChangeArrowheads="1"/>
          </p:cNvSpPr>
          <p:nvPr>
            <p:ph idx="1"/>
          </p:nvPr>
        </p:nvSpPr>
        <p:spPr>
          <a:xfrm>
            <a:off x="628650" y="2074863"/>
            <a:ext cx="7886700" cy="4102100"/>
          </a:xfrm>
        </p:spPr>
        <p:txBody>
          <a:bodyPr rtlCol="0">
            <a:normAutofit fontScale="92500" lnSpcReduction="10000"/>
          </a:bodyPr>
          <a:lstStyle/>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Local Authority Statutory Responsibility for Safe Accommodation</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Commissioning of Refuges, Dispersed Accommodation, Target Hardening and Outreach Support Services</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Co-ordination of Domestic Homicide Reviews</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IDVA Service and MARAC coordination</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Improving agency responses to DASV</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Monthly newsletter and communications</a:t>
            </a:r>
          </a:p>
          <a:p>
            <a:pPr eaLnBrk="1" fontAlgn="auto" hangingPunct="1">
              <a:spcAft>
                <a:spcPts val="0"/>
              </a:spcAft>
              <a:buFont typeface="Wingdings 3" charset="2"/>
              <a:buChar char=""/>
              <a:defRPr/>
            </a:pPr>
            <a:r>
              <a:rPr lang="en-GB" altLang="en-US" sz="2400">
                <a:solidFill>
                  <a:schemeClr val="tx1">
                    <a:lumMod val="75000"/>
                    <a:lumOff val="25000"/>
                  </a:schemeClr>
                </a:solidFill>
                <a:latin typeface="Arial" panose="020B0604020202020204" pitchFamily="34" charset="0"/>
                <a:cs typeface="Arial" panose="020B0604020202020204" pitchFamily="34" charset="0"/>
              </a:rPr>
              <a:t>DASV Champions</a:t>
            </a:r>
          </a:p>
          <a:p>
            <a:pPr eaLnBrk="1" fontAlgn="auto" hangingPunct="1">
              <a:spcAft>
                <a:spcPts val="0"/>
              </a:spcAft>
              <a:buFont typeface="Wingdings 3" charset="2"/>
              <a:buChar char=""/>
              <a:defRPr/>
            </a:pPr>
            <a:r>
              <a:rPr lang="en-GB" altLang="en-US" sz="2400">
                <a:solidFill>
                  <a:schemeClr val="tx1"/>
                </a:solidFill>
                <a:latin typeface="Arial" panose="020B0604020202020204" pitchFamily="34" charset="0"/>
                <a:cs typeface="Arial" panose="020B0604020202020204" pitchFamily="34" charset="0"/>
                <a:hlinkClick r:id="rId2"/>
              </a:rPr>
              <a:t>www.cambsdasv.org.uk</a:t>
            </a:r>
            <a:r>
              <a:rPr lang="en-GB" altLang="en-US" sz="2400">
                <a:solidFill>
                  <a:schemeClr val="tx1"/>
                </a:solidFill>
                <a:latin typeface="Arial" panose="020B0604020202020204" pitchFamily="34" charset="0"/>
                <a:cs typeface="Arial" panose="020B0604020202020204" pitchFamily="34" charset="0"/>
              </a:rPr>
              <a:t> </a:t>
            </a:r>
          </a:p>
        </p:txBody>
      </p:sp>
      <p:pic>
        <p:nvPicPr>
          <p:cNvPr id="13316" name="Picture 3">
            <a:extLst>
              <a:ext uri="{FF2B5EF4-FFF2-40B4-BE49-F238E27FC236}">
                <a16:creationId xmlns:a16="http://schemas.microsoft.com/office/drawing/2014/main" id="{8CD3A035-749E-FFDD-8166-D09E69029C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476250"/>
            <a:ext cx="1290637"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06E26-5F2B-EA97-2075-4D81DB22A8B1}"/>
              </a:ext>
            </a:extLst>
          </p:cNvPr>
          <p:cNvSpPr>
            <a:spLocks noGrp="1"/>
          </p:cNvSpPr>
          <p:nvPr>
            <p:ph type="title"/>
          </p:nvPr>
        </p:nvSpPr>
        <p:spPr>
          <a:xfrm>
            <a:off x="2051050" y="609600"/>
            <a:ext cx="4903788" cy="1320800"/>
          </a:xfrm>
        </p:spPr>
        <p:txBody>
          <a:bodyPr rtlCol="0">
            <a:normAutofit/>
          </a:bodyPr>
          <a:lstStyle/>
          <a:p>
            <a:pPr eaLnBrk="1" fontAlgn="auto" hangingPunct="1">
              <a:spcAft>
                <a:spcPts val="0"/>
              </a:spcAft>
              <a:defRPr/>
            </a:pPr>
            <a:r>
              <a:rPr lang="en-GB" sz="3200" b="1">
                <a:solidFill>
                  <a:schemeClr val="accent2">
                    <a:lumMod val="75000"/>
                  </a:schemeClr>
                </a:solidFill>
                <a:latin typeface="Arial" panose="020B0604020202020204" pitchFamily="34" charset="0"/>
                <a:cs typeface="Arial" panose="020B0604020202020204" pitchFamily="34" charset="0"/>
              </a:rPr>
              <a:t>Example 2 – Older Persons (OP) DASH</a:t>
            </a:r>
          </a:p>
        </p:txBody>
      </p:sp>
      <p:sp>
        <p:nvSpPr>
          <p:cNvPr id="3" name="Content Placeholder 2">
            <a:extLst>
              <a:ext uri="{FF2B5EF4-FFF2-40B4-BE49-F238E27FC236}">
                <a16:creationId xmlns:a16="http://schemas.microsoft.com/office/drawing/2014/main" id="{DEAF3668-203A-BC58-6CD6-6AC7C22C3ED6}"/>
              </a:ext>
            </a:extLst>
          </p:cNvPr>
          <p:cNvSpPr>
            <a:spLocks noGrp="1"/>
          </p:cNvSpPr>
          <p:nvPr>
            <p:ph idx="1"/>
          </p:nvPr>
        </p:nvSpPr>
        <p:spPr/>
        <p:txBody>
          <a:bodyPr lIns="68580" tIns="34290" rIns="68580" bIns="34290" rtlCol="0">
            <a:normAutofit lnSpcReduction="10000"/>
          </a:bodyPr>
          <a:lstStyle/>
          <a:p>
            <a:pPr marL="0" indent="0" eaLnBrk="1" fontAlgn="auto" hangingPunct="1">
              <a:spcAft>
                <a:spcPts val="0"/>
              </a:spcAft>
              <a:buFont typeface="Wingdings 3" charset="2"/>
              <a:buNone/>
              <a:defRPr/>
            </a:pPr>
            <a:r>
              <a:rPr lang="en-GB" sz="2000">
                <a:solidFill>
                  <a:schemeClr val="tx1">
                    <a:lumMod val="75000"/>
                    <a:lumOff val="25000"/>
                  </a:schemeClr>
                </a:solidFill>
                <a:latin typeface="Arial" panose="020B0604020202020204" pitchFamily="34" charset="0"/>
                <a:cs typeface="Arial" panose="020B0604020202020204" pitchFamily="34" charset="0"/>
              </a:rPr>
              <a:t>Background: Man in his 90’s experiencing physical abuse and financial abuse from his adult son who lives at home. Son has significant substance misuse issues.  Victim and his wife do not want to pursue police charges against their son.</a:t>
            </a:r>
          </a:p>
          <a:p>
            <a:pPr marL="0" indent="0" eaLnBrk="1" fontAlgn="auto" hangingPunct="1">
              <a:spcAft>
                <a:spcPts val="0"/>
              </a:spcAft>
              <a:buFont typeface="Wingdings 3" charset="2"/>
              <a:buNone/>
              <a:defRPr/>
            </a:pPr>
            <a:r>
              <a:rPr lang="en-GB" sz="2000">
                <a:solidFill>
                  <a:schemeClr val="tx1">
                    <a:lumMod val="75000"/>
                    <a:lumOff val="25000"/>
                  </a:schemeClr>
                </a:solidFill>
                <a:latin typeface="Arial" panose="020B0604020202020204" pitchFamily="34" charset="0"/>
                <a:cs typeface="Arial" panose="020B0604020202020204" pitchFamily="34" charset="0"/>
              </a:rPr>
              <a:t>Dash RIC was completed by Adult Social Worker; the score was 13. When transferred to the OP Dash RIC, the score increased to 17</a:t>
            </a:r>
          </a:p>
          <a:p>
            <a:pPr marL="0" indent="0" eaLnBrk="1" fontAlgn="auto" hangingPunct="1">
              <a:spcAft>
                <a:spcPts val="0"/>
              </a:spcAft>
              <a:buFont typeface="Wingdings 3" charset="2"/>
              <a:buNone/>
              <a:defRPr/>
            </a:pPr>
            <a:r>
              <a:rPr lang="en-GB" sz="2000">
                <a:solidFill>
                  <a:schemeClr val="tx1">
                    <a:lumMod val="75000"/>
                    <a:lumOff val="25000"/>
                  </a:schemeClr>
                </a:solidFill>
                <a:latin typeface="Arial" panose="020B0604020202020204" pitchFamily="34" charset="0"/>
                <a:cs typeface="Arial" panose="020B0604020202020204" pitchFamily="34" charset="0"/>
              </a:rPr>
              <a:t>The Social Worker evidenced that there had been physical assaults from the son to his father and threats to kill.  Both parents are frail and unable to protect themselves</a:t>
            </a:r>
          </a:p>
          <a:p>
            <a:pPr marL="0" indent="0" eaLnBrk="1" fontAlgn="auto" hangingPunct="1">
              <a:spcAft>
                <a:spcPts val="0"/>
              </a:spcAft>
              <a:buFont typeface="Wingdings 3" charset="2"/>
              <a:buNone/>
              <a:defRPr/>
            </a:pPr>
            <a:endParaRPr lang="en-GB" sz="1350">
              <a:solidFill>
                <a:schemeClr val="tx1">
                  <a:lumMod val="75000"/>
                  <a:lumOff val="25000"/>
                </a:schemeClr>
              </a:solidFill>
            </a:endParaRPr>
          </a:p>
        </p:txBody>
      </p:sp>
      <p:pic>
        <p:nvPicPr>
          <p:cNvPr id="44036" name="Picture 3">
            <a:extLst>
              <a:ext uri="{FF2B5EF4-FFF2-40B4-BE49-F238E27FC236}">
                <a16:creationId xmlns:a16="http://schemas.microsoft.com/office/drawing/2014/main" id="{18DCDF94-D662-3205-D643-6AA607C52C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C26D-8CC5-95B0-EBC9-1D31ED117687}"/>
              </a:ext>
            </a:extLst>
          </p:cNvPr>
          <p:cNvSpPr>
            <a:spLocks noGrp="1"/>
          </p:cNvSpPr>
          <p:nvPr>
            <p:ph type="title"/>
          </p:nvPr>
        </p:nvSpPr>
        <p:spPr>
          <a:xfrm>
            <a:off x="2195513" y="609600"/>
            <a:ext cx="4759325" cy="1320800"/>
          </a:xfrm>
        </p:spPr>
        <p:txBody>
          <a:bodyPr rtlCol="0">
            <a:normAutofit/>
          </a:bodyPr>
          <a:lstStyle/>
          <a:p>
            <a:pPr eaLnBrk="1" fontAlgn="auto" hangingPunct="1">
              <a:spcAft>
                <a:spcPts val="0"/>
              </a:spcAft>
              <a:defRPr/>
            </a:pPr>
            <a:r>
              <a:rPr lang="en-GB" sz="3600" b="1">
                <a:solidFill>
                  <a:schemeClr val="accent2">
                    <a:lumMod val="75000"/>
                  </a:schemeClr>
                </a:solidFill>
                <a:latin typeface="Arial" panose="020B0604020202020204" pitchFamily="34" charset="0"/>
                <a:cs typeface="Arial" panose="020B0604020202020204" pitchFamily="34" charset="0"/>
              </a:rPr>
              <a:t>What happened?</a:t>
            </a:r>
          </a:p>
        </p:txBody>
      </p:sp>
      <p:sp>
        <p:nvSpPr>
          <p:cNvPr id="45059" name="Content Placeholder 2">
            <a:extLst>
              <a:ext uri="{FF2B5EF4-FFF2-40B4-BE49-F238E27FC236}">
                <a16:creationId xmlns:a16="http://schemas.microsoft.com/office/drawing/2014/main" id="{84635FA2-D960-D05E-8C66-D4FD8F7F592D}"/>
              </a:ext>
            </a:extLst>
          </p:cNvPr>
          <p:cNvSpPr>
            <a:spLocks noGrp="1" noChangeArrowheads="1"/>
          </p:cNvSpPr>
          <p:nvPr>
            <p:ph idx="1"/>
          </p:nvPr>
        </p:nvSpPr>
        <p:spPr/>
        <p:txBody>
          <a:bodyPr/>
          <a:lstStyle/>
          <a:p>
            <a:pPr eaLnBrk="1" hangingPunct="1"/>
            <a:r>
              <a:rPr lang="en-GB" altLang="en-US" sz="2400">
                <a:latin typeface="Arial" panose="020B0604020202020204" pitchFamily="34" charset="0"/>
                <a:cs typeface="Arial" panose="020B0604020202020204" pitchFamily="34" charset="0"/>
              </a:rPr>
              <a:t>Son was arrested and given bail with conditions not to contact his parents or sister or go to his parent’s home</a:t>
            </a:r>
          </a:p>
          <a:p>
            <a:pPr eaLnBrk="1" hangingPunct="1"/>
            <a:r>
              <a:rPr lang="en-GB" altLang="en-US" sz="2400">
                <a:latin typeface="Arial" panose="020B0604020202020204" pitchFamily="34" charset="0"/>
                <a:cs typeface="Arial" panose="020B0604020202020204" pitchFamily="34" charset="0"/>
              </a:rPr>
              <a:t>Parents refused to engage with IDVA and said they do not want their son to leave the family home</a:t>
            </a:r>
          </a:p>
          <a:p>
            <a:pPr eaLnBrk="1" hangingPunct="1"/>
            <a:r>
              <a:rPr lang="en-GB" altLang="en-US" sz="2400">
                <a:latin typeface="Arial" panose="020B0604020202020204" pitchFamily="34" charset="0"/>
                <a:cs typeface="Arial" panose="020B0604020202020204" pitchFamily="34" charset="0"/>
              </a:rPr>
              <a:t>Case was still heard at MARAC and Social Worker liaising with housing to see if son can be re-housed at his request.</a:t>
            </a:r>
          </a:p>
        </p:txBody>
      </p:sp>
      <p:pic>
        <p:nvPicPr>
          <p:cNvPr id="45060" name="Picture 3">
            <a:extLst>
              <a:ext uri="{FF2B5EF4-FFF2-40B4-BE49-F238E27FC236}">
                <a16:creationId xmlns:a16="http://schemas.microsoft.com/office/drawing/2014/main" id="{C9B52BF1-B680-1B5C-B8FD-ACF34FA98D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75566-8548-80EF-B425-A37D7ABFBADB}"/>
              </a:ext>
            </a:extLst>
          </p:cNvPr>
          <p:cNvSpPr>
            <a:spLocks noGrp="1"/>
          </p:cNvSpPr>
          <p:nvPr>
            <p:ph type="title"/>
          </p:nvPr>
        </p:nvSpPr>
        <p:spPr>
          <a:xfrm>
            <a:off x="2268538" y="549275"/>
            <a:ext cx="4686300" cy="1404938"/>
          </a:xfrm>
        </p:spPr>
        <p:txBody>
          <a:bodyPr rtlCol="0">
            <a:normAutofit/>
          </a:bodyPr>
          <a:lstStyle/>
          <a:p>
            <a:pPr eaLnBrk="1" fontAlgn="auto" hangingPunct="1">
              <a:spcAft>
                <a:spcPts val="0"/>
              </a:spcAft>
              <a:defRPr/>
            </a:pPr>
            <a:r>
              <a:rPr lang="en-GB" sz="3600" b="1">
                <a:solidFill>
                  <a:schemeClr val="accent2">
                    <a:lumMod val="75000"/>
                  </a:schemeClr>
                </a:solidFill>
                <a:latin typeface="Arial" panose="020B0604020202020204" pitchFamily="34" charset="0"/>
                <a:cs typeface="Arial" panose="020B0604020202020204" pitchFamily="34" charset="0"/>
              </a:rPr>
              <a:t>Example 3 - Escalation</a:t>
            </a:r>
            <a:endParaRPr lang="en-GB" sz="3600">
              <a:solidFill>
                <a:schemeClr val="accent2">
                  <a:lumMod val="75000"/>
                </a:schemeClr>
              </a:solidFill>
              <a:latin typeface="Arial" panose="020B0604020202020204" pitchFamily="34" charset="0"/>
              <a:cs typeface="Arial" panose="020B0604020202020204" pitchFamily="34" charset="0"/>
            </a:endParaRPr>
          </a:p>
        </p:txBody>
      </p:sp>
      <p:sp>
        <p:nvSpPr>
          <p:cNvPr id="46083" name="Content Placeholder 2">
            <a:extLst>
              <a:ext uri="{FF2B5EF4-FFF2-40B4-BE49-F238E27FC236}">
                <a16:creationId xmlns:a16="http://schemas.microsoft.com/office/drawing/2014/main" id="{E27DD6E5-2FCF-A908-8E34-CFA8B89F699B}"/>
              </a:ext>
            </a:extLst>
          </p:cNvPr>
          <p:cNvSpPr>
            <a:spLocks noGrp="1" noChangeArrowheads="1"/>
          </p:cNvSpPr>
          <p:nvPr>
            <p:ph idx="1"/>
          </p:nvPr>
        </p:nvSpPr>
        <p:spPr>
          <a:xfrm>
            <a:off x="508000" y="2117725"/>
            <a:ext cx="6446838" cy="3270250"/>
          </a:xfrm>
        </p:spPr>
        <p:txBody>
          <a:bodyPr lIns="68580" tIns="34290" rIns="68580" bIns="34290">
            <a:normAutofit fontScale="92500" lnSpcReduction="20000"/>
          </a:bodyPr>
          <a:lstStyle/>
          <a:p>
            <a:pPr eaLnBrk="1" hangingPunct="1"/>
            <a:r>
              <a:rPr lang="en-GB" altLang="en-US" sz="1800">
                <a:latin typeface="Arial" panose="020B0604020202020204" pitchFamily="34" charset="0"/>
                <a:cs typeface="Arial" panose="020B0604020202020204" pitchFamily="34" charset="0"/>
              </a:rPr>
              <a:t>Victim contacted Impakt DASS for advice, DASH score 14</a:t>
            </a:r>
          </a:p>
          <a:p>
            <a:pPr eaLnBrk="1" hangingPunct="1"/>
            <a:r>
              <a:rPr lang="en-GB" altLang="en-US" sz="1800">
                <a:latin typeface="Arial" panose="020B0604020202020204" pitchFamily="34" charset="0"/>
                <a:cs typeface="Arial" panose="020B0604020202020204" pitchFamily="34" charset="0"/>
              </a:rPr>
              <a:t>Ex-partner recently released from prison and made contact wanting relationship to resume</a:t>
            </a:r>
          </a:p>
          <a:p>
            <a:pPr eaLnBrk="1" hangingPunct="1"/>
            <a:r>
              <a:rPr lang="en-GB" altLang="en-US" sz="1800">
                <a:latin typeface="Arial" panose="020B0604020202020204" pitchFamily="34" charset="0"/>
                <a:cs typeface="Arial" panose="020B0604020202020204" pitchFamily="34" charset="0"/>
              </a:rPr>
              <a:t>Victim discovered extensive history of criminal offences when ex-partner was sent to prison, although she had not reported any DA before</a:t>
            </a:r>
          </a:p>
          <a:p>
            <a:pPr eaLnBrk="1" hangingPunct="1"/>
            <a:r>
              <a:rPr lang="en-GB" altLang="en-US" sz="1800">
                <a:latin typeface="Arial" panose="020B0604020202020204" pitchFamily="34" charset="0"/>
                <a:cs typeface="Arial" panose="020B0604020202020204" pitchFamily="34" charset="0"/>
              </a:rPr>
              <a:t>Referral was sent to IDVA Service by Impakt DASS (with consent) due to threats made by victim’s partner that he will kill her if she starts a relationship with someone else. IDVA escalated to MARAC</a:t>
            </a:r>
          </a:p>
          <a:p>
            <a:pPr eaLnBrk="1" hangingPunct="1"/>
            <a:r>
              <a:rPr lang="en-GB" altLang="en-US" sz="1800">
                <a:latin typeface="Arial" panose="020B0604020202020204" pitchFamily="34" charset="0"/>
                <a:cs typeface="Arial" panose="020B0604020202020204" pitchFamily="34" charset="0"/>
              </a:rPr>
              <a:t>Partner has now gone quiet which indicates change of tactic and increase of risk</a:t>
            </a:r>
          </a:p>
        </p:txBody>
      </p:sp>
      <p:pic>
        <p:nvPicPr>
          <p:cNvPr id="46084" name="Picture 3">
            <a:extLst>
              <a:ext uri="{FF2B5EF4-FFF2-40B4-BE49-F238E27FC236}">
                <a16:creationId xmlns:a16="http://schemas.microsoft.com/office/drawing/2014/main" id="{0D422E5D-8C89-B5E7-A050-FC91C6DC9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72614-1213-81D3-84DD-64A6D6806EF5}"/>
              </a:ext>
            </a:extLst>
          </p:cNvPr>
          <p:cNvSpPr>
            <a:spLocks noGrp="1"/>
          </p:cNvSpPr>
          <p:nvPr>
            <p:ph type="title"/>
          </p:nvPr>
        </p:nvSpPr>
        <p:spPr>
          <a:xfrm>
            <a:off x="2195513" y="609600"/>
            <a:ext cx="4759325" cy="1320800"/>
          </a:xfrm>
        </p:spPr>
        <p:txBody>
          <a:bodyPr rtlCol="0">
            <a:normAutofit/>
          </a:bodyPr>
          <a:lstStyle/>
          <a:p>
            <a:pPr eaLnBrk="1" fontAlgn="auto" hangingPunct="1">
              <a:spcAft>
                <a:spcPts val="0"/>
              </a:spcAft>
              <a:defRPr/>
            </a:pPr>
            <a:r>
              <a:rPr lang="en-GB" sz="3600" b="1">
                <a:solidFill>
                  <a:schemeClr val="accent2">
                    <a:lumMod val="75000"/>
                  </a:schemeClr>
                </a:solidFill>
                <a:latin typeface="Arial" panose="020B0604020202020204" pitchFamily="34" charset="0"/>
                <a:cs typeface="Arial" panose="020B0604020202020204" pitchFamily="34" charset="0"/>
              </a:rPr>
              <a:t>What happened?</a:t>
            </a:r>
          </a:p>
        </p:txBody>
      </p:sp>
      <p:sp>
        <p:nvSpPr>
          <p:cNvPr id="47107" name="Content Placeholder 2">
            <a:extLst>
              <a:ext uri="{FF2B5EF4-FFF2-40B4-BE49-F238E27FC236}">
                <a16:creationId xmlns:a16="http://schemas.microsoft.com/office/drawing/2014/main" id="{3020BFB4-10F4-6C46-A56D-A501E73F1F95}"/>
              </a:ext>
            </a:extLst>
          </p:cNvPr>
          <p:cNvSpPr>
            <a:spLocks noGrp="1" noChangeArrowheads="1"/>
          </p:cNvSpPr>
          <p:nvPr>
            <p:ph idx="1"/>
          </p:nvPr>
        </p:nvSpPr>
        <p:spPr/>
        <p:txBody>
          <a:bodyPr/>
          <a:lstStyle/>
          <a:p>
            <a:pPr eaLnBrk="1" hangingPunct="1"/>
            <a:r>
              <a:rPr lang="en-GB" altLang="en-US" sz="2400">
                <a:latin typeface="Arial" panose="020B0604020202020204" pitchFamily="34" charset="0"/>
                <a:cs typeface="Arial" panose="020B0604020202020204" pitchFamily="34" charset="0"/>
              </a:rPr>
              <a:t>Case discussed at MARAC</a:t>
            </a:r>
          </a:p>
          <a:p>
            <a:pPr eaLnBrk="1" hangingPunct="1"/>
            <a:r>
              <a:rPr lang="en-GB" altLang="en-US" sz="2400">
                <a:latin typeface="Arial" panose="020B0604020202020204" pitchFamily="34" charset="0"/>
                <a:cs typeface="Arial" panose="020B0604020202020204" pitchFamily="34" charset="0"/>
              </a:rPr>
              <a:t>IDVA allocated to victim who made contact and provided safety advice, will continue to support until risk is reduced then hand back to outreach services</a:t>
            </a:r>
          </a:p>
          <a:p>
            <a:pPr eaLnBrk="1" hangingPunct="1"/>
            <a:r>
              <a:rPr lang="en-GB" altLang="en-US" sz="2400">
                <a:latin typeface="Arial" panose="020B0604020202020204" pitchFamily="34" charset="0"/>
                <a:cs typeface="Arial" panose="020B0604020202020204" pitchFamily="34" charset="0"/>
              </a:rPr>
              <a:t>Probation advised of MARAC referral and perpetrator may be re-called to prison due to making threats </a:t>
            </a:r>
          </a:p>
        </p:txBody>
      </p:sp>
      <p:pic>
        <p:nvPicPr>
          <p:cNvPr id="47108" name="Picture 3">
            <a:extLst>
              <a:ext uri="{FF2B5EF4-FFF2-40B4-BE49-F238E27FC236}">
                <a16:creationId xmlns:a16="http://schemas.microsoft.com/office/drawing/2014/main" id="{175E9A4D-39CE-9E70-0A94-350FF83858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331788"/>
            <a:ext cx="1231900"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D79A3C1-0A10-449B-16A6-A8142F77F49A}"/>
              </a:ext>
            </a:extLst>
          </p:cNvPr>
          <p:cNvSpPr>
            <a:spLocks noGrp="1" noChangeArrowheads="1"/>
          </p:cNvSpPr>
          <p:nvPr>
            <p:ph type="title"/>
          </p:nvPr>
        </p:nvSpPr>
        <p:spPr>
          <a:xfrm>
            <a:off x="609600" y="609600"/>
            <a:ext cx="7346950" cy="1320800"/>
          </a:xfrm>
        </p:spPr>
        <p:txBody>
          <a:bodyPr/>
          <a:lstStyle/>
          <a:p>
            <a:pPr algn="ctr" eaLnBrk="1" hangingPunct="1">
              <a:defRPr/>
            </a:pPr>
            <a:r>
              <a:rPr lang="en-GB" altLang="en-US">
                <a:solidFill>
                  <a:schemeClr val="accent2">
                    <a:lumMod val="75000"/>
                  </a:schemeClr>
                </a:solidFill>
              </a:rPr>
              <a:t>Feedback from IDVA Clients</a:t>
            </a:r>
          </a:p>
        </p:txBody>
      </p:sp>
      <p:sp>
        <p:nvSpPr>
          <p:cNvPr id="25603" name="Content Placeholder 2">
            <a:extLst>
              <a:ext uri="{FF2B5EF4-FFF2-40B4-BE49-F238E27FC236}">
                <a16:creationId xmlns:a16="http://schemas.microsoft.com/office/drawing/2014/main" id="{D8FF742D-D97F-6D74-8F0A-601142656EB3}"/>
              </a:ext>
            </a:extLst>
          </p:cNvPr>
          <p:cNvSpPr>
            <a:spLocks noGrp="1" noChangeArrowheads="1"/>
          </p:cNvSpPr>
          <p:nvPr>
            <p:ph idx="1"/>
          </p:nvPr>
        </p:nvSpPr>
        <p:spPr>
          <a:xfrm>
            <a:off x="609600" y="1504950"/>
            <a:ext cx="6348413" cy="4587875"/>
          </a:xfrm>
        </p:spPr>
        <p:txBody>
          <a:bodyPr rtlCol="0">
            <a:noAutofit/>
          </a:bodyPr>
          <a:lstStyle/>
          <a:p>
            <a:pPr marL="0" indent="0" eaLnBrk="1" fontAlgn="auto" hangingPunct="1">
              <a:spcAft>
                <a:spcPts val="0"/>
              </a:spcAft>
              <a:buFont typeface="Wingdings 3" panose="05040102010807070707" pitchFamily="18" charset="2"/>
              <a:buNone/>
              <a:defRPr/>
            </a:pPr>
            <a:r>
              <a:rPr lang="en-GB" altLang="en-US" sz="1600" b="1">
                <a:solidFill>
                  <a:schemeClr val="tx1">
                    <a:lumMod val="75000"/>
                    <a:lumOff val="25000"/>
                  </a:schemeClr>
                </a:solidFill>
                <a:latin typeface="Arial" panose="020B0604020202020204" pitchFamily="34" charset="0"/>
                <a:cs typeface="Arial" panose="020B0604020202020204" pitchFamily="34" charset="0"/>
              </a:rPr>
              <a:t>‘</a:t>
            </a:r>
            <a:r>
              <a:rPr lang="en-GB" altLang="en-US" sz="1400" b="1">
                <a:solidFill>
                  <a:schemeClr val="tx1">
                    <a:lumMod val="75000"/>
                    <a:lumOff val="25000"/>
                  </a:schemeClr>
                </a:solidFill>
                <a:latin typeface="Arial" panose="020B0604020202020204" pitchFamily="34" charset="0"/>
                <a:cs typeface="Arial" panose="020B0604020202020204" pitchFamily="34" charset="0"/>
              </a:rPr>
              <a:t>you have been so calming, and I really appreciate it even from the first call you were calming and understanding, thank you’</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‘Thank you so much for giving me my confidence back and helping me to move in, I’ve really enjoyed working with you.  Thank you for your patience with me when I didn't feel like talking.’</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‘I wouldn't have made it through the whole ordeal without (IDVA’s name).’</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‘Thank you so much for everything you have done for me, I was really sad in that home but now I can do what I want to do without being shouted at.  Thank you for the financial support too.’</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‘I really wouldn't be where I am today if it wasn't for you, thank you!’</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‘Just want to say thank you to (IDVA’s name) for all your help and caring about me. I will keep your number in my phone. I feel so much safer now.’</a:t>
            </a:r>
          </a:p>
          <a:p>
            <a:pPr marL="0" indent="0" eaLnBrk="1" fontAlgn="auto" hangingPunct="1">
              <a:spcAft>
                <a:spcPts val="0"/>
              </a:spcAft>
              <a:buFont typeface="Wingdings 3" panose="05040102010807070707" pitchFamily="18" charset="2"/>
              <a:buNone/>
              <a:defRPr/>
            </a:pPr>
            <a:r>
              <a:rPr lang="en-GB" altLang="en-US" sz="1400" b="1">
                <a:solidFill>
                  <a:schemeClr val="tx1">
                    <a:lumMod val="75000"/>
                    <a:lumOff val="25000"/>
                  </a:schemeClr>
                </a:solidFill>
                <a:latin typeface="Arial" panose="020B0604020202020204" pitchFamily="34" charset="0"/>
                <a:cs typeface="Arial" panose="020B0604020202020204" pitchFamily="34" charset="0"/>
              </a:rPr>
              <a:t>‘Just want to say a big thank you to you. You have always been there for me and never judged me.  Brilliant service.’</a:t>
            </a:r>
            <a:endParaRPr lang="en-US" altLang="en-US" sz="1400" b="1">
              <a:solidFill>
                <a:schemeClr val="tx1">
                  <a:lumMod val="75000"/>
                  <a:lumOff val="25000"/>
                </a:schemeClr>
              </a:solidFill>
              <a:latin typeface="Arial" panose="020B0604020202020204" pitchFamily="34" charset="0"/>
              <a:cs typeface="Arial" panose="020B0604020202020204" pitchFamily="34" charset="0"/>
            </a:endParaRPr>
          </a:p>
        </p:txBody>
      </p:sp>
      <p:pic>
        <p:nvPicPr>
          <p:cNvPr id="48132" name="Picture 3">
            <a:extLst>
              <a:ext uri="{FF2B5EF4-FFF2-40B4-BE49-F238E27FC236}">
                <a16:creationId xmlns:a16="http://schemas.microsoft.com/office/drawing/2014/main" id="{A18C76FA-A1A5-8ED0-56DF-92F42CBD6D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268288"/>
            <a:ext cx="1225550"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C9CE29-C3C7-F59B-F1F8-F30E0E6A9856}"/>
              </a:ext>
            </a:extLst>
          </p:cNvPr>
          <p:cNvSpPr>
            <a:spLocks noGrp="1"/>
          </p:cNvSpPr>
          <p:nvPr>
            <p:ph type="title" idx="4294967295"/>
          </p:nvPr>
        </p:nvSpPr>
        <p:spPr>
          <a:xfrm>
            <a:off x="914400" y="1844675"/>
            <a:ext cx="8229600" cy="1079500"/>
          </a:xfrm>
        </p:spPr>
        <p:txBody>
          <a:bodyPr rtlCol="0">
            <a:normAutofit/>
          </a:bodyPr>
          <a:lstStyle/>
          <a:p>
            <a:pPr eaLnBrk="1" fontAlgn="auto" hangingPunct="1">
              <a:spcAft>
                <a:spcPts val="0"/>
              </a:spcAft>
              <a:defRPr/>
            </a:pPr>
            <a:r>
              <a:rPr lang="en-GB" altLang="en-US" sz="4000" b="1">
                <a:solidFill>
                  <a:schemeClr val="accent2">
                    <a:lumMod val="75000"/>
                  </a:schemeClr>
                </a:solidFill>
                <a:latin typeface="Arial" panose="020B0604020202020204" pitchFamily="34" charset="0"/>
                <a:cs typeface="Arial" panose="020B0604020202020204" pitchFamily="34" charset="0"/>
              </a:rPr>
              <a:t>Any Questions ?</a:t>
            </a:r>
          </a:p>
        </p:txBody>
      </p:sp>
      <p:sp>
        <p:nvSpPr>
          <p:cNvPr id="50179" name="Rectangle 1">
            <a:extLst>
              <a:ext uri="{FF2B5EF4-FFF2-40B4-BE49-F238E27FC236}">
                <a16:creationId xmlns:a16="http://schemas.microsoft.com/office/drawing/2014/main" id="{A4208E2A-D8B2-5326-4539-3D4B9ED75615}"/>
              </a:ext>
            </a:extLst>
          </p:cNvPr>
          <p:cNvSpPr>
            <a:spLocks noChangeArrowheads="1"/>
          </p:cNvSpPr>
          <p:nvPr/>
        </p:nvSpPr>
        <p:spPr bwMode="auto">
          <a:xfrm>
            <a:off x="3132138" y="4873625"/>
            <a:ext cx="810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0180" name="Rectangle 2">
            <a:extLst>
              <a:ext uri="{FF2B5EF4-FFF2-40B4-BE49-F238E27FC236}">
                <a16:creationId xmlns:a16="http://schemas.microsoft.com/office/drawing/2014/main" id="{250EC6A2-AE56-4E5F-BCF6-1C440B4B25B3}"/>
              </a:ext>
            </a:extLst>
          </p:cNvPr>
          <p:cNvSpPr>
            <a:spLocks noChangeArrowheads="1"/>
          </p:cNvSpPr>
          <p:nvPr/>
        </p:nvSpPr>
        <p:spPr bwMode="auto">
          <a:xfrm>
            <a:off x="1619250" y="3284538"/>
            <a:ext cx="52308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3600">
                <a:solidFill>
                  <a:schemeClr val="tx1"/>
                </a:solidFill>
                <a:latin typeface="Arial" panose="020B0604020202020204" pitchFamily="34" charset="0"/>
              </a:rPr>
              <a:t>Thank You for listening!</a:t>
            </a:r>
          </a:p>
        </p:txBody>
      </p:sp>
      <p:pic>
        <p:nvPicPr>
          <p:cNvPr id="50181" name="Picture 3">
            <a:extLst>
              <a:ext uri="{FF2B5EF4-FFF2-40B4-BE49-F238E27FC236}">
                <a16:creationId xmlns:a16="http://schemas.microsoft.com/office/drawing/2014/main" id="{AD9B16FC-A0D8-E4A8-74AD-13CFE6237E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0" y="371475"/>
            <a:ext cx="128746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82A2-813D-2D23-5DA4-824E72ED7BE7}"/>
              </a:ext>
            </a:extLst>
          </p:cNvPr>
          <p:cNvSpPr>
            <a:spLocks noGrp="1"/>
          </p:cNvSpPr>
          <p:nvPr>
            <p:ph type="title"/>
          </p:nvPr>
        </p:nvSpPr>
        <p:spPr/>
        <p:txBody>
          <a:bodyPr/>
          <a:lstStyle/>
          <a:p>
            <a:r>
              <a:rPr lang="en-GB"/>
              <a:t>Cambridgeshire DASV Team </a:t>
            </a:r>
          </a:p>
        </p:txBody>
      </p:sp>
      <p:pic>
        <p:nvPicPr>
          <p:cNvPr id="4" name="Content Placeholder 3" descr="A diagram of a company structure&#10;&#10;AI-generated content may be incorrect.">
            <a:extLst>
              <a:ext uri="{FF2B5EF4-FFF2-40B4-BE49-F238E27FC236}">
                <a16:creationId xmlns:a16="http://schemas.microsoft.com/office/drawing/2014/main" id="{0CBE13F4-53DB-5502-E713-2F2F3FB9914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0465" y="2288288"/>
            <a:ext cx="5486682" cy="3626036"/>
          </a:xfrm>
          <a:prstGeom prst="rect">
            <a:avLst/>
          </a:prstGeom>
        </p:spPr>
      </p:pic>
    </p:spTree>
    <p:extLst>
      <p:ext uri="{BB962C8B-B14F-4D97-AF65-F5344CB8AC3E}">
        <p14:creationId xmlns:p14="http://schemas.microsoft.com/office/powerpoint/2010/main" val="1095408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9422B-6D7F-D1E6-D62E-7E9FA3AA4A1F}"/>
              </a:ext>
            </a:extLst>
          </p:cNvPr>
          <p:cNvSpPr>
            <a:spLocks noGrp="1"/>
          </p:cNvSpPr>
          <p:nvPr>
            <p:ph type="title"/>
          </p:nvPr>
        </p:nvSpPr>
        <p:spPr/>
        <p:txBody>
          <a:bodyPr/>
          <a:lstStyle/>
          <a:p>
            <a:r>
              <a:rPr lang="en-GB"/>
              <a:t>Peterborough DASV Team </a:t>
            </a:r>
          </a:p>
        </p:txBody>
      </p:sp>
      <p:graphicFrame>
        <p:nvGraphicFramePr>
          <p:cNvPr id="7" name="Content Placeholder 6">
            <a:extLst>
              <a:ext uri="{FF2B5EF4-FFF2-40B4-BE49-F238E27FC236}">
                <a16:creationId xmlns:a16="http://schemas.microsoft.com/office/drawing/2014/main" id="{936A2C68-F12C-0345-83F9-9BE60FD13B56}"/>
              </a:ext>
            </a:extLst>
          </p:cNvPr>
          <p:cNvGraphicFramePr>
            <a:graphicFrameLocks noGrp="1"/>
          </p:cNvGraphicFramePr>
          <p:nvPr>
            <p:ph idx="1"/>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923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B86D0-5AA2-DC34-047E-38B21B4020F6}"/>
              </a:ext>
            </a:extLst>
          </p:cNvPr>
          <p:cNvSpPr>
            <a:spLocks noGrp="1"/>
          </p:cNvSpPr>
          <p:nvPr>
            <p:ph type="title"/>
          </p:nvPr>
        </p:nvSpPr>
        <p:spPr>
          <a:xfrm>
            <a:off x="1457325" y="430213"/>
            <a:ext cx="5500688" cy="1500187"/>
          </a:xfrm>
        </p:spPr>
        <p:txBody>
          <a:bodyPr>
            <a:normAutofit fontScale="90000"/>
          </a:bodyPr>
          <a:lstStyle/>
          <a:p>
            <a:pPr algn="ctr" eaLnBrk="1" hangingPunct="1">
              <a:defRPr/>
            </a:pPr>
            <a:r>
              <a:rPr lang="en-GB" b="1">
                <a:solidFill>
                  <a:schemeClr val="accent2">
                    <a:lumMod val="75000"/>
                  </a:schemeClr>
                </a:solidFill>
                <a:latin typeface="Arial" panose="020B0604020202020204" pitchFamily="34" charset="0"/>
                <a:cs typeface="Arial" panose="020B0604020202020204" pitchFamily="34" charset="0"/>
              </a:rPr>
              <a:t>Domestic Abuse and Sexual Violence Champions Network</a:t>
            </a:r>
            <a:endParaRPr lang="en-GB">
              <a:solidFill>
                <a:schemeClr val="accent2">
                  <a:lumMod val="75000"/>
                </a:schemeClr>
              </a:solidFill>
            </a:endParaRPr>
          </a:p>
        </p:txBody>
      </p:sp>
      <p:sp>
        <p:nvSpPr>
          <p:cNvPr id="14339" name="Content Placeholder 2">
            <a:extLst>
              <a:ext uri="{FF2B5EF4-FFF2-40B4-BE49-F238E27FC236}">
                <a16:creationId xmlns:a16="http://schemas.microsoft.com/office/drawing/2014/main" id="{5F3998A3-4D84-3173-2D48-4A025E8B56C6}"/>
              </a:ext>
            </a:extLst>
          </p:cNvPr>
          <p:cNvSpPr>
            <a:spLocks noGrp="1" noChangeArrowheads="1"/>
          </p:cNvSpPr>
          <p:nvPr>
            <p:ph idx="1"/>
          </p:nvPr>
        </p:nvSpPr>
        <p:spPr/>
        <p:txBody>
          <a:bodyPr>
            <a:normAutofit lnSpcReduction="10000"/>
          </a:bodyPr>
          <a:lstStyle/>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An opportunity to become involved in domestic and abuse and sexual violence issues </a:t>
            </a: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Champions will promote discussion &amp; best practise</a:t>
            </a: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Champions can address local barriers and identify improvements </a:t>
            </a: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Quarterly networking events are held on Teams which include bitesize training in a range of specialisms </a:t>
            </a: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Monthly Newsletter </a:t>
            </a: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Champions can attend any of the networking events </a:t>
            </a:r>
            <a:br>
              <a:rPr lang="en-GB" altLang="en-US">
                <a:solidFill>
                  <a:schemeClr val="tx1"/>
                </a:solidFill>
                <a:latin typeface="Arial" panose="020B0604020202020204" pitchFamily="34" charset="0"/>
                <a:cs typeface="Arial" panose="020B0604020202020204" pitchFamily="34" charset="0"/>
              </a:rPr>
            </a:br>
            <a:endParaRPr lang="en-GB" altLang="en-US">
              <a:solidFill>
                <a:schemeClr val="tx1"/>
              </a:solidFill>
              <a:latin typeface="Arial" panose="020B0604020202020204" pitchFamily="34" charset="0"/>
              <a:cs typeface="Arial" panose="020B0604020202020204" pitchFamily="34" charset="0"/>
            </a:endParaRPr>
          </a:p>
          <a:p>
            <a:pPr marL="0" indent="0" eaLnBrk="1" hangingPunct="1">
              <a:buFont typeface="Wingdings 3" panose="05040102010807070707" pitchFamily="18" charset="2"/>
              <a:buNone/>
            </a:pPr>
            <a:r>
              <a:rPr lang="en-GB" altLang="en-US">
                <a:solidFill>
                  <a:schemeClr val="tx1"/>
                </a:solidFill>
                <a:latin typeface="Arial" panose="020B0604020202020204" pitchFamily="34" charset="0"/>
                <a:cs typeface="Arial" panose="020B0604020202020204" pitchFamily="34" charset="0"/>
              </a:rPr>
              <a:t>To become a champion please email: karen.hedger@cambridgeshire.gov.uk</a:t>
            </a:r>
          </a:p>
          <a:p>
            <a:pPr marL="0" indent="0" eaLnBrk="1" hangingPunct="1">
              <a:buFont typeface="Wingdings 3" panose="05040102010807070707" pitchFamily="18" charset="2"/>
              <a:buNone/>
            </a:pPr>
            <a:endParaRPr lang="en-GB" altLang="en-US"/>
          </a:p>
        </p:txBody>
      </p:sp>
      <p:pic>
        <p:nvPicPr>
          <p:cNvPr id="14340" name="Picture 4">
            <a:extLst>
              <a:ext uri="{FF2B5EF4-FFF2-40B4-BE49-F238E27FC236}">
                <a16:creationId xmlns:a16="http://schemas.microsoft.com/office/drawing/2014/main" id="{77FD5F01-03DE-3C4A-BB17-14E7EFECB4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430213"/>
            <a:ext cx="1277937"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FF724-E043-03CE-BC33-603039B904FF}"/>
              </a:ext>
            </a:extLst>
          </p:cNvPr>
          <p:cNvSpPr>
            <a:spLocks noGrp="1"/>
          </p:cNvSpPr>
          <p:nvPr>
            <p:ph type="title"/>
          </p:nvPr>
        </p:nvSpPr>
        <p:spPr>
          <a:xfrm>
            <a:off x="1530350" y="1185863"/>
            <a:ext cx="5427663" cy="1090612"/>
          </a:xfrm>
        </p:spPr>
        <p:txBody>
          <a:bodyPr/>
          <a:lstStyle/>
          <a:p>
            <a:pPr eaLnBrk="1" hangingPunct="1">
              <a:defRPr/>
            </a:pPr>
            <a:r>
              <a:rPr lang="en-GB" altLang="en-US" sz="2800" b="1">
                <a:solidFill>
                  <a:schemeClr val="accent2">
                    <a:lumMod val="75000"/>
                  </a:schemeClr>
                </a:solidFill>
                <a:latin typeface="Arial" panose="020B0604020202020204" pitchFamily="34" charset="0"/>
                <a:cs typeface="Arial" panose="020B0604020202020204" pitchFamily="34" charset="0"/>
              </a:rPr>
              <a:t>How the IDVA Service works</a:t>
            </a:r>
            <a:endParaRPr lang="en-GB" sz="2800"/>
          </a:p>
        </p:txBody>
      </p:sp>
      <p:sp>
        <p:nvSpPr>
          <p:cNvPr id="3" name="Content Placeholder 2">
            <a:extLst>
              <a:ext uri="{FF2B5EF4-FFF2-40B4-BE49-F238E27FC236}">
                <a16:creationId xmlns:a16="http://schemas.microsoft.com/office/drawing/2014/main" id="{0533E44E-A3BD-D593-F393-A172F3B2F3BE}"/>
              </a:ext>
            </a:extLst>
          </p:cNvPr>
          <p:cNvSpPr>
            <a:spLocks noGrp="1"/>
          </p:cNvSpPr>
          <p:nvPr>
            <p:ph idx="1"/>
          </p:nvPr>
        </p:nvSpPr>
        <p:spPr>
          <a:xfrm>
            <a:off x="609600" y="2492375"/>
            <a:ext cx="6348413" cy="3960813"/>
          </a:xfrm>
        </p:spPr>
        <p:txBody>
          <a:bodyPr/>
          <a:lstStyle/>
          <a:p>
            <a:pPr marL="285750" indent="-285750" eaLnBrk="1" fontAlgn="auto" hangingPunct="1">
              <a:spcBef>
                <a:spcPts val="0"/>
              </a:spcBef>
              <a:spcAft>
                <a:spcPts val="0"/>
              </a:spcAft>
              <a:buFont typeface="Arial" panose="020B0604020202020204" pitchFamily="34" charset="0"/>
              <a:buChar char="•"/>
              <a:defRPr/>
            </a:pPr>
            <a:r>
              <a:rPr lang="en-GB" altLang="en-US" sz="2400">
                <a:solidFill>
                  <a:schemeClr val="tx1"/>
                </a:solidFill>
                <a:latin typeface="Arial" panose="020B0604020202020204" pitchFamily="34" charset="0"/>
                <a:cs typeface="Arial" panose="020B0604020202020204" pitchFamily="34" charset="0"/>
              </a:rPr>
              <a:t>Independent and voluntary service</a:t>
            </a:r>
          </a:p>
          <a:p>
            <a:pPr marL="285750" indent="-285750" eaLnBrk="1" fontAlgn="auto" hangingPunct="1">
              <a:spcBef>
                <a:spcPts val="0"/>
              </a:spcBef>
              <a:spcAft>
                <a:spcPts val="0"/>
              </a:spcAft>
              <a:buFont typeface="Arial" panose="020B0604020202020204" pitchFamily="34" charset="0"/>
              <a:buChar char="•"/>
              <a:defRPr/>
            </a:pPr>
            <a:r>
              <a:rPr lang="en-GB" altLang="en-US" sz="2400">
                <a:solidFill>
                  <a:schemeClr val="tx1"/>
                </a:solidFill>
                <a:latin typeface="Arial" panose="020B0604020202020204" pitchFamily="34" charset="0"/>
                <a:cs typeface="Arial" panose="020B0604020202020204" pitchFamily="34" charset="0"/>
              </a:rPr>
              <a:t>Informed consent is required before we can contact a client, unless the referral is for MARAC (explain later) </a:t>
            </a:r>
          </a:p>
          <a:p>
            <a:pPr marL="285750" indent="-285750" eaLnBrk="1" fontAlgn="auto" hangingPunct="1">
              <a:spcBef>
                <a:spcPts val="0"/>
              </a:spcBef>
              <a:spcAft>
                <a:spcPts val="0"/>
              </a:spcAft>
              <a:buFont typeface="Arial" panose="020B0604020202020204" pitchFamily="34" charset="0"/>
              <a:buChar char="•"/>
              <a:defRPr/>
            </a:pPr>
            <a:r>
              <a:rPr lang="en-GB" altLang="en-US" sz="2400">
                <a:solidFill>
                  <a:schemeClr val="tx1"/>
                </a:solidFill>
                <a:latin typeface="Arial" panose="020B0604020202020204" pitchFamily="34" charset="0"/>
                <a:cs typeface="Arial" panose="020B0604020202020204" pitchFamily="34" charset="0"/>
              </a:rPr>
              <a:t>Confidentiality agreements are completed with clients </a:t>
            </a:r>
          </a:p>
          <a:p>
            <a:pPr marL="285750" indent="-285750" eaLnBrk="1" fontAlgn="auto" hangingPunct="1">
              <a:spcBef>
                <a:spcPts val="0"/>
              </a:spcBef>
              <a:spcAft>
                <a:spcPts val="0"/>
              </a:spcAft>
              <a:buFont typeface="Arial" panose="020B0604020202020204" pitchFamily="34" charset="0"/>
              <a:buChar char="•"/>
              <a:defRPr/>
            </a:pPr>
            <a:r>
              <a:rPr lang="en-GB" altLang="en-US" sz="2400">
                <a:solidFill>
                  <a:schemeClr val="tx1"/>
                </a:solidFill>
                <a:latin typeface="Arial" panose="020B0604020202020204" pitchFamily="34" charset="0"/>
                <a:cs typeface="Arial" panose="020B0604020202020204" pitchFamily="34" charset="0"/>
              </a:rPr>
              <a:t>Face to face visits are undertaken if it is safe to do so </a:t>
            </a:r>
          </a:p>
          <a:p>
            <a:pPr eaLnBrk="1" hangingPunct="1">
              <a:defRPr/>
            </a:pPr>
            <a:endParaRPr lang="en-GB"/>
          </a:p>
        </p:txBody>
      </p:sp>
      <p:pic>
        <p:nvPicPr>
          <p:cNvPr id="15364" name="Picture 3">
            <a:extLst>
              <a:ext uri="{FF2B5EF4-FFF2-40B4-BE49-F238E27FC236}">
                <a16:creationId xmlns:a16="http://schemas.microsoft.com/office/drawing/2014/main" id="{D8251E1B-5B43-F83B-5A5B-03FEBE4B1A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450" y="260350"/>
            <a:ext cx="12319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CB49C01B-0E29-BE88-FE20-3C6510377B3F}"/>
              </a:ext>
            </a:extLst>
          </p:cNvPr>
          <p:cNvSpPr>
            <a:spLocks noGrp="1" noChangeArrowheads="1"/>
          </p:cNvSpPr>
          <p:nvPr>
            <p:ph type="title"/>
          </p:nvPr>
        </p:nvSpPr>
        <p:spPr>
          <a:xfrm>
            <a:off x="1692275" y="609600"/>
            <a:ext cx="5265738" cy="1320800"/>
          </a:xfrm>
        </p:spPr>
        <p:txBody>
          <a:bodyPr/>
          <a:lstStyle/>
          <a:p>
            <a:pPr eaLnBrk="1" hangingPunct="1"/>
            <a:endParaRPr lang="en-GB" altLang="en-US" sz="2800"/>
          </a:p>
        </p:txBody>
      </p:sp>
      <p:sp>
        <p:nvSpPr>
          <p:cNvPr id="3" name="Content Placeholder 2">
            <a:extLst>
              <a:ext uri="{FF2B5EF4-FFF2-40B4-BE49-F238E27FC236}">
                <a16:creationId xmlns:a16="http://schemas.microsoft.com/office/drawing/2014/main" id="{5CFF0F94-98E2-C36A-7BDD-D4DC342AF6A6}"/>
              </a:ext>
            </a:extLst>
          </p:cNvPr>
          <p:cNvSpPr>
            <a:spLocks noGrp="1"/>
          </p:cNvSpPr>
          <p:nvPr>
            <p:ph idx="1"/>
          </p:nvPr>
        </p:nvSpPr>
        <p:spPr>
          <a:xfrm>
            <a:off x="609600" y="1773238"/>
            <a:ext cx="6348413" cy="4268787"/>
          </a:xfrm>
        </p:spPr>
        <p:txBody>
          <a:bodyPr>
            <a:normAutofit fontScale="92500" lnSpcReduction="10000"/>
          </a:bodyPr>
          <a:lstStyle/>
          <a:p>
            <a:pPr marL="285750" indent="-285750" eaLnBrk="1" fontAlgn="auto" hangingPunct="1">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We have office bases in the Hex with the MASH at Police Headquarters Huntingdon and in </a:t>
            </a:r>
            <a:r>
              <a:rPr lang="en-GB" altLang="en-US" sz="2000" err="1">
                <a:solidFill>
                  <a:prstClr val="black"/>
                </a:solidFill>
                <a:latin typeface="Arial"/>
                <a:cs typeface="Arial"/>
              </a:rPr>
              <a:t>Copse</a:t>
            </a:r>
            <a:r>
              <a:rPr lang="en-GB" altLang="en-US" sz="2000">
                <a:solidFill>
                  <a:prstClr val="black"/>
                </a:solidFill>
                <a:latin typeface="Arial"/>
                <a:cs typeface="Arial"/>
              </a:rPr>
              <a:t> Court Peterborough with the Victim and Witness Hub and PCC MASH, at Sand Martin House.</a:t>
            </a:r>
          </a:p>
          <a:p>
            <a:pPr marL="285750" indent="-285750" eaLnBrk="1" fontAlgn="auto" hangingPunct="1">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We are the only voluntary service that sits within the Mash - we have no statutory powers, or legal obligations to clients.</a:t>
            </a:r>
          </a:p>
          <a:p>
            <a:pPr marL="285750" indent="-285750" eaLnBrk="1" fontAlgn="auto" hangingPunct="1">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There are Duty IDVAs and an IDVA Duty Manager working Mon-Thurs 9-5, 4.30pm on Fridays.</a:t>
            </a:r>
          </a:p>
          <a:p>
            <a:pPr marL="285750" indent="-285750" eaLnBrk="1" fontAlgn="auto" hangingPunct="1">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Email us or call for advice:  	</a:t>
            </a:r>
          </a:p>
          <a:p>
            <a:pPr marL="285750" indent="-285750">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Cambridgeshire:</a:t>
            </a:r>
          </a:p>
          <a:p>
            <a:pPr marL="285750" indent="-285750">
              <a:spcBef>
                <a:spcPts val="0"/>
              </a:spcBef>
              <a:spcAft>
                <a:spcPts val="0"/>
              </a:spcAft>
              <a:buClr>
                <a:srgbClr val="5FCBEF"/>
              </a:buClr>
              <a:buFont typeface="Arial" panose="020B0604020202020204" pitchFamily="34" charset="0"/>
              <a:buChar char="•"/>
              <a:defRPr/>
            </a:pPr>
            <a:r>
              <a:rPr lang="en-GB" altLang="en-US" sz="2000">
                <a:solidFill>
                  <a:schemeClr val="accent1"/>
                </a:solidFill>
                <a:latin typeface="Arial"/>
                <a:cs typeface="Arial"/>
                <a:hlinkClick r:id="rId2">
                  <a:extLst>
                    <a:ext uri="{A12FA001-AC4F-418D-AE19-62706E023703}">
                      <ahyp:hlinkClr xmlns:ahyp="http://schemas.microsoft.com/office/drawing/2018/hyperlinkcolor" val="tx"/>
                    </a:ext>
                  </a:extLst>
                </a:hlinkClick>
              </a:rPr>
              <a:t>idva.referrals@cambridgeshire.gov.uk</a:t>
            </a:r>
            <a:endParaRPr lang="en-GB" altLang="en-US" sz="2000">
              <a:solidFill>
                <a:schemeClr val="accent1"/>
              </a:solidFill>
              <a:latin typeface="Arial"/>
              <a:cs typeface="Arial"/>
            </a:endParaRPr>
          </a:p>
          <a:p>
            <a:pPr marL="285750" indent="-285750">
              <a:spcBef>
                <a:spcPts val="0"/>
              </a:spcBef>
              <a:spcAft>
                <a:spcPts val="0"/>
              </a:spcAft>
              <a:buClr>
                <a:srgbClr val="5FCBEF"/>
              </a:buClr>
              <a:buFont typeface="Arial" panose="020B0604020202020204" pitchFamily="34" charset="0"/>
              <a:buChar char="•"/>
              <a:defRPr/>
            </a:pPr>
            <a:r>
              <a:rPr lang="en-GB" altLang="en-US" sz="2000">
                <a:solidFill>
                  <a:prstClr val="black"/>
                </a:solidFill>
                <a:latin typeface="Arial"/>
                <a:cs typeface="Arial"/>
              </a:rPr>
              <a:t>Peterborough:</a:t>
            </a:r>
          </a:p>
          <a:p>
            <a:pPr>
              <a:spcBef>
                <a:spcPts val="0"/>
              </a:spcBef>
              <a:spcAft>
                <a:spcPts val="0"/>
              </a:spcAft>
              <a:buClr>
                <a:srgbClr val="5FCBEF"/>
              </a:buClr>
              <a:buFont typeface="Wingdings 3" panose="020B0604020202020204" pitchFamily="34" charset="0"/>
              <a:buChar char=""/>
              <a:defRPr/>
            </a:pPr>
            <a:r>
              <a:rPr lang="en-GB" sz="2000" u="sng">
                <a:solidFill>
                  <a:srgbClr val="3B82F6"/>
                </a:solidFill>
                <a:latin typeface="Arial"/>
                <a:cs typeface="Arial"/>
                <a:hlinkClick r:id="rId3"/>
              </a:rPr>
              <a:t>peterboroughidvas@peterborough.gov.uk</a:t>
            </a:r>
            <a:endParaRPr lang="en-GB" altLang="en-US" sz="2000">
              <a:solidFill>
                <a:prstClr val="black"/>
              </a:solidFill>
              <a:latin typeface="Arial"/>
              <a:cs typeface="Arial"/>
            </a:endParaRPr>
          </a:p>
          <a:p>
            <a:pPr marL="285750" indent="-285750">
              <a:spcBef>
                <a:spcPts val="0"/>
              </a:spcBef>
              <a:spcAft>
                <a:spcPts val="0"/>
              </a:spcAft>
              <a:buClr>
                <a:srgbClr val="5FCBEF"/>
              </a:buClr>
              <a:buFont typeface="Arial" panose="020B0604020202020204" pitchFamily="34" charset="0"/>
              <a:buChar char="•"/>
              <a:defRPr/>
            </a:pPr>
            <a:endParaRPr lang="en-GB" altLang="en-US" sz="2000">
              <a:solidFill>
                <a:prstClr val="black"/>
              </a:solidFill>
              <a:latin typeface="Arial"/>
              <a:cs typeface="Arial"/>
            </a:endParaRPr>
          </a:p>
          <a:p>
            <a:pPr marL="0" indent="0" eaLnBrk="1" fontAlgn="auto" hangingPunct="1">
              <a:spcBef>
                <a:spcPts val="0"/>
              </a:spcBef>
              <a:spcAft>
                <a:spcPts val="0"/>
              </a:spcAft>
              <a:buClr>
                <a:srgbClr val="5FCBEF"/>
              </a:buClr>
              <a:buFont typeface="Wingdings 3" panose="05040102010807070707" pitchFamily="18" charset="2"/>
              <a:buNone/>
              <a:defRPr/>
            </a:pPr>
            <a:r>
              <a:rPr lang="en-GB" sz="2000">
                <a:solidFill>
                  <a:prstClr val="black"/>
                </a:solidFill>
                <a:latin typeface="Arial"/>
                <a:cs typeface="Arial"/>
              </a:rPr>
              <a:t>    	</a:t>
            </a:r>
            <a:endParaRPr lang="en-GB" altLang="en-US" sz="2000">
              <a:solidFill>
                <a:prstClr val="black"/>
              </a:solidFill>
              <a:latin typeface="Arial" panose="020B0604020202020204" pitchFamily="34" charset="0"/>
              <a:cs typeface="Arial" panose="020B0604020202020204" pitchFamily="34" charset="0"/>
            </a:endParaRPr>
          </a:p>
          <a:p>
            <a:pPr eaLnBrk="1" hangingPunct="1">
              <a:defRPr/>
            </a:pPr>
            <a:endParaRPr lang="en-GB"/>
          </a:p>
        </p:txBody>
      </p:sp>
      <p:pic>
        <p:nvPicPr>
          <p:cNvPr id="17412" name="Picture 3">
            <a:extLst>
              <a:ext uri="{FF2B5EF4-FFF2-40B4-BE49-F238E27FC236}">
                <a16:creationId xmlns:a16="http://schemas.microsoft.com/office/drawing/2014/main" id="{BC523770-B0B8-94DC-E07C-764200AC04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450" y="260350"/>
            <a:ext cx="12319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D95A-B34F-5142-E337-BB877D5879CA}"/>
              </a:ext>
            </a:extLst>
          </p:cNvPr>
          <p:cNvSpPr>
            <a:spLocks noGrp="1"/>
          </p:cNvSpPr>
          <p:nvPr>
            <p:ph type="title"/>
          </p:nvPr>
        </p:nvSpPr>
        <p:spPr>
          <a:xfrm>
            <a:off x="1527175" y="609600"/>
            <a:ext cx="5430838" cy="1320800"/>
          </a:xfrm>
        </p:spPr>
        <p:txBody>
          <a:bodyPr/>
          <a:lstStyle/>
          <a:p>
            <a:pPr eaLnBrk="1" hangingPunct="1">
              <a:defRPr/>
            </a:pPr>
            <a:r>
              <a:rPr lang="en-GB" altLang="en-US" sz="2800" b="1">
                <a:solidFill>
                  <a:schemeClr val="accent2">
                    <a:lumMod val="75000"/>
                  </a:schemeClr>
                </a:solidFill>
                <a:latin typeface="Arial"/>
                <a:cs typeface="Arial"/>
              </a:rPr>
              <a:t>Aims and Objectives of IDVA support:</a:t>
            </a:r>
            <a:endParaRPr lang="en-GB" sz="2800">
              <a:solidFill>
                <a:schemeClr val="accent2">
                  <a:lumMod val="75000"/>
                </a:schemeClr>
              </a:solidFill>
              <a:latin typeface="Arial"/>
              <a:cs typeface="Arial"/>
            </a:endParaRPr>
          </a:p>
        </p:txBody>
      </p:sp>
      <p:sp>
        <p:nvSpPr>
          <p:cNvPr id="3" name="Content Placeholder 2">
            <a:extLst>
              <a:ext uri="{FF2B5EF4-FFF2-40B4-BE49-F238E27FC236}">
                <a16:creationId xmlns:a16="http://schemas.microsoft.com/office/drawing/2014/main" id="{BE8F822B-C14E-E4A0-E2F9-E2071738AF16}"/>
              </a:ext>
            </a:extLst>
          </p:cNvPr>
          <p:cNvSpPr>
            <a:spLocks noGrp="1"/>
          </p:cNvSpPr>
          <p:nvPr>
            <p:ph idx="1"/>
          </p:nvPr>
        </p:nvSpPr>
        <p:spPr>
          <a:xfrm>
            <a:off x="609600" y="2072665"/>
            <a:ext cx="6553566" cy="3969360"/>
          </a:xfrm>
        </p:spPr>
        <p:txBody>
          <a:bodyPr/>
          <a:lstStyle/>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Listen without judgement</a:t>
            </a:r>
          </a:p>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Identify current risks, working with the client to minimise these risks  </a:t>
            </a:r>
          </a:p>
          <a:p>
            <a:pPr algn="just">
              <a:spcBef>
                <a:spcPts val="0"/>
              </a:spcBef>
              <a:spcAft>
                <a:spcPts val="0"/>
              </a:spcAft>
              <a:buFont typeface="Arial" panose="020B0604020202020204" pitchFamily="34" charset="0"/>
              <a:buChar char="•"/>
              <a:defRPr/>
            </a:pPr>
            <a:r>
              <a:rPr lang="en-GB" sz="2400">
                <a:latin typeface="Arial"/>
                <a:cs typeface="Arial"/>
              </a:rPr>
              <a:t>As a voluntary service we don't dictate </a:t>
            </a:r>
            <a:endParaRPr lang="en-GB"/>
          </a:p>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Empower victims to safeguard themselves</a:t>
            </a:r>
          </a:p>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Advocate for clients in criminal, family, immigration court arenas</a:t>
            </a:r>
          </a:p>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Maintain a trauma informed approach</a:t>
            </a:r>
          </a:p>
          <a:p>
            <a:pPr algn="just" eaLnBrk="1" fontAlgn="auto" hangingPunct="1">
              <a:spcBef>
                <a:spcPts val="0"/>
              </a:spcBef>
              <a:spcAft>
                <a:spcPts val="0"/>
              </a:spcAft>
              <a:buFont typeface="Arial" panose="020B0604020202020204" pitchFamily="34" charset="0"/>
              <a:buChar char="•"/>
              <a:defRPr/>
            </a:pPr>
            <a:r>
              <a:rPr lang="en-GB" sz="2400">
                <a:latin typeface="Arial"/>
                <a:cs typeface="Arial"/>
              </a:rPr>
              <a:t>Practical support- housing, finance, social care, health</a:t>
            </a:r>
          </a:p>
          <a:p>
            <a:pPr marL="0" indent="0" eaLnBrk="1" hangingPunct="1">
              <a:buFont typeface="Wingdings 3" panose="05040102010807070707" pitchFamily="18" charset="2"/>
              <a:buNone/>
              <a:defRPr/>
            </a:pPr>
            <a:endParaRPr lang="en-GB"/>
          </a:p>
        </p:txBody>
      </p:sp>
      <p:pic>
        <p:nvPicPr>
          <p:cNvPr id="20484" name="Picture 3">
            <a:extLst>
              <a:ext uri="{FF2B5EF4-FFF2-40B4-BE49-F238E27FC236}">
                <a16:creationId xmlns:a16="http://schemas.microsoft.com/office/drawing/2014/main" id="{1B4C1089-5081-6947-098A-BF1F7F1FB6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25" y="439738"/>
            <a:ext cx="122555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1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2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3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4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6.xml><?xml version="1.0" encoding="utf-8"?>
<a:theme xmlns:a="http://schemas.openxmlformats.org/drawingml/2006/main" name="5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7.xml><?xml version="1.0" encoding="utf-8"?>
<a:theme xmlns:a="http://schemas.openxmlformats.org/drawingml/2006/main" name="6_Face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03f1ec9-c093-457b-b641-a820afd68a41">
      <Terms xmlns="http://schemas.microsoft.com/office/infopath/2007/PartnerControls"/>
    </lcf76f155ced4ddcb4097134ff3c332f>
    <TaxCatchAll xmlns="4cfe6d6a-b25a-4f26-b3f6-3acf040ecce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57C6CD0E82793449ED47C3CF6282433" ma:contentTypeVersion="14" ma:contentTypeDescription="Create a new document." ma:contentTypeScope="" ma:versionID="45648edfafd53d42bbdd1120ca34dfda">
  <xsd:schema xmlns:xsd="http://www.w3.org/2001/XMLSchema" xmlns:xs="http://www.w3.org/2001/XMLSchema" xmlns:p="http://schemas.microsoft.com/office/2006/metadata/properties" xmlns:ns2="e03f1ec9-c093-457b-b641-a820afd68a41" xmlns:ns3="4cfe6d6a-b25a-4f26-b3f6-3acf040ecce9" targetNamespace="http://schemas.microsoft.com/office/2006/metadata/properties" ma:root="true" ma:fieldsID="2c54fea7a8f81ff0e140261add851790" ns2:_="" ns3:_="">
    <xsd:import namespace="e03f1ec9-c093-457b-b641-a820afd68a41"/>
    <xsd:import namespace="4cfe6d6a-b25a-4f26-b3f6-3acf040ecce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3f1ec9-c093-457b-b641-a820afd68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a33aaf0-d2be-4910-a308-718f043c109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fe6d6a-b25a-4f26-b3f6-3acf040ecce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2ff90b9e-337b-4448-8695-bb5f1cd59e47}" ma:internalName="TaxCatchAll" ma:showField="CatchAllData" ma:web="4cfe6d6a-b25a-4f26-b3f6-3acf040ecce9">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E0ED7E-709C-47FA-A290-EABB78DA6E5F}">
  <ds:schemaRefs>
    <ds:schemaRef ds:uri="4cfe6d6a-b25a-4f26-b3f6-3acf040ecce9"/>
    <ds:schemaRef ds:uri="e03f1ec9-c093-457b-b641-a820afd68a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FD12025-50E3-4975-BA7F-087A4B36C00E}">
  <ds:schemaRefs>
    <ds:schemaRef ds:uri="4cfe6d6a-b25a-4f26-b3f6-3acf040ecce9"/>
    <ds:schemaRef ds:uri="e03f1ec9-c093-457b-b641-a820afd68a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51459E6-0C36-4AE1-8B16-CFB6C1D21D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10</TotalTime>
  <Words>3111</Words>
  <Application>Microsoft Office PowerPoint</Application>
  <PresentationFormat>On-screen Show (4:3)</PresentationFormat>
  <Paragraphs>245</Paragraphs>
  <Slides>35</Slides>
  <Notes>6</Notes>
  <HiddenSlides>0</HiddenSlides>
  <MMClips>0</MMClips>
  <ScaleCrop>false</ScaleCrop>
  <HeadingPairs>
    <vt:vector size="6" baseType="variant">
      <vt:variant>
        <vt:lpstr>Fonts Used</vt:lpstr>
      </vt:variant>
      <vt:variant>
        <vt:i4>7</vt:i4>
      </vt:variant>
      <vt:variant>
        <vt:lpstr>Theme</vt:lpstr>
      </vt:variant>
      <vt:variant>
        <vt:i4>7</vt:i4>
      </vt:variant>
      <vt:variant>
        <vt:lpstr>Slide Titles</vt:lpstr>
      </vt:variant>
      <vt:variant>
        <vt:i4>35</vt:i4>
      </vt:variant>
    </vt:vector>
  </HeadingPairs>
  <TitlesOfParts>
    <vt:vector size="49" baseType="lpstr">
      <vt:lpstr>Arial</vt:lpstr>
      <vt:lpstr>Calibri</vt:lpstr>
      <vt:lpstr>Times New Roman</vt:lpstr>
      <vt:lpstr>Trebuchet MS</vt:lpstr>
      <vt:lpstr>Wingdings</vt:lpstr>
      <vt:lpstr>Wingdings 3</vt:lpstr>
      <vt:lpstr>Wingdings 3,Sans-Serif</vt:lpstr>
      <vt:lpstr>Facet</vt:lpstr>
      <vt:lpstr>1_Facet</vt:lpstr>
      <vt:lpstr>2_Facet</vt:lpstr>
      <vt:lpstr>3_Facet</vt:lpstr>
      <vt:lpstr>4_Facet</vt:lpstr>
      <vt:lpstr>5_Facet</vt:lpstr>
      <vt:lpstr>6_Facet</vt:lpstr>
      <vt:lpstr>Cambridgeshire and Peterborough Domestic Abuse and Sexual Violence (DASV) Partnership  &amp;  Independent Domestic Violence Advisory Service (IDVA)  </vt:lpstr>
      <vt:lpstr>Key Headlines 2024-2025 Cambridgeshire and Peterborough </vt:lpstr>
      <vt:lpstr>DASV Partnership –  What do we do?</vt:lpstr>
      <vt:lpstr>Cambridgeshire DASV Team </vt:lpstr>
      <vt:lpstr>Peterborough DASV Team </vt:lpstr>
      <vt:lpstr>Domestic Abuse and Sexual Violence Champions Network</vt:lpstr>
      <vt:lpstr>How the IDVA Service works</vt:lpstr>
      <vt:lpstr>PowerPoint Presentation</vt:lpstr>
      <vt:lpstr>Aims and Objectives of IDVA support:</vt:lpstr>
      <vt:lpstr>What we don’t do?</vt:lpstr>
      <vt:lpstr>Specialist Client  Based IDVAS - Cambridgeshire </vt:lpstr>
      <vt:lpstr>Cambridgeshire Area IDVAs </vt:lpstr>
      <vt:lpstr>Peterborough IDVAs</vt:lpstr>
      <vt:lpstr>Dash Risk Indicator Checklist (RIC)</vt:lpstr>
      <vt:lpstr>How Does the Dash RIC Work? </vt:lpstr>
      <vt:lpstr>When should I complete a Dash RIC?  (Cambridgeshire)</vt:lpstr>
      <vt:lpstr>When should I complete a Dash RIC?  (Peterborough)</vt:lpstr>
      <vt:lpstr>How should I prepare?</vt:lpstr>
      <vt:lpstr>What would really help us?</vt:lpstr>
      <vt:lpstr>Where do I find the Dash RIC? (Cambridgeshire)</vt:lpstr>
      <vt:lpstr>Where do I find the Dash RIC? (Peterborough)</vt:lpstr>
      <vt:lpstr>How does the scoring work?</vt:lpstr>
      <vt:lpstr>What if the score isn’t high? (Cambridgeshire)</vt:lpstr>
      <vt:lpstr>What if the score isn’t high? (Peterborough)</vt:lpstr>
      <vt:lpstr>Multi Agency Risk Assessment Conference (MARAC)  (Cambridgeshire)</vt:lpstr>
      <vt:lpstr>Multi Agency Risk Assessment Conference (MARAC)  (Peterborough)</vt:lpstr>
      <vt:lpstr>What to expect if you make a MARAC referral</vt:lpstr>
      <vt:lpstr>Example 1 – Good use of professional judgement</vt:lpstr>
      <vt:lpstr>What happened?</vt:lpstr>
      <vt:lpstr>Example 2 – Older Persons (OP) DASH</vt:lpstr>
      <vt:lpstr>What happened?</vt:lpstr>
      <vt:lpstr>Example 3 - Escalation</vt:lpstr>
      <vt:lpstr>What happened?</vt:lpstr>
      <vt:lpstr>Feedback from IDVA Clients</vt:lpstr>
      <vt:lpstr>Any Questions ?</vt:lpstr>
    </vt:vector>
  </TitlesOfParts>
  <Company>Cambridgeshire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VIOLENCE</dc:title>
  <dc:creator>gd170</dc:creator>
  <cp:lastModifiedBy>Karen Hedger</cp:lastModifiedBy>
  <cp:revision>2</cp:revision>
  <cp:lastPrinted>2019-07-29T14:26:54Z</cp:lastPrinted>
  <dcterms:created xsi:type="dcterms:W3CDTF">2005-02-01T11:27:36Z</dcterms:created>
  <dcterms:modified xsi:type="dcterms:W3CDTF">2025-10-03T11:23:33Z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0x010100C57C6CD0E82793449ED47C3CF6282433</vt:lpwstr>
  </property>
  <property fmtid="{D5CDD505-2E9C-101B-9397-08002B2CF9AE}" pid="3" name="MediaServiceImageTags">
    <vt:lpwstr/>
  </property>
</Properties>
</file>