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86" r:id="rId5"/>
    <p:sldId id="298" r:id="rId6"/>
    <p:sldId id="299" r:id="rId7"/>
    <p:sldId id="300" r:id="rId8"/>
    <p:sldId id="288" r:id="rId9"/>
    <p:sldId id="291" r:id="rId10"/>
    <p:sldId id="271" r:id="rId11"/>
    <p:sldId id="272" r:id="rId12"/>
    <p:sldId id="301" r:id="rId13"/>
    <p:sldId id="29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1AEE0D-0674-4E5A-B64A-BF16DE611164}" v="6" dt="2025-01-16T10:00:19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AA137-4274-4C97-B6EF-CAC28491A21B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0007A-BE73-41AB-A19F-DD77EFC40F0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236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9B415-5A91-48DB-6D30-91D45A1805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53B38B-970D-4E80-CD57-4ABC06DBF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9151F-3255-13C0-A804-C0E51F07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ACCD-9D3E-4612-BC42-6B4B7135B810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22EEA-5645-3913-CF9E-4C1BF4F4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24B42E-9F2A-45B8-98B2-83630D26C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B7AF-4430-40EE-B4D6-7414C42297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16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D45068-88F6-6ADA-3CB7-9F957FBF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E06F74-DFE5-F62D-DE26-3180E90DDD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1D17B-C51F-FBF6-100A-1458709F5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ACCD-9D3E-4612-BC42-6B4B7135B810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6262C-00DF-32BA-6AC4-4880D92ED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40219-7176-658A-0241-BBE12D15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B7AF-4430-40EE-B4D6-7414C42297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0256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F21028-257F-F4CE-1D6C-7722711B6B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21E42A-A517-D343-3285-3930BB75C3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1F564A-AD6C-61F0-8B6A-678330BD9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ACCD-9D3E-4612-BC42-6B4B7135B810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603A9-6A86-DA02-A391-283A9B64C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BCAE0-237D-E582-FFDA-655F41FA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B7AF-4430-40EE-B4D6-7414C42297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654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66F3A-0CDE-4BA9-6CCC-F4907CF87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613A35-3A03-63CB-0B6D-2FEB9AC6E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94C9E-746B-59F2-4C72-DFCCE1477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ACCD-9D3E-4612-BC42-6B4B7135B810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5888A-745F-DC9A-25FB-AF6FD7CD9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C368A-E8E9-EE97-1B44-DCBDE4FA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B7AF-4430-40EE-B4D6-7414C42297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16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E201C2-6507-2833-C5F3-3696103C0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F9BE4-6AD4-D60B-BC02-537E18504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0F506-8BD7-DDDA-65DA-B967D56D4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ACCD-9D3E-4612-BC42-6B4B7135B810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8A4CAF-F30A-598B-1D06-B3ED00A6F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C61A2-A759-69E0-9DA7-72EE201C1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B7AF-4430-40EE-B4D6-7414C42297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1086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CDC5C-5ACA-9D74-6D09-61D52A06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8BC8E-9F24-B049-21C8-681CEAEA96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4C9FCF-EC00-DABE-EB3D-7D06D87798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351007-98B2-0B38-1C28-7B9613703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ACCD-9D3E-4612-BC42-6B4B7135B810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0256A-E143-55E3-2EAD-FC5215DAF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3D281-CBA6-5DB2-60F8-B9FCA58CE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B7AF-4430-40EE-B4D6-7414C42297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657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E4AB-DAAC-1B38-25FB-E9A5B65E4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62AFE6-EFFC-5DFE-715D-54920DF964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E0F33-9832-8979-58E1-BC6A29C9B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D8991-6B06-E825-5C34-0A982AD07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9DE20C-506F-6013-6A5F-E43F01E8F5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2DA8A6-B66E-3FEE-D2F0-58B2D8A94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ACCD-9D3E-4612-BC42-6B4B7135B810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91DB9D-FA73-BBFC-8ADD-5C2AFF1F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9269AF-55FF-5F50-DDF2-7A30AB2F9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B7AF-4430-40EE-B4D6-7414C42297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038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789F2-9ADC-5AC5-83EE-2CA7C266B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7FA406-A64A-1D73-020B-D90768B63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ACCD-9D3E-4612-BC42-6B4B7135B810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2248B6-AE9F-4EA8-4E87-F0E6BE1E4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DD2A57-8A39-ABFE-CBF1-103A1A31A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B7AF-4430-40EE-B4D6-7414C42297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22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256AEC-DE0D-048E-EACC-E3689CA39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ACCD-9D3E-4612-BC42-6B4B7135B810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DEC66A-A96E-6229-3F9A-F29FF0C72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9E7312-F3D9-872A-9530-C4DF7983B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B7AF-4430-40EE-B4D6-7414C42297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427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1BF9-B6EF-EFAB-7232-9D6AE5245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88CDC-6239-7E51-5FB8-3BCBBE85E9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F5D729-8831-BCCA-FFCD-B0C2753445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ACEF57-D714-9078-C9E7-378B59DD7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ACCD-9D3E-4612-BC42-6B4B7135B810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16467-3DF8-FF61-A02C-7E389F0C7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47F21-7B05-34F5-7B58-E68D8486B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B7AF-4430-40EE-B4D6-7414C42297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7446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A3796-4EDB-CF42-9C81-6FDD79E38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F64F0A-9E21-8A1B-DAF6-C8E4D25C08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A12AE-C213-87FB-54E3-890C76205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3A86A8-45F9-8E54-E12B-C778A7A5C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7ACCD-9D3E-4612-BC42-6B4B7135B810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FA2619-0E5E-1305-39EB-A77529CF9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CC477C-A57A-B48A-3962-4FDC73B49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4B7AF-4430-40EE-B4D6-7414C42297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950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7BBF4F-06FE-C1A6-DA86-170AAB20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27F93-8353-768F-7B9B-208D71590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F1C4F-C4D5-F662-9CE8-AE0945D0B9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E87ACCD-9D3E-4612-BC42-6B4B7135B810}" type="datetimeFigureOut">
              <a:rPr lang="en-GB" smtClean="0"/>
              <a:t>06/10/2025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40DA1-8E38-9F78-0421-49026C698D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427B4-9AC4-6FD6-BEDA-585716574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824B7AF-4430-40EE-B4D6-7414C422972D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424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referrals@wa-support.co.u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457945-1AA7-4329-B68C-0B9081D4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75488"/>
            <a:ext cx="10515600" cy="1197864"/>
          </a:xfrm>
        </p:spPr>
        <p:txBody>
          <a:bodyPr>
            <a:normAutofit/>
          </a:bodyPr>
          <a:lstStyle/>
          <a:p>
            <a:r>
              <a:rPr lang="en-GB" b="1" dirty="0"/>
              <a:t>Our mission and values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829BB8-B0E3-4D09-95B3-3A61F2D5A7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" y="3204423"/>
            <a:ext cx="6217920" cy="176588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25DE-F655-444A-9C9B-369B54E46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6" y="790575"/>
            <a:ext cx="3822192" cy="5381625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To provide a specialist response to domestic abuse and violence against women and girls; empower victims to be in control of their own future and create everlasting change.</a:t>
            </a:r>
            <a:endParaRPr lang="en-GB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1400" dirty="0"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GB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Partnership </a:t>
            </a:r>
            <a:r>
              <a:rPr lang="en-GB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will work in partnership with statutory agencies, charities, community groups and sister organisations to achieve our mission</a:t>
            </a:r>
            <a:r>
              <a:rPr lang="en-GB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Passion </a:t>
            </a:r>
            <a:r>
              <a:rPr lang="en-GB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will work with passion to support victims of gender-based violence.</a:t>
            </a:r>
            <a:r>
              <a:rPr lang="en-GB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br>
              <a:rPr lang="en-GB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en-GB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Empowerment </a:t>
            </a:r>
            <a:r>
              <a:rPr lang="en-GB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will empower victims to take back control of their lives.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GB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Impartiality </a:t>
            </a:r>
            <a:r>
              <a:rPr lang="en-GB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will work in a non-judgemental and non-discriminatory way where everyone is welcomed and valued. 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n-GB" sz="1400" b="1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Peterborough </a:t>
            </a:r>
            <a:r>
              <a:rPr lang="en-GB" sz="14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will provide specialist services tailored to the needs of the Peterborough community and surrounding areas.</a:t>
            </a:r>
            <a:endParaRPr lang="en-GB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>
              <a:spcAft>
                <a:spcPts val="800"/>
              </a:spcAft>
            </a:pPr>
            <a:endParaRPr lang="en-GB" sz="1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en-GB" sz="1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GB" sz="1000" dirty="0"/>
          </a:p>
          <a:p>
            <a:pPr lvl="1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95211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8487B-59D6-6E33-69CC-0CEC548B2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242" y="632990"/>
            <a:ext cx="4062643" cy="1043409"/>
          </a:xfrm>
        </p:spPr>
        <p:txBody>
          <a:bodyPr>
            <a:normAutofit/>
          </a:bodyPr>
          <a:lstStyle/>
          <a:p>
            <a:r>
              <a:rPr lang="en-GB" sz="3600" dirty="0"/>
              <a:t>Social Media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3181C7BF-6EA4-F5EF-E477-261B7C8D8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474" y="1774372"/>
            <a:ext cx="4064409" cy="2754086"/>
          </a:xfrm>
        </p:spPr>
        <p:txBody>
          <a:bodyPr anchor="t">
            <a:normAutofit/>
          </a:bodyPr>
          <a:lstStyle/>
          <a:p>
            <a:endParaRPr lang="en-US" sz="1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839F54-02B7-59C2-F294-2F2AEF078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921" y="643467"/>
            <a:ext cx="4737130" cy="527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05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5CA6-E7EE-EC91-C8D9-66D78B0F84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00624"/>
            <a:ext cx="9144000" cy="2063639"/>
          </a:xfrm>
        </p:spPr>
        <p:txBody>
          <a:bodyPr>
            <a:normAutofit/>
          </a:bodyPr>
          <a:lstStyle/>
          <a:p>
            <a:r>
              <a:rPr lang="en-GB" dirty="0"/>
              <a:t>The Peacock Project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8D3BD-69D6-947F-840D-0896CC8D35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E03BBA-558A-2B4D-6AEE-EE20AB677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683" y="1950795"/>
            <a:ext cx="4388633" cy="403064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17CA60-A15C-7EB2-3304-C8E386E4A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316" y="1"/>
            <a:ext cx="3397116" cy="122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56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BD4CD-DC3E-4C78-D67D-6D60C3D8C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C37BA-D9BC-20FA-B660-DF12D7514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Safety Planning</a:t>
            </a:r>
          </a:p>
          <a:p>
            <a:r>
              <a:rPr lang="en-GB" dirty="0"/>
              <a:t>Risk Assessment</a:t>
            </a:r>
          </a:p>
          <a:p>
            <a:r>
              <a:rPr lang="en-GB" dirty="0"/>
              <a:t>Emotional support</a:t>
            </a:r>
          </a:p>
          <a:p>
            <a:r>
              <a:rPr lang="en-GB" dirty="0"/>
              <a:t>Court advocacy</a:t>
            </a:r>
          </a:p>
          <a:p>
            <a:r>
              <a:rPr lang="en-GB" dirty="0"/>
              <a:t>Counselling</a:t>
            </a:r>
          </a:p>
          <a:p>
            <a:r>
              <a:rPr lang="en-GB" dirty="0"/>
              <a:t>Support with</a:t>
            </a:r>
          </a:p>
          <a:p>
            <a:pPr lvl="1"/>
            <a:r>
              <a:rPr lang="en-GB" dirty="0"/>
              <a:t>Accommodation</a:t>
            </a:r>
          </a:p>
          <a:p>
            <a:pPr lvl="1"/>
            <a:r>
              <a:rPr lang="en-GB" dirty="0"/>
              <a:t>Refuge</a:t>
            </a:r>
          </a:p>
          <a:p>
            <a:pPr lvl="1"/>
            <a:r>
              <a:rPr lang="en-GB" dirty="0"/>
              <a:t>Debt</a:t>
            </a:r>
          </a:p>
          <a:p>
            <a:pPr lvl="1"/>
            <a:r>
              <a:rPr lang="en-GB" dirty="0"/>
              <a:t>Benefits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34228F-4046-6052-EF5E-6A1E97A0C2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571" y="230188"/>
            <a:ext cx="3166678" cy="114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933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57984-A43E-650E-7EBF-153088DA4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37549"/>
          </a:xfrm>
        </p:spPr>
        <p:txBody>
          <a:bodyPr/>
          <a:lstStyle/>
          <a:p>
            <a:r>
              <a:rPr lang="en-GB" dirty="0"/>
              <a:t>Group 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22BA6A-07A0-A1C8-C774-A9CE03B6D0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/>
              <a:t>Freedom Programme</a:t>
            </a:r>
          </a:p>
          <a:p>
            <a:pPr algn="l"/>
            <a:endParaRPr lang="en-GB" dirty="0"/>
          </a:p>
          <a:p>
            <a:pPr algn="l"/>
            <a:r>
              <a:rPr lang="en-GB" dirty="0"/>
              <a:t>Own My Life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FBD394-830F-ECE8-ED4D-CBA2BCAEB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9361" y="338026"/>
            <a:ext cx="3243715" cy="11717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8FB553-B7E3-02EA-5E3F-F85B7CC5A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2489" y="2294102"/>
            <a:ext cx="5820587" cy="36200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C834D36-E8F2-5332-BC51-31C807AA1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246" y="807547"/>
            <a:ext cx="2095792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307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A905B-36EF-546C-3964-29F5D28E8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4614" y="1783959"/>
            <a:ext cx="4087306" cy="43787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Empowerment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Self Esteem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Confidence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Reduce Isolation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Peer Support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712E8F-03CA-DC43-D33D-290D8A9271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890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78AC87-2911-BDC6-28B7-0E3CDB972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894" y="810426"/>
            <a:ext cx="3899330" cy="261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4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40AD7-56E2-D12E-1EEC-AD35984BF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Anne’s House</a:t>
            </a:r>
          </a:p>
        </p:txBody>
      </p:sp>
      <p:pic>
        <p:nvPicPr>
          <p:cNvPr id="5" name="Content Placeholder 4" descr="A room with blue chairs and a purple rug&#10;&#10;Description automatically generated">
            <a:extLst>
              <a:ext uri="{FF2B5EF4-FFF2-40B4-BE49-F238E27FC236}">
                <a16:creationId xmlns:a16="http://schemas.microsoft.com/office/drawing/2014/main" id="{051B0D83-4793-785E-6192-B4B10EEBCF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9920" y="2787650"/>
            <a:ext cx="3460235" cy="3048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474D4A-022C-6968-081E-3B7BAF897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712" y="2787650"/>
            <a:ext cx="3374050" cy="3048000"/>
          </a:xfrm>
          <a:prstGeom prst="rect">
            <a:avLst/>
          </a:prstGeom>
        </p:spPr>
      </p:pic>
      <p:pic>
        <p:nvPicPr>
          <p:cNvPr id="9" name="Picture 8" descr="A living room with a tv and couches&#10;&#10;Description automatically generated">
            <a:extLst>
              <a:ext uri="{FF2B5EF4-FFF2-40B4-BE49-F238E27FC236}">
                <a16:creationId xmlns:a16="http://schemas.microsoft.com/office/drawing/2014/main" id="{77A7E10B-4F64-CCF3-095D-6E50077C8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254" y="2787650"/>
            <a:ext cx="3160296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0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E3818-FC84-62DA-7FCE-F0BC17C61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1390652"/>
            <a:ext cx="6190412" cy="4783138"/>
          </a:xfrm>
        </p:spPr>
        <p:txBody>
          <a:bodyPr anchor="t">
            <a:normAutofit/>
          </a:bodyPr>
          <a:lstStyle/>
          <a:p>
            <a:endParaRPr lang="en-US" sz="20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GB" sz="20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Supporting Victims from the South Asian Community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Research from ARU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3 frontline workers, 1 community manager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2 years of funding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Steering group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Specialist training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Awareness raising</a:t>
            </a:r>
          </a:p>
          <a:p>
            <a:r>
              <a:rPr lang="en-GB" sz="2000" dirty="0">
                <a:solidFill>
                  <a:schemeClr val="tx1">
                    <a:alpha val="80000"/>
                  </a:schemeClr>
                </a:solidFill>
              </a:rPr>
              <a:t>Being led by the Community</a:t>
            </a:r>
          </a:p>
          <a:p>
            <a:endParaRPr lang="en-GB" sz="20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GB" sz="20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GB" sz="2000" dirty="0">
              <a:solidFill>
                <a:schemeClr val="tx1">
                  <a:alpha val="80000"/>
                </a:schemeClr>
              </a:solidFill>
            </a:endParaRPr>
          </a:p>
          <a:p>
            <a:endParaRPr lang="en-GB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CF4955-91D7-D876-6961-A09FA1F39C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01" b="1"/>
          <a:stretch/>
        </p:blipFill>
        <p:spPr>
          <a:xfrm>
            <a:off x="7451965" y="1665519"/>
            <a:ext cx="4267645" cy="4267645"/>
          </a:xfrm>
          <a:custGeom>
            <a:avLst/>
            <a:gdLst/>
            <a:ahLst/>
            <a:cxnLst/>
            <a:rect l="l" t="t" r="r" b="b"/>
            <a:pathLst>
              <a:path w="2457864" h="2457864">
                <a:moveTo>
                  <a:pt x="1228932" y="0"/>
                </a:moveTo>
                <a:cubicBezTo>
                  <a:pt x="1907652" y="0"/>
                  <a:pt x="2457864" y="550212"/>
                  <a:pt x="2457864" y="1228932"/>
                </a:cubicBezTo>
                <a:cubicBezTo>
                  <a:pt x="2457864" y="1907652"/>
                  <a:pt x="1907652" y="2457864"/>
                  <a:pt x="1228932" y="2457864"/>
                </a:cubicBezTo>
                <a:cubicBezTo>
                  <a:pt x="550212" y="2457864"/>
                  <a:pt x="0" y="1907652"/>
                  <a:pt x="0" y="1228932"/>
                </a:cubicBezTo>
                <a:cubicBezTo>
                  <a:pt x="0" y="550212"/>
                  <a:pt x="550212" y="0"/>
                  <a:pt x="122893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26135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0B139-BE60-C96C-2042-030D372EC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5132438" cy="162232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Lithuanian  Community Work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E4DED-01C5-4902-F33A-B0A496B4B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5132439" cy="3811742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Same language</a:t>
            </a:r>
          </a:p>
          <a:p>
            <a:r>
              <a:rPr lang="en-US" dirty="0">
                <a:solidFill>
                  <a:schemeClr val="tx1"/>
                </a:solidFill>
              </a:rPr>
              <a:t>Offer outreach support</a:t>
            </a:r>
          </a:p>
          <a:p>
            <a:r>
              <a:rPr lang="en-US" dirty="0">
                <a:solidFill>
                  <a:schemeClr val="tx1"/>
                </a:solidFill>
              </a:rPr>
              <a:t>Awareness raising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5B4D9B-491E-CBBD-4AFD-5AF7F6DD6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3750" y="645107"/>
            <a:ext cx="3910879" cy="27103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A0E788-CA50-01B4-0039-25F9BDAF78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062"/>
          <a:stretch/>
        </p:blipFill>
        <p:spPr>
          <a:xfrm>
            <a:off x="7216471" y="3520086"/>
            <a:ext cx="3821583" cy="27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028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C856B-F2D5-2ADA-923C-07461E90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8EF65A-C191-2E3F-DDF8-46C7C03CAF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Email Referrals </a:t>
            </a:r>
            <a:r>
              <a:rPr lang="en-GB" dirty="0">
                <a:hlinkClick r:id="rId2"/>
              </a:rPr>
              <a:t>referrals@wa-support.co.uk</a:t>
            </a:r>
            <a:endParaRPr lang="en-GB" dirty="0"/>
          </a:p>
          <a:p>
            <a:r>
              <a:rPr lang="en-GB" dirty="0"/>
              <a:t>Telephone 01733 894964</a:t>
            </a:r>
          </a:p>
          <a:p>
            <a:r>
              <a:rPr lang="en-GB" dirty="0"/>
              <a:t>Website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0AF0BB-8453-7B39-D4AB-5B9AE26BC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5288" y="2899411"/>
            <a:ext cx="6320413" cy="341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272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1d36d65-b3ae-44fd-be38-3667221e7ed7" xsi:nil="true"/>
    <lcf76f155ced4ddcb4097134ff3c332f xmlns="63b67d27-095a-4125-ab55-66ebeab8196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3C904663901F48ACEE3CC12002F4DD" ma:contentTypeVersion="19" ma:contentTypeDescription="Create a new document." ma:contentTypeScope="" ma:versionID="ace846e9515a6a606984cfe97d18cfaa">
  <xsd:schema xmlns:xsd="http://www.w3.org/2001/XMLSchema" xmlns:xs="http://www.w3.org/2001/XMLSchema" xmlns:p="http://schemas.microsoft.com/office/2006/metadata/properties" xmlns:ns2="63b67d27-095a-4125-ab55-66ebeab81962" xmlns:ns3="d1d36d65-b3ae-44fd-be38-3667221e7ed7" targetNamespace="http://schemas.microsoft.com/office/2006/metadata/properties" ma:root="true" ma:fieldsID="0e35d3fe2a6b0145da13ce5163834e1c" ns2:_="" ns3:_="">
    <xsd:import namespace="63b67d27-095a-4125-ab55-66ebeab81962"/>
    <xsd:import namespace="d1d36d65-b3ae-44fd-be38-3667221e7e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b67d27-095a-4125-ab55-66ebeab81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2f2b2e3-5bad-4987-8cca-7ed57115e52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d36d65-b3ae-44fd-be38-3667221e7ed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f01afff-d591-4306-8a11-02b8a10f88bb}" ma:internalName="TaxCatchAll" ma:showField="CatchAllData" ma:web="d1d36d65-b3ae-44fd-be38-3667221e7e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AD095B-6A06-47D7-ACC8-7792A24DF5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DED7449-3860-4F99-81B1-36BD43DEE809}">
  <ds:schemaRefs>
    <ds:schemaRef ds:uri="http://schemas.microsoft.com/office/2006/metadata/properties"/>
    <ds:schemaRef ds:uri="http://schemas.microsoft.com/office/infopath/2007/PartnerControls"/>
    <ds:schemaRef ds:uri="d1d36d65-b3ae-44fd-be38-3667221e7ed7"/>
    <ds:schemaRef ds:uri="63b67d27-095a-4125-ab55-66ebeab81962"/>
  </ds:schemaRefs>
</ds:datastoreItem>
</file>

<file path=customXml/itemProps3.xml><?xml version="1.0" encoding="utf-8"?>
<ds:datastoreItem xmlns:ds="http://schemas.openxmlformats.org/officeDocument/2006/customXml" ds:itemID="{00D342CB-56EB-4100-95ED-F22CAF0C9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b67d27-095a-4125-ab55-66ebeab81962"/>
    <ds:schemaRef ds:uri="d1d36d65-b3ae-44fd-be38-3667221e7e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218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Century Gothic</vt:lpstr>
      <vt:lpstr>Times New Roman</vt:lpstr>
      <vt:lpstr>Office Theme</vt:lpstr>
      <vt:lpstr>Our mission and values</vt:lpstr>
      <vt:lpstr>The Peacock Project </vt:lpstr>
      <vt:lpstr>Support</vt:lpstr>
      <vt:lpstr>Group work</vt:lpstr>
      <vt:lpstr>Empowerment Self Esteem Confidence Reduce Isolation Peer Support </vt:lpstr>
      <vt:lpstr>Anne’s House</vt:lpstr>
      <vt:lpstr>PowerPoint Presentation</vt:lpstr>
      <vt:lpstr>Lithuanian  Community Work  </vt:lpstr>
      <vt:lpstr>Referrals</vt:lpstr>
      <vt:lpstr>Social Media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mission and values</dc:title>
  <dc:creator>Amanda Geraghty</dc:creator>
  <cp:lastModifiedBy>Karen Hedger</cp:lastModifiedBy>
  <cp:revision>2</cp:revision>
  <dcterms:created xsi:type="dcterms:W3CDTF">2024-05-22T09:49:45Z</dcterms:created>
  <dcterms:modified xsi:type="dcterms:W3CDTF">2025-10-06T10:00:34Z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0x010100063C904663901F48ACEE3CC12002F4DD</vt:lpwstr>
  </property>
</Properties>
</file>