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6" r:id="rId1"/>
    <p:sldMasterId id="2147483737" r:id="rId2"/>
    <p:sldMasterId id="2147483719" r:id="rId3"/>
    <p:sldMasterId id="2147483754" r:id="rId4"/>
    <p:sldMasterId id="2147483728" r:id="rId5"/>
    <p:sldMasterId id="2147483763" r:id="rId6"/>
  </p:sldMasterIdLst>
  <p:notesMasterIdLst>
    <p:notesMasterId r:id="rId24"/>
  </p:notesMasterIdLst>
  <p:sldIdLst>
    <p:sldId id="360" r:id="rId7"/>
    <p:sldId id="361" r:id="rId8"/>
    <p:sldId id="420" r:id="rId9"/>
    <p:sldId id="333" r:id="rId10"/>
    <p:sldId id="423" r:id="rId11"/>
    <p:sldId id="424" r:id="rId12"/>
    <p:sldId id="425" r:id="rId13"/>
    <p:sldId id="426" r:id="rId14"/>
    <p:sldId id="421" r:id="rId15"/>
    <p:sldId id="428" r:id="rId16"/>
    <p:sldId id="473" r:id="rId17"/>
    <p:sldId id="429" r:id="rId18"/>
    <p:sldId id="469" r:id="rId19"/>
    <p:sldId id="470" r:id="rId20"/>
    <p:sldId id="471" r:id="rId21"/>
    <p:sldId id="343" r:id="rId22"/>
    <p:sldId id="472" r:id="rId23"/>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4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100"/>
    <a:srgbClr val="008578"/>
    <a:srgbClr val="0077C8"/>
    <a:srgbClr val="5C068C"/>
    <a:srgbClr val="A6093D"/>
    <a:srgbClr val="FFFFFF"/>
    <a:srgbClr val="CF4520"/>
    <a:srgbClr val="071D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46"/>
    <p:restoredTop sz="94663"/>
  </p:normalViewPr>
  <p:slideViewPr>
    <p:cSldViewPr snapToGrid="0" snapToObjects="1" showGuides="1">
      <p:cViewPr varScale="1">
        <p:scale>
          <a:sx n="60" d="100"/>
          <a:sy n="60" d="100"/>
        </p:scale>
        <p:origin x="1148" y="48"/>
      </p:cViewPr>
      <p:guideLst>
        <p:guide orient="horz" pos="2160"/>
        <p:guide pos="3840"/>
        <p:guide orient="horz" pos="482"/>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4870" cy="502756"/>
          </a:xfrm>
          <a:prstGeom prst="rect">
            <a:avLst/>
          </a:prstGeom>
        </p:spPr>
        <p:txBody>
          <a:bodyPr vert="horz" lIns="96603" tIns="48302" rIns="96603" bIns="48302" rtlCol="0"/>
          <a:lstStyle>
            <a:lvl1pPr algn="l">
              <a:defRPr sz="1300"/>
            </a:lvl1pPr>
          </a:lstStyle>
          <a:p>
            <a:endParaRPr lang="en-US"/>
          </a:p>
        </p:txBody>
      </p:sp>
      <p:sp>
        <p:nvSpPr>
          <p:cNvPr id="3" name="Date Placeholder 2"/>
          <p:cNvSpPr>
            <a:spLocks noGrp="1"/>
          </p:cNvSpPr>
          <p:nvPr>
            <p:ph type="dt" idx="1"/>
          </p:nvPr>
        </p:nvSpPr>
        <p:spPr>
          <a:xfrm>
            <a:off x="3901698" y="1"/>
            <a:ext cx="2984870" cy="502756"/>
          </a:xfrm>
          <a:prstGeom prst="rect">
            <a:avLst/>
          </a:prstGeom>
        </p:spPr>
        <p:txBody>
          <a:bodyPr vert="horz" lIns="96603" tIns="48302" rIns="96603" bIns="48302" rtlCol="0"/>
          <a:lstStyle>
            <a:lvl1pPr algn="r">
              <a:defRPr sz="1300"/>
            </a:lvl1pPr>
          </a:lstStyle>
          <a:p>
            <a:fld id="{F8B5CFC2-FF95-BB42-B600-F8C023CFEAC4}" type="datetimeFigureOut">
              <a:rPr lang="en-US" smtClean="0"/>
              <a:t>4/27/2023</a:t>
            </a:fld>
            <a:endParaRPr lang="en-US"/>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3" tIns="48302" rIns="96603" bIns="48302" rtlCol="0" anchor="ctr"/>
          <a:lstStyle/>
          <a:p>
            <a:endParaRPr lang="en-US"/>
          </a:p>
        </p:txBody>
      </p:sp>
      <p:sp>
        <p:nvSpPr>
          <p:cNvPr id="5" name="Notes Placeholder 4"/>
          <p:cNvSpPr>
            <a:spLocks noGrp="1"/>
          </p:cNvSpPr>
          <p:nvPr>
            <p:ph type="body" sz="quarter" idx="3"/>
          </p:nvPr>
        </p:nvSpPr>
        <p:spPr>
          <a:xfrm>
            <a:off x="688817" y="4822271"/>
            <a:ext cx="5510530" cy="3945493"/>
          </a:xfrm>
          <a:prstGeom prst="rect">
            <a:avLst/>
          </a:prstGeom>
        </p:spPr>
        <p:txBody>
          <a:bodyPr vert="horz" lIns="96603" tIns="48302" rIns="96603" bIns="483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517546"/>
            <a:ext cx="2984870" cy="502754"/>
          </a:xfrm>
          <a:prstGeom prst="rect">
            <a:avLst/>
          </a:prstGeom>
        </p:spPr>
        <p:txBody>
          <a:bodyPr vert="horz" lIns="96603" tIns="48302" rIns="96603" bIns="48302"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7546"/>
            <a:ext cx="2984870" cy="502754"/>
          </a:xfrm>
          <a:prstGeom prst="rect">
            <a:avLst/>
          </a:prstGeom>
        </p:spPr>
        <p:txBody>
          <a:bodyPr vert="horz" lIns="96603" tIns="48302" rIns="96603" bIns="48302" rtlCol="0" anchor="b"/>
          <a:lstStyle>
            <a:lvl1pPr algn="r">
              <a:defRPr sz="1300"/>
            </a:lvl1pPr>
          </a:lstStyle>
          <a:p>
            <a:fld id="{BCF96A85-7B12-D143-8C60-4EC8075DB191}" type="slidenum">
              <a:rPr lang="en-US" smtClean="0"/>
              <a:t>‹#›</a:t>
            </a:fld>
            <a:endParaRPr lang="en-US"/>
          </a:p>
        </p:txBody>
      </p:sp>
    </p:spTree>
    <p:extLst>
      <p:ext uri="{BB962C8B-B14F-4D97-AF65-F5344CB8AC3E}">
        <p14:creationId xmlns:p14="http://schemas.microsoft.com/office/powerpoint/2010/main" val="1467498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0BDD4CA-3F7D-2C9F-0ED6-133B9E6C43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33F3F889-03D1-F83D-A0C4-FD38A736B5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E1BBEC81-F3C7-C84E-D9E0-A740A7BA2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2831A0-69D9-4CAB-B8C0-871A1655C038}" type="slidenum">
              <a:rPr lang="en-GB" altLang="en-US">
                <a:latin typeface="Arial" panose="020B0604020202020204" pitchFamily="34" charset="0"/>
              </a:rPr>
              <a:pPr>
                <a:spcBef>
                  <a:spcPct val="0"/>
                </a:spcBef>
              </a:pPr>
              <a:t>13</a:t>
            </a:fld>
            <a:endParaRPr lang="en-GB" altLang="en-US">
              <a:latin typeface="Arial" panose="020B0604020202020204" pitchFamily="34" charset="0"/>
            </a:endParaRPr>
          </a:p>
        </p:txBody>
      </p:sp>
    </p:spTree>
    <p:extLst>
      <p:ext uri="{BB962C8B-B14F-4D97-AF65-F5344CB8AC3E}">
        <p14:creationId xmlns:p14="http://schemas.microsoft.com/office/powerpoint/2010/main" val="1597654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546824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5865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96880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575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r>
              <a:rPr lang="en-US"/>
              <a:t>Click icon to add chart</a:t>
            </a:r>
          </a:p>
        </p:txBody>
      </p:sp>
    </p:spTree>
    <p:extLst>
      <p:ext uri="{BB962C8B-B14F-4D97-AF65-F5344CB8AC3E}">
        <p14:creationId xmlns:p14="http://schemas.microsoft.com/office/powerpoint/2010/main" val="363221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45358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7166F8-5299-9F4F-B50D-A95C9470457A}"/>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39483080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6606115-7CE6-1D4A-A3FA-E2A33C6D51D4}"/>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3907610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72834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04391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6980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1686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590227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4777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2729726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6611611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25946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234389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63561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6897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84853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1204954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16278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0888093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4DA0ACB-75EF-0245-846B-24010AB69286}"/>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15657495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0C907B-7EB5-4646-8E6C-A0DCF5C81294}"/>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417552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44069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343083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455444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8876565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6260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26958874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99635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405683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68276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03103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rgbClr val="071D49"/>
                </a:solidFill>
              </a:defRPr>
            </a:lvl1pPr>
            <a:lvl2pPr>
              <a:defRPr>
                <a:solidFill>
                  <a:srgbClr val="071D49"/>
                </a:solidFill>
              </a:defRPr>
            </a:lvl2pPr>
            <a:lvl3pPr>
              <a:defRPr>
                <a:solidFill>
                  <a:srgbClr val="071D49"/>
                </a:solidFill>
              </a:defRPr>
            </a:lvl3pPr>
            <a:lvl4pPr>
              <a:defRPr>
                <a:solidFill>
                  <a:srgbClr val="071D49"/>
                </a:solidFill>
              </a:defRPr>
            </a:lvl4pPr>
            <a:lvl5pPr>
              <a:defRPr>
                <a:solidFill>
                  <a:srgbClr val="071D4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7707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597878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50436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endParaRPr lang="en-US"/>
          </a:p>
        </p:txBody>
      </p:sp>
    </p:spTree>
    <p:extLst>
      <p:ext uri="{BB962C8B-B14F-4D97-AF65-F5344CB8AC3E}">
        <p14:creationId xmlns:p14="http://schemas.microsoft.com/office/powerpoint/2010/main" val="17612573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071D4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3873784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1CF6D5B-50DF-3D4A-A73F-BC48EB89133A}"/>
              </a:ext>
            </a:extLst>
          </p:cNvPr>
          <p:cNvPicPr>
            <a:picLocks noChangeAspect="1"/>
          </p:cNvPicPr>
          <p:nvPr userDrawn="1"/>
        </p:nvPicPr>
        <p:blipFill>
          <a:blip r:embed="rId2"/>
          <a:stretch>
            <a:fillRect/>
          </a:stretch>
        </p:blipFill>
        <p:spPr>
          <a:xfrm>
            <a:off x="3371850" y="1631950"/>
            <a:ext cx="5448300" cy="3594100"/>
          </a:xfrm>
          <a:prstGeom prst="rect">
            <a:avLst/>
          </a:prstGeom>
        </p:spPr>
      </p:pic>
    </p:spTree>
    <p:extLst>
      <p:ext uri="{BB962C8B-B14F-4D97-AF65-F5344CB8AC3E}">
        <p14:creationId xmlns:p14="http://schemas.microsoft.com/office/powerpoint/2010/main" val="368400799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04931A5-93F5-984D-ADB5-D88F0E879C18}"/>
              </a:ext>
            </a:extLst>
          </p:cNvPr>
          <p:cNvPicPr>
            <a:picLocks noChangeAspect="1"/>
          </p:cNvPicPr>
          <p:nvPr userDrawn="1"/>
        </p:nvPicPr>
        <p:blipFill>
          <a:blip r:embed="rId2"/>
          <a:stretch>
            <a:fillRect/>
          </a:stretch>
        </p:blipFill>
        <p:spPr>
          <a:xfrm>
            <a:off x="3213100" y="1581150"/>
            <a:ext cx="5765800" cy="3695700"/>
          </a:xfrm>
          <a:prstGeom prst="rect">
            <a:avLst/>
          </a:prstGeom>
        </p:spPr>
      </p:pic>
    </p:spTree>
    <p:extLst>
      <p:ext uri="{BB962C8B-B14F-4D97-AF65-F5344CB8AC3E}">
        <p14:creationId xmlns:p14="http://schemas.microsoft.com/office/powerpoint/2010/main" val="2121635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07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Chart Placeholder 10">
            <a:extLst>
              <a:ext uri="{FF2B5EF4-FFF2-40B4-BE49-F238E27FC236}">
                <a16:creationId xmlns:a16="http://schemas.microsoft.com/office/drawing/2014/main" id="{0D11AFD2-379A-E343-808C-1E829097DF4D}"/>
              </a:ext>
            </a:extLst>
          </p:cNvPr>
          <p:cNvSpPr>
            <a:spLocks noGrp="1"/>
          </p:cNvSpPr>
          <p:nvPr>
            <p:ph type="chart" sz="quarter" idx="10"/>
          </p:nvPr>
        </p:nvSpPr>
        <p:spPr>
          <a:xfrm>
            <a:off x="5186363" y="982663"/>
            <a:ext cx="6081009" cy="4895850"/>
          </a:xfrm>
        </p:spPr>
        <p:txBody>
          <a:bodyPr/>
          <a:lstStyle/>
          <a:p>
            <a:r>
              <a:rPr lang="en-US"/>
              <a:t>Click icon to add chart</a:t>
            </a:r>
          </a:p>
        </p:txBody>
      </p:sp>
    </p:spTree>
    <p:extLst>
      <p:ext uri="{BB962C8B-B14F-4D97-AF65-F5344CB8AC3E}">
        <p14:creationId xmlns:p14="http://schemas.microsoft.com/office/powerpoint/2010/main" val="374244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91313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9788" y="1122363"/>
            <a:ext cx="9828212" cy="2387600"/>
          </a:xfrm>
        </p:spPr>
        <p:txBody>
          <a:bodyPr anchor="b"/>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839788" y="3602038"/>
            <a:ext cx="982821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46012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2317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theme" Target="../theme/theme2.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theme" Target="../theme/theme4.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4" Type="http://schemas.openxmlformats.org/officeDocument/2006/relationships/slideLayout" Target="../slideLayouts/slideLayout36.xml"/><Relationship Id="rId9" Type="http://schemas.openxmlformats.org/officeDocument/2006/relationships/image" Target="../media/image3.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10" Type="http://schemas.openxmlformats.org/officeDocument/2006/relationships/theme" Target="../theme/theme6.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2B3F8B12-918D-4C4D-9592-653697BEC04F}"/>
              </a:ext>
            </a:extLst>
          </p:cNvPr>
          <p:cNvPicPr>
            <a:picLocks noChangeAspect="1"/>
          </p:cNvPicPr>
          <p:nvPr userDrawn="1"/>
        </p:nvPicPr>
        <p:blipFill>
          <a:blip r:embed="rId9"/>
          <a:stretch>
            <a:fillRect/>
          </a:stretch>
        </p:blipFill>
        <p:spPr>
          <a:xfrm>
            <a:off x="9824484" y="5148251"/>
            <a:ext cx="2052084" cy="1353706"/>
          </a:xfrm>
          <a:prstGeom prst="rect">
            <a:avLst/>
          </a:prstGeom>
        </p:spPr>
      </p:pic>
    </p:spTree>
    <p:extLst>
      <p:ext uri="{BB962C8B-B14F-4D97-AF65-F5344CB8AC3E}">
        <p14:creationId xmlns:p14="http://schemas.microsoft.com/office/powerpoint/2010/main" val="275861597"/>
      </p:ext>
    </p:extLst>
  </p:cSld>
  <p:clrMap bg1="dk1" tx1="lt1" bg2="dk2" tx2="lt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FFFFFF"/>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FFFFFF"/>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FFFFFF"/>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FFD100"/>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3777742583"/>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72" r:id="rId8"/>
    <p:sldLayoutId id="2147483745"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FFFFFF"/>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FFFFFF"/>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FFFFFF"/>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FFFFFF"/>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0DAE7C0A-3C02-5F4B-BFB5-4D7C7993B29D}"/>
              </a:ext>
            </a:extLst>
          </p:cNvPr>
          <p:cNvPicPr>
            <a:picLocks noChangeAspect="1"/>
          </p:cNvPicPr>
          <p:nvPr userDrawn="1"/>
        </p:nvPicPr>
        <p:blipFill>
          <a:blip r:embed="rId9"/>
          <a:stretch>
            <a:fillRect/>
          </a:stretch>
        </p:blipFill>
        <p:spPr>
          <a:xfrm>
            <a:off x="9824644" y="5148357"/>
            <a:ext cx="2051924" cy="1353600"/>
          </a:xfrm>
          <a:prstGeom prst="rect">
            <a:avLst/>
          </a:prstGeom>
        </p:spPr>
      </p:pic>
    </p:spTree>
    <p:extLst>
      <p:ext uri="{BB962C8B-B14F-4D97-AF65-F5344CB8AC3E}">
        <p14:creationId xmlns:p14="http://schemas.microsoft.com/office/powerpoint/2010/main" val="358142502"/>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071D49"/>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2384313095"/>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74"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87E6E1FC-9BD8-A747-9362-7C4B21B9DE58}"/>
              </a:ext>
            </a:extLst>
          </p:cNvPr>
          <p:cNvPicPr>
            <a:picLocks noChangeAspect="1"/>
          </p:cNvPicPr>
          <p:nvPr userDrawn="1"/>
        </p:nvPicPr>
        <p:blipFill>
          <a:blip r:embed="rId9"/>
          <a:stretch>
            <a:fillRect/>
          </a:stretch>
        </p:blipFill>
        <p:spPr>
          <a:xfrm>
            <a:off x="9824644" y="5148357"/>
            <a:ext cx="2051924" cy="1353600"/>
          </a:xfrm>
          <a:prstGeom prst="rect">
            <a:avLst/>
          </a:prstGeom>
        </p:spPr>
      </p:pic>
    </p:spTree>
    <p:extLst>
      <p:ext uri="{BB962C8B-B14F-4D97-AF65-F5344CB8AC3E}">
        <p14:creationId xmlns:p14="http://schemas.microsoft.com/office/powerpoint/2010/main" val="384481227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071D49"/>
                </a:solidFill>
                <a:latin typeface="Raleway" panose="020B0503030101060003" pitchFamily="34" charset="77"/>
              </a:defRPr>
            </a:lvl1pPr>
          </a:lstStyle>
          <a:p>
            <a:fld id="{2C6E675B-32F0-0843-BC57-13BB22F7DF1E}" type="slidenum">
              <a:rPr lang="en-US" smtClean="0"/>
              <a:pPr/>
              <a:t>‹#›</a:t>
            </a:fld>
            <a:endParaRPr lang="en-US" dirty="0"/>
          </a:p>
        </p:txBody>
      </p:sp>
    </p:spTree>
    <p:extLst>
      <p:ext uri="{BB962C8B-B14F-4D97-AF65-F5344CB8AC3E}">
        <p14:creationId xmlns:p14="http://schemas.microsoft.com/office/powerpoint/2010/main" val="1499098859"/>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3" r:id="rId9"/>
  </p:sldLayoutIdLst>
  <p:hf sldNum="0" hdr="0" dt="0"/>
  <p:txStyles>
    <p:titleStyle>
      <a:lvl1pPr algn="l" defTabSz="914400" rtl="0" eaLnBrk="1" latinLnBrk="0" hangingPunct="1">
        <a:lnSpc>
          <a:spcPct val="90000"/>
        </a:lnSpc>
        <a:spcBef>
          <a:spcPct val="0"/>
        </a:spcBef>
        <a:buNone/>
        <a:defRPr sz="4400" b="1" i="0" kern="1200">
          <a:solidFill>
            <a:schemeClr val="tx1"/>
          </a:solidFill>
          <a:latin typeface="ARU Raisonne DemiBold" panose="020B05030402020401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71D49"/>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71D49"/>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71D49"/>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71D49"/>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simon.kerssconsultancy@gmail.com" TargetMode="External"/><Relationship Id="rId2" Type="http://schemas.openxmlformats.org/officeDocument/2006/relationships/hyperlink" Target="mailto:simon.kerss@aru.ac.uk" TargetMode="Externa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8025"/>
            <a:ext cx="10515600" cy="2251588"/>
          </a:xfrm>
        </p:spPr>
        <p:txBody>
          <a:bodyPr>
            <a:normAutofit fontScale="90000"/>
          </a:bodyPr>
          <a:lstStyle/>
          <a:p>
            <a:r>
              <a:rPr lang="en-GB" dirty="0">
                <a:latin typeface="Arial" panose="020B0604020202020204" pitchFamily="34" charset="0"/>
                <a:cs typeface="Arial" panose="020B0604020202020204" pitchFamily="34" charset="0"/>
              </a:rPr>
              <a:t>Family Law Courts and Survivors of Domestic Abuse</a:t>
            </a: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r>
              <a:rPr lang="en-GB" sz="3600" dirty="0">
                <a:latin typeface="Arial" panose="020B0604020202020204" pitchFamily="34" charset="0"/>
                <a:cs typeface="Arial" panose="020B0604020202020204" pitchFamily="34" charset="0"/>
              </a:rPr>
              <a:t>April 2023</a:t>
            </a:r>
            <a:br>
              <a:rPr lang="en-GB" dirty="0"/>
            </a:br>
            <a:endParaRPr lang="en-GB" dirty="0"/>
          </a:p>
        </p:txBody>
      </p:sp>
      <p:sp>
        <p:nvSpPr>
          <p:cNvPr id="3" name="Content Placeholder 2"/>
          <p:cNvSpPr>
            <a:spLocks noGrp="1"/>
          </p:cNvSpPr>
          <p:nvPr>
            <p:ph idx="1"/>
          </p:nvPr>
        </p:nvSpPr>
        <p:spPr>
          <a:xfrm>
            <a:off x="838200" y="3814915"/>
            <a:ext cx="8954729" cy="2615382"/>
          </a:xfrm>
        </p:spPr>
        <p:txBody>
          <a:bodyPr>
            <a:normAutofit fontScale="77500" lnSpcReduction="20000"/>
          </a:bodyPr>
          <a:lstStyle/>
          <a:p>
            <a:pPr marL="0" indent="0">
              <a:buNone/>
            </a:pPr>
            <a:r>
              <a:rPr lang="en-US" sz="4000" b="1" dirty="0">
                <a:latin typeface="Arial" panose="020B0604020202020204" pitchFamily="34" charset="0"/>
                <a:cs typeface="Arial" panose="020B0604020202020204" pitchFamily="34" charset="0"/>
              </a:rPr>
              <a:t>Simon Kerss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Honorary </a:t>
            </a:r>
            <a:r>
              <a:rPr lang="en-US" dirty="0">
                <a:latin typeface="Arial" panose="020B0604020202020204" pitchFamily="34" charset="0"/>
                <a:cs typeface="Arial" panose="020B0604020202020204" pitchFamily="34" charset="0"/>
              </a:rPr>
              <a:t>Fellow, Policing Institute for the Eastern Region (PIER) / Independent Domestic Homicide Review Author / Home Office DHR Reader</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Email: </a:t>
            </a:r>
            <a:r>
              <a:rPr lang="en-US" dirty="0">
                <a:solidFill>
                  <a:schemeClr val="tx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simon.kerss@aru.ac.uk</a:t>
            </a:r>
            <a:r>
              <a:rPr lang="en-US" dirty="0">
                <a:solidFill>
                  <a:schemeClr val="tx1"/>
                </a:solidFill>
                <a:latin typeface="Arial" panose="020B0604020202020204" pitchFamily="34" charset="0"/>
                <a:cs typeface="Arial" panose="020B0604020202020204" pitchFamily="34" charset="0"/>
              </a:rPr>
              <a:t> or </a:t>
            </a:r>
            <a:r>
              <a:rPr lang="en-US" dirty="0">
                <a:solidFill>
                  <a:schemeClr val="tx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simon.kerssconsultancy@gmail.com</a:t>
            </a:r>
            <a:r>
              <a:rPr lang="en-US" dirty="0">
                <a:solidFill>
                  <a:schemeClr val="tx1"/>
                </a:solidFill>
                <a:latin typeface="Arial" panose="020B0604020202020204" pitchFamily="34" charset="0"/>
                <a:cs typeface="Arial" panose="020B0604020202020204" pitchFamily="34" charset="0"/>
              </a:rPr>
              <a:t> </a:t>
            </a:r>
          </a:p>
          <a:p>
            <a:pPr marL="0" indent="0">
              <a:buNone/>
            </a:pPr>
            <a:endParaRPr lang="en-GB" dirty="0"/>
          </a:p>
        </p:txBody>
      </p:sp>
    </p:spTree>
    <p:extLst>
      <p:ext uri="{BB962C8B-B14F-4D97-AF65-F5344CB8AC3E}">
        <p14:creationId xmlns:p14="http://schemas.microsoft.com/office/powerpoint/2010/main" val="2166961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261117"/>
          </a:xfrm>
        </p:spPr>
        <p:txBody>
          <a:bodyPr>
            <a:normAutofit fontScale="90000"/>
          </a:bodyPr>
          <a:lstStyle/>
          <a:p>
            <a:r>
              <a:rPr lang="en-GB" dirty="0">
                <a:latin typeface="Arial" panose="020B0604020202020204" pitchFamily="34" charset="0"/>
                <a:cs typeface="Arial" panose="020B0604020202020204" pitchFamily="34" charset="0"/>
              </a:rPr>
              <a:t>Issues with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190307"/>
            <a:ext cx="10049540" cy="3986655"/>
          </a:xfrm>
        </p:spPr>
        <p:txBody>
          <a:bodyPr>
            <a:normAutofit lnSpcReduction="10000"/>
          </a:bodyPr>
          <a:lstStyle/>
          <a:p>
            <a:r>
              <a:rPr lang="en-GB" dirty="0">
                <a:latin typeface="Arial" panose="020B0604020202020204" pitchFamily="34" charset="0"/>
                <a:cs typeface="Arial" panose="020B0604020202020204" pitchFamily="34" charset="0"/>
              </a:rPr>
              <a:t>2. “Evidencing abuse; victims reported difficulties evidencing abuse, particularly where there was a focus on single incidents or recent physical abuse, and where they encountered stereotypical views of how an ‘ideal victim’ should behave”.</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3. “Silo working can result in evidence of abuse accepted in one system, for example the criminal courts, not being acknowledged or effectively engaged with in the family court”.</a:t>
            </a:r>
          </a:p>
          <a:p>
            <a:pPr marL="0" indent="0">
              <a:buNone/>
            </a:pPr>
            <a:endParaRPr lang="en-GB" dirty="0"/>
          </a:p>
        </p:txBody>
      </p:sp>
    </p:spTree>
    <p:extLst>
      <p:ext uri="{BB962C8B-B14F-4D97-AF65-F5344CB8AC3E}">
        <p14:creationId xmlns:p14="http://schemas.microsoft.com/office/powerpoint/2010/main" val="1635287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261117"/>
          </a:xfrm>
        </p:spPr>
        <p:txBody>
          <a:bodyPr>
            <a:normAutofit fontScale="90000"/>
          </a:bodyPr>
          <a:lstStyle/>
          <a:p>
            <a:r>
              <a:rPr lang="en-GB" dirty="0">
                <a:latin typeface="Arial" panose="020B0604020202020204" pitchFamily="34" charset="0"/>
                <a:cs typeface="Arial" panose="020B0604020202020204" pitchFamily="34" charset="0"/>
              </a:rPr>
              <a:t>Issues with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190307"/>
            <a:ext cx="10049540" cy="3986655"/>
          </a:xfrm>
        </p:spPr>
        <p:txBody>
          <a:bodyPr>
            <a:normAutofit/>
          </a:bodyPr>
          <a:lstStyle/>
          <a:p>
            <a:r>
              <a:rPr lang="en-GB" dirty="0">
                <a:latin typeface="Arial" panose="020B0604020202020204" pitchFamily="34" charset="0"/>
                <a:cs typeface="Arial" panose="020B0604020202020204" pitchFamily="34" charset="0"/>
              </a:rPr>
              <a:t>“Legal processes provide an opportunity for perpetrators to continue and even expand their repertoire of coercive and controlling behaviours post-separation” (Douglas, 2017)</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“We are seeing the courts being used increasingly for frivolous matters and it does to some extent seem that the courts are increasingly being used as a continuation of abuse for survivors of domestic and child abuse” (</a:t>
            </a:r>
            <a:r>
              <a:rPr lang="en-GB" dirty="0" err="1">
                <a:latin typeface="Arial" panose="020B0604020202020204" pitchFamily="34" charset="0"/>
                <a:cs typeface="Arial" panose="020B0604020202020204" pitchFamily="34" charset="0"/>
              </a:rPr>
              <a:t>Kaspiew</a:t>
            </a:r>
            <a:r>
              <a:rPr lang="en-GB" dirty="0">
                <a:latin typeface="Arial" panose="020B0604020202020204" pitchFamily="34" charset="0"/>
                <a:cs typeface="Arial" panose="020B0604020202020204" pitchFamily="34" charset="0"/>
              </a:rPr>
              <a:t> et al., 2015)</a:t>
            </a:r>
          </a:p>
          <a:p>
            <a:pPr marL="0" indent="0">
              <a:buNone/>
            </a:pPr>
            <a:endParaRPr lang="en-GB" dirty="0"/>
          </a:p>
        </p:txBody>
      </p:sp>
    </p:spTree>
    <p:extLst>
      <p:ext uri="{BB962C8B-B14F-4D97-AF65-F5344CB8AC3E}">
        <p14:creationId xmlns:p14="http://schemas.microsoft.com/office/powerpoint/2010/main" val="283833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1991"/>
            <a:ext cx="10515600" cy="1584251"/>
          </a:xfrm>
        </p:spPr>
        <p:txBody>
          <a:bodyPr>
            <a:normAutofit fontScale="90000"/>
          </a:bodyPr>
          <a:lstStyle/>
          <a:p>
            <a:r>
              <a:rPr lang="en-GB" dirty="0">
                <a:latin typeface="Arial" panose="020B0604020202020204" pitchFamily="34" charset="0"/>
                <a:cs typeface="Arial" panose="020B0604020202020204" pitchFamily="34" charset="0"/>
              </a:rPr>
              <a:t>Explanations for issues with domestic abuse survivor interactions with the Family Law Court</a:t>
            </a: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764464"/>
            <a:ext cx="10049540" cy="3412497"/>
          </a:xfrm>
        </p:spPr>
        <p:txBody>
          <a:bodyPr>
            <a:normAutofit/>
          </a:bodyPr>
          <a:lstStyle/>
          <a:p>
            <a:r>
              <a:rPr lang="en-GB" dirty="0">
                <a:latin typeface="Arial" panose="020B0604020202020204" pitchFamily="34" charset="0"/>
                <a:cs typeface="Arial" panose="020B0604020202020204" pitchFamily="34" charset="0"/>
              </a:rPr>
              <a:t>Absence of support and empathy</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Lack of understanding the lived experience of domestic abuse</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Communication and language used (</a:t>
            </a:r>
            <a:r>
              <a:rPr lang="en-GB" dirty="0" err="1">
                <a:latin typeface="Arial" panose="020B0604020202020204" pitchFamily="34" charset="0"/>
                <a:cs typeface="Arial" panose="020B0604020202020204" pitchFamily="34" charset="0"/>
              </a:rPr>
              <a:t>SafeLives</a:t>
            </a:r>
            <a:r>
              <a:rPr lang="en-GB" dirty="0">
                <a:latin typeface="Arial" panose="020B0604020202020204" pitchFamily="34" charset="0"/>
                <a:cs typeface="Arial" panose="020B0604020202020204" pitchFamily="34" charset="0"/>
              </a:rPr>
              <a:t>, 2022)</a:t>
            </a:r>
          </a:p>
          <a:p>
            <a:pPr marL="0" indent="0">
              <a:buNone/>
            </a:pPr>
            <a:endParaRPr lang="en-GB" dirty="0"/>
          </a:p>
        </p:txBody>
      </p:sp>
    </p:spTree>
    <p:extLst>
      <p:ext uri="{BB962C8B-B14F-4D97-AF65-F5344CB8AC3E}">
        <p14:creationId xmlns:p14="http://schemas.microsoft.com/office/powerpoint/2010/main" val="2578770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FD7E864E-A41F-0957-9566-4D90B7B83799}"/>
              </a:ext>
            </a:extLst>
          </p:cNvPr>
          <p:cNvSpPr>
            <a:spLocks noGrp="1"/>
          </p:cNvSpPr>
          <p:nvPr>
            <p:ph type="title"/>
          </p:nvPr>
        </p:nvSpPr>
        <p:spPr/>
        <p:txBody>
          <a:bodyPr>
            <a:normAutofit/>
          </a:bodyPr>
          <a:lstStyle/>
          <a:p>
            <a:r>
              <a:rPr lang="en-GB" altLang="en-US" dirty="0">
                <a:latin typeface="Arial" panose="020B0604020202020204" pitchFamily="34" charset="0"/>
                <a:cs typeface="Arial" panose="020B0604020202020204" pitchFamily="34" charset="0"/>
              </a:rPr>
              <a:t>The ‘Three Planets’ Model</a:t>
            </a:r>
          </a:p>
        </p:txBody>
      </p:sp>
      <p:sp>
        <p:nvSpPr>
          <p:cNvPr id="15363" name="Content Placeholder 2">
            <a:extLst>
              <a:ext uri="{FF2B5EF4-FFF2-40B4-BE49-F238E27FC236}">
                <a16:creationId xmlns:a16="http://schemas.microsoft.com/office/drawing/2014/main" id="{E870D2D6-FCFB-A16C-C735-1BDEDE94FEA6}"/>
              </a:ext>
            </a:extLst>
          </p:cNvPr>
          <p:cNvSpPr>
            <a:spLocks noGrp="1"/>
          </p:cNvSpPr>
          <p:nvPr>
            <p:ph idx="1"/>
          </p:nvPr>
        </p:nvSpPr>
        <p:spPr>
          <a:xfrm>
            <a:off x="1085850" y="1600201"/>
            <a:ext cx="9124950" cy="4708525"/>
          </a:xfrm>
        </p:spPr>
        <p:txBody>
          <a:bodyPr>
            <a:normAutofit fontScale="92500" lnSpcReduction="10000"/>
          </a:bodyPr>
          <a:lstStyle/>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endParaRPr lang="en-GB" altLang="en-US" sz="2000" dirty="0"/>
          </a:p>
          <a:p>
            <a:pPr marL="0" indent="0">
              <a:buNone/>
            </a:pPr>
            <a:r>
              <a:rPr lang="en-GB" altLang="en-US" sz="2000" dirty="0">
                <a:latin typeface="+mn-lt"/>
              </a:rPr>
              <a:t>Hester 2011</a:t>
            </a:r>
          </a:p>
          <a:p>
            <a:pPr marL="0" indent="0">
              <a:buNone/>
            </a:pPr>
            <a:endParaRPr lang="en-GB" altLang="en-US" sz="2000" dirty="0"/>
          </a:p>
        </p:txBody>
      </p:sp>
      <p:sp>
        <p:nvSpPr>
          <p:cNvPr id="4" name="Oval 3">
            <a:extLst>
              <a:ext uri="{FF2B5EF4-FFF2-40B4-BE49-F238E27FC236}">
                <a16:creationId xmlns:a16="http://schemas.microsoft.com/office/drawing/2014/main" id="{D4876F48-E5CA-13C9-13AC-6DC695049516}"/>
              </a:ext>
            </a:extLst>
          </p:cNvPr>
          <p:cNvSpPr/>
          <p:nvPr/>
        </p:nvSpPr>
        <p:spPr>
          <a:xfrm>
            <a:off x="2711450" y="1844675"/>
            <a:ext cx="2160588" cy="216058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5" name="Oval 4">
            <a:extLst>
              <a:ext uri="{FF2B5EF4-FFF2-40B4-BE49-F238E27FC236}">
                <a16:creationId xmlns:a16="http://schemas.microsoft.com/office/drawing/2014/main" id="{D2FCC6AD-058E-6F82-7405-9981EBDBEA1C}"/>
              </a:ext>
            </a:extLst>
          </p:cNvPr>
          <p:cNvSpPr/>
          <p:nvPr/>
        </p:nvSpPr>
        <p:spPr>
          <a:xfrm>
            <a:off x="6959600" y="1844675"/>
            <a:ext cx="2089150" cy="216058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6" name="Oval 5">
            <a:extLst>
              <a:ext uri="{FF2B5EF4-FFF2-40B4-BE49-F238E27FC236}">
                <a16:creationId xmlns:a16="http://schemas.microsoft.com/office/drawing/2014/main" id="{DED3EAEC-9657-6D0A-453C-B1E94B4A13C9}"/>
              </a:ext>
            </a:extLst>
          </p:cNvPr>
          <p:cNvSpPr/>
          <p:nvPr/>
        </p:nvSpPr>
        <p:spPr>
          <a:xfrm>
            <a:off x="4872038" y="3860800"/>
            <a:ext cx="2087562" cy="208915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dirty="0"/>
          </a:p>
        </p:txBody>
      </p:sp>
      <p:sp>
        <p:nvSpPr>
          <p:cNvPr id="15367" name="TextBox 6">
            <a:extLst>
              <a:ext uri="{FF2B5EF4-FFF2-40B4-BE49-F238E27FC236}">
                <a16:creationId xmlns:a16="http://schemas.microsoft.com/office/drawing/2014/main" id="{9E9FFD95-281A-F768-EE5F-FC5BACC9948C}"/>
              </a:ext>
            </a:extLst>
          </p:cNvPr>
          <p:cNvSpPr txBox="1">
            <a:spLocks noChangeArrowheads="1"/>
          </p:cNvSpPr>
          <p:nvPr/>
        </p:nvSpPr>
        <p:spPr bwMode="auto">
          <a:xfrm>
            <a:off x="7248525" y="2205038"/>
            <a:ext cx="1511300"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GB" altLang="en-US" sz="1400" b="1" dirty="0"/>
              <a:t>Family Law</a:t>
            </a:r>
            <a:r>
              <a:rPr lang="en-GB" altLang="en-US" sz="1200" dirty="0"/>
              <a:t>:</a:t>
            </a:r>
          </a:p>
          <a:p>
            <a:pPr algn="ctr" eaLnBrk="1" hangingPunct="1">
              <a:spcBef>
                <a:spcPct val="0"/>
              </a:spcBef>
              <a:buClrTx/>
              <a:buFontTx/>
              <a:buNone/>
            </a:pPr>
            <a:r>
              <a:rPr lang="en-GB" altLang="en-US" sz="1200" dirty="0"/>
              <a:t>(private and civil law);</a:t>
            </a:r>
          </a:p>
          <a:p>
            <a:pPr algn="ctr" eaLnBrk="1" hangingPunct="1">
              <a:spcBef>
                <a:spcPct val="0"/>
              </a:spcBef>
              <a:buClrTx/>
              <a:buFontTx/>
              <a:buNone/>
            </a:pPr>
            <a:r>
              <a:rPr lang="en-GB" altLang="en-US" sz="1200" dirty="0"/>
              <a:t>negotiated or </a:t>
            </a:r>
          </a:p>
          <a:p>
            <a:pPr algn="ctr" eaLnBrk="1" hangingPunct="1">
              <a:spcBef>
                <a:spcPct val="0"/>
              </a:spcBef>
              <a:buClrTx/>
              <a:buFontTx/>
              <a:buNone/>
            </a:pPr>
            <a:r>
              <a:rPr lang="en-GB" altLang="en-US" sz="1200" dirty="0"/>
              <a:t>mediated outcome;</a:t>
            </a:r>
          </a:p>
          <a:p>
            <a:pPr algn="ctr" eaLnBrk="1" hangingPunct="1">
              <a:spcBef>
                <a:spcPct val="0"/>
              </a:spcBef>
              <a:buClrTx/>
              <a:buFontTx/>
              <a:buNone/>
            </a:pPr>
            <a:r>
              <a:rPr lang="en-GB" altLang="en-US" sz="1200" dirty="0"/>
              <a:t>good enough </a:t>
            </a:r>
          </a:p>
          <a:p>
            <a:pPr algn="ctr" eaLnBrk="1" hangingPunct="1">
              <a:spcBef>
                <a:spcPct val="0"/>
              </a:spcBef>
              <a:buClrTx/>
              <a:buFontTx/>
              <a:buNone/>
            </a:pPr>
            <a:r>
              <a:rPr lang="en-GB" altLang="en-US" sz="1200" dirty="0"/>
              <a:t>father</a:t>
            </a:r>
          </a:p>
        </p:txBody>
      </p:sp>
      <p:sp>
        <p:nvSpPr>
          <p:cNvPr id="15368" name="TextBox 7">
            <a:extLst>
              <a:ext uri="{FF2B5EF4-FFF2-40B4-BE49-F238E27FC236}">
                <a16:creationId xmlns:a16="http://schemas.microsoft.com/office/drawing/2014/main" id="{D26EFBBA-DD97-2DAB-152B-A2C62EA79CDB}"/>
              </a:ext>
            </a:extLst>
          </p:cNvPr>
          <p:cNvSpPr txBox="1">
            <a:spLocks noChangeArrowheads="1"/>
          </p:cNvSpPr>
          <p:nvPr/>
        </p:nvSpPr>
        <p:spPr bwMode="auto">
          <a:xfrm>
            <a:off x="5087938" y="4308475"/>
            <a:ext cx="1655762"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GB" altLang="en-US" sz="1400" b="1" dirty="0"/>
              <a:t>Child Protection</a:t>
            </a:r>
            <a:r>
              <a:rPr lang="en-GB" altLang="en-US" sz="1200" dirty="0"/>
              <a:t>: </a:t>
            </a:r>
          </a:p>
          <a:p>
            <a:pPr algn="ctr" eaLnBrk="1" hangingPunct="1">
              <a:spcBef>
                <a:spcPct val="0"/>
              </a:spcBef>
              <a:buClrTx/>
              <a:buFontTx/>
              <a:buNone/>
            </a:pPr>
            <a:r>
              <a:rPr lang="en-GB" altLang="en-US" sz="1200" dirty="0"/>
              <a:t>(public law) </a:t>
            </a:r>
          </a:p>
          <a:p>
            <a:pPr algn="ctr" eaLnBrk="1" hangingPunct="1">
              <a:spcBef>
                <a:spcPct val="0"/>
              </a:spcBef>
              <a:buClrTx/>
              <a:buFontTx/>
              <a:buNone/>
            </a:pPr>
            <a:r>
              <a:rPr lang="en-GB" altLang="en-US" sz="1200" dirty="0"/>
              <a:t>welfare approach; </a:t>
            </a:r>
          </a:p>
          <a:p>
            <a:pPr algn="ctr" eaLnBrk="1" hangingPunct="1">
              <a:spcBef>
                <a:spcPct val="0"/>
              </a:spcBef>
              <a:buClrTx/>
              <a:buFontTx/>
              <a:buNone/>
            </a:pPr>
            <a:r>
              <a:rPr lang="en-GB" altLang="en-US" sz="1200" dirty="0"/>
              <a:t>state intervention</a:t>
            </a:r>
          </a:p>
          <a:p>
            <a:pPr algn="ctr" eaLnBrk="1" hangingPunct="1">
              <a:spcBef>
                <a:spcPct val="0"/>
              </a:spcBef>
              <a:buClrTx/>
              <a:buFontTx/>
              <a:buNone/>
            </a:pPr>
            <a:r>
              <a:rPr lang="en-GB" altLang="en-US" sz="1200" dirty="0"/>
              <a:t> in abusive families; </a:t>
            </a:r>
          </a:p>
          <a:p>
            <a:pPr algn="ctr" eaLnBrk="1" hangingPunct="1">
              <a:spcBef>
                <a:spcPct val="0"/>
              </a:spcBef>
              <a:buClrTx/>
              <a:buFontTx/>
              <a:buNone/>
            </a:pPr>
            <a:r>
              <a:rPr lang="en-GB" altLang="en-US" sz="1200" dirty="0"/>
              <a:t>mother seen as </a:t>
            </a:r>
          </a:p>
          <a:p>
            <a:pPr algn="ctr" eaLnBrk="1" hangingPunct="1">
              <a:spcBef>
                <a:spcPct val="0"/>
              </a:spcBef>
              <a:buClrTx/>
              <a:buFontTx/>
              <a:buNone/>
            </a:pPr>
            <a:r>
              <a:rPr lang="en-GB" altLang="en-US" sz="1200" dirty="0"/>
              <a:t>failing to protect</a:t>
            </a:r>
          </a:p>
        </p:txBody>
      </p:sp>
      <p:sp>
        <p:nvSpPr>
          <p:cNvPr id="15369" name="TextBox 8">
            <a:extLst>
              <a:ext uri="{FF2B5EF4-FFF2-40B4-BE49-F238E27FC236}">
                <a16:creationId xmlns:a16="http://schemas.microsoft.com/office/drawing/2014/main" id="{0298A68D-C3A3-D2CC-C691-C94797C5609B}"/>
              </a:ext>
            </a:extLst>
          </p:cNvPr>
          <p:cNvSpPr txBox="1">
            <a:spLocks noChangeArrowheads="1"/>
          </p:cNvSpPr>
          <p:nvPr/>
        </p:nvSpPr>
        <p:spPr bwMode="auto">
          <a:xfrm>
            <a:off x="3000375" y="2133601"/>
            <a:ext cx="158273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GB" altLang="en-US" sz="1400" b="1" dirty="0"/>
              <a:t>Domestic Abuse</a:t>
            </a:r>
            <a:r>
              <a:rPr lang="en-GB" altLang="en-US" sz="1200" dirty="0"/>
              <a:t>:  </a:t>
            </a:r>
          </a:p>
          <a:p>
            <a:pPr algn="ctr" eaLnBrk="1" hangingPunct="1">
              <a:spcBef>
                <a:spcPct val="0"/>
              </a:spcBef>
              <a:buClrTx/>
              <a:buFontTx/>
              <a:buNone/>
            </a:pPr>
            <a:r>
              <a:rPr lang="en-GB" altLang="en-US" sz="1200" dirty="0"/>
              <a:t>(criminal law);</a:t>
            </a:r>
          </a:p>
          <a:p>
            <a:pPr algn="ctr" eaLnBrk="1" hangingPunct="1">
              <a:spcBef>
                <a:spcPct val="0"/>
              </a:spcBef>
              <a:buClrTx/>
              <a:buFontTx/>
              <a:buNone/>
            </a:pPr>
            <a:r>
              <a:rPr lang="en-GB" altLang="en-US" sz="1200" dirty="0"/>
              <a:t>range of support  </a:t>
            </a:r>
          </a:p>
          <a:p>
            <a:pPr algn="ctr" eaLnBrk="1" hangingPunct="1">
              <a:spcBef>
                <a:spcPct val="0"/>
              </a:spcBef>
              <a:buClrTx/>
              <a:buFontTx/>
              <a:buNone/>
            </a:pPr>
            <a:r>
              <a:rPr lang="en-GB" altLang="en-US" sz="1200" dirty="0"/>
              <a:t>violent male partner</a:t>
            </a:r>
          </a:p>
        </p:txBody>
      </p:sp>
      <p:cxnSp>
        <p:nvCxnSpPr>
          <p:cNvPr id="11" name="Straight Arrow Connector 10">
            <a:extLst>
              <a:ext uri="{FF2B5EF4-FFF2-40B4-BE49-F238E27FC236}">
                <a16:creationId xmlns:a16="http://schemas.microsoft.com/office/drawing/2014/main" id="{E9333DB6-618B-35AB-4306-0CF0E6B53FB9}"/>
              </a:ext>
            </a:extLst>
          </p:cNvPr>
          <p:cNvCxnSpPr>
            <a:stCxn id="4" idx="6"/>
          </p:cNvCxnSpPr>
          <p:nvPr/>
        </p:nvCxnSpPr>
        <p:spPr>
          <a:xfrm>
            <a:off x="4872038" y="2924175"/>
            <a:ext cx="20875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9F87287-C68C-EE81-06CD-86375CFA7AEA}"/>
              </a:ext>
            </a:extLst>
          </p:cNvPr>
          <p:cNvCxnSpPr>
            <a:endCxn id="6" idx="1"/>
          </p:cNvCxnSpPr>
          <p:nvPr/>
        </p:nvCxnSpPr>
        <p:spPr>
          <a:xfrm>
            <a:off x="4440239" y="3789364"/>
            <a:ext cx="738187" cy="377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AA26A80-9064-E47B-B0D3-B701FAD745D1}"/>
              </a:ext>
            </a:extLst>
          </p:cNvPr>
          <p:cNvCxnSpPr/>
          <p:nvPr/>
        </p:nvCxnSpPr>
        <p:spPr>
          <a:xfrm flipV="1">
            <a:off x="6743701" y="3789364"/>
            <a:ext cx="593725" cy="3778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5038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18437"/>
            <a:ext cx="10515600" cy="1307805"/>
          </a:xfrm>
        </p:spPr>
        <p:txBody>
          <a:bodyPr>
            <a:normAutofit fontScale="90000"/>
          </a:bodyPr>
          <a:lstStyle/>
          <a:p>
            <a:r>
              <a:rPr lang="en-GB" dirty="0">
                <a:latin typeface="Arial" panose="020B0604020202020204" pitchFamily="34" charset="0"/>
                <a:cs typeface="Arial" panose="020B0604020202020204" pitchFamily="34" charset="0"/>
              </a:rPr>
              <a:t>Steps to address issues</a:t>
            </a: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169042"/>
            <a:ext cx="10049540" cy="4007920"/>
          </a:xfrm>
        </p:spPr>
        <p:txBody>
          <a:bodyPr>
            <a:normAutofit/>
          </a:bodyPr>
          <a:lstStyle/>
          <a:p>
            <a:r>
              <a:rPr lang="en-GB" dirty="0">
                <a:latin typeface="Arial" panose="020B0604020202020204" pitchFamily="34" charset="0"/>
                <a:cs typeface="Arial" panose="020B0604020202020204" pitchFamily="34" charset="0"/>
              </a:rPr>
              <a:t>Pilot launched at family courts in North Wales and Dorset to better support victims of domestic abuse</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Sets out to improve information sharing so that victims avoid retelling traumatic experiences</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Part of government’s decisive action to tackle domestic violence and improve victim support (HM Government, 2022)</a:t>
            </a:r>
          </a:p>
        </p:txBody>
      </p:sp>
    </p:spTree>
    <p:extLst>
      <p:ext uri="{BB962C8B-B14F-4D97-AF65-F5344CB8AC3E}">
        <p14:creationId xmlns:p14="http://schemas.microsoft.com/office/powerpoint/2010/main" val="554313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18437"/>
            <a:ext cx="10515600" cy="1307805"/>
          </a:xfrm>
        </p:spPr>
        <p:txBody>
          <a:bodyPr>
            <a:normAutofit fontScale="90000"/>
          </a:bodyPr>
          <a:lstStyle/>
          <a:p>
            <a:r>
              <a:rPr lang="en-GB" dirty="0">
                <a:latin typeface="Arial" panose="020B0604020202020204" pitchFamily="34" charset="0"/>
                <a:cs typeface="Arial" panose="020B0604020202020204" pitchFamily="34" charset="0"/>
              </a:rPr>
              <a:t>Steps to address issues</a:t>
            </a: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169042"/>
            <a:ext cx="10049540" cy="4007920"/>
          </a:xfrm>
        </p:spPr>
        <p:txBody>
          <a:bodyPr>
            <a:normAutofit fontScale="92500" lnSpcReduction="20000"/>
          </a:bodyPr>
          <a:lstStyle/>
          <a:p>
            <a:r>
              <a:rPr lang="en-GB" dirty="0">
                <a:latin typeface="Arial" panose="020B0604020202020204" pitchFamily="34" charset="0"/>
                <a:cs typeface="Arial" panose="020B0604020202020204" pitchFamily="34" charset="0"/>
              </a:rPr>
              <a:t>Agencies will first gather information and assess whether there are any concerns for a child or person involved in the case about substance misuse, domestic abuse, or other welfare issues</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There will then be a hearing to decide what interventions or decisions are required, for example whether it could be suitable for mediation out of court</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new process aims to take the confrontational elements out of the family court system, with a focus more on investigating and solving problems to reduce potential harm to those involved (HM Government, 2022)</a:t>
            </a:r>
          </a:p>
        </p:txBody>
      </p:sp>
    </p:spTree>
    <p:extLst>
      <p:ext uri="{BB962C8B-B14F-4D97-AF65-F5344CB8AC3E}">
        <p14:creationId xmlns:p14="http://schemas.microsoft.com/office/powerpoint/2010/main" val="1489082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chor="ctr">
            <a:normAutofit/>
          </a:bodyPr>
          <a:lstStyle/>
          <a:p>
            <a:pPr>
              <a:defRPr/>
            </a:pPr>
            <a:r>
              <a:rPr lang="en-GB" dirty="0">
                <a:latin typeface="Arial" panose="020B0604020202020204" pitchFamily="34" charset="0"/>
                <a:cs typeface="Arial" panose="020B0604020202020204" pitchFamily="34" charset="0"/>
              </a:rPr>
              <a:t>Conclusions</a:t>
            </a:r>
          </a:p>
        </p:txBody>
      </p:sp>
      <p:sp>
        <p:nvSpPr>
          <p:cNvPr id="3" name="Content Placeholder 2"/>
          <p:cNvSpPr>
            <a:spLocks noGrp="1"/>
          </p:cNvSpPr>
          <p:nvPr>
            <p:ph sz="half" idx="2"/>
          </p:nvPr>
        </p:nvSpPr>
        <p:spPr>
          <a:xfrm>
            <a:off x="838200" y="2083981"/>
            <a:ext cx="10515600" cy="4092982"/>
          </a:xfrm>
        </p:spPr>
        <p:txBody>
          <a:bodyPr>
            <a:normAutofit/>
          </a:bodyPr>
          <a:lstStyle/>
          <a:p>
            <a:pPr>
              <a:defRPr/>
            </a:pPr>
            <a:r>
              <a:rPr lang="en-GB" sz="2000" dirty="0">
                <a:latin typeface="Arial" panose="020B0604020202020204" pitchFamily="34" charset="0"/>
                <a:cs typeface="Arial" panose="020B0604020202020204" pitchFamily="34" charset="0"/>
              </a:rPr>
              <a:t>Family Law Court interventions are supposed to provide a range of civil remedies to address domestic abuse</a:t>
            </a:r>
          </a:p>
          <a:p>
            <a:pPr marL="0" indent="0">
              <a:buNone/>
              <a:defRPr/>
            </a:pPr>
            <a:endParaRPr lang="en-GB" sz="2000" dirty="0">
              <a:latin typeface="Arial" panose="020B0604020202020204" pitchFamily="34" charset="0"/>
              <a:cs typeface="Arial" panose="020B0604020202020204" pitchFamily="34" charset="0"/>
            </a:endParaRPr>
          </a:p>
          <a:p>
            <a:pPr>
              <a:defRPr/>
            </a:pPr>
            <a:r>
              <a:rPr lang="en-GB" sz="2000" dirty="0">
                <a:latin typeface="Arial" panose="020B0604020202020204" pitchFamily="34" charset="0"/>
                <a:cs typeface="Arial" panose="020B0604020202020204" pitchFamily="34" charset="0"/>
              </a:rPr>
              <a:t>However, research shows that such interventions can lead to increased risk and harm for applicants</a:t>
            </a:r>
          </a:p>
          <a:p>
            <a:pPr marL="0" indent="0">
              <a:buNone/>
              <a:defRPr/>
            </a:pPr>
            <a:endParaRPr lang="en-GB" sz="2000" dirty="0">
              <a:latin typeface="Arial" panose="020B0604020202020204" pitchFamily="34" charset="0"/>
              <a:cs typeface="Arial" panose="020B0604020202020204" pitchFamily="34" charset="0"/>
            </a:endParaRPr>
          </a:p>
          <a:p>
            <a:pPr>
              <a:defRPr/>
            </a:pPr>
            <a:r>
              <a:rPr lang="en-GB" sz="2000" dirty="0">
                <a:latin typeface="Arial" panose="020B0604020202020204" pitchFamily="34" charset="0"/>
                <a:cs typeface="Arial" panose="020B0604020202020204" pitchFamily="34" charset="0"/>
              </a:rPr>
              <a:t>Issues with survivor interactions with the Family Law Courts have been recognised at a national level</a:t>
            </a:r>
          </a:p>
          <a:p>
            <a:pPr marL="0" indent="0">
              <a:buNone/>
              <a:defRPr/>
            </a:pPr>
            <a:endParaRPr lang="en-GB" sz="2000" dirty="0">
              <a:latin typeface="Arial" panose="020B0604020202020204" pitchFamily="34" charset="0"/>
              <a:cs typeface="Arial" panose="020B0604020202020204" pitchFamily="34" charset="0"/>
            </a:endParaRPr>
          </a:p>
          <a:p>
            <a:pPr>
              <a:defRPr/>
            </a:pPr>
            <a:r>
              <a:rPr lang="en-GB" sz="2000" dirty="0">
                <a:latin typeface="Arial" panose="020B0604020202020204" pitchFamily="34" charset="0"/>
                <a:cs typeface="Arial" panose="020B0604020202020204" pitchFamily="34" charset="0"/>
              </a:rPr>
              <a:t>None-the-less, survivors require ongoing support from practitioners, friends and family to navigate the Family Law processes</a:t>
            </a:r>
            <a:endParaRPr lang="en-GB" sz="2000" dirty="0"/>
          </a:p>
        </p:txBody>
      </p:sp>
    </p:spTree>
    <p:extLst>
      <p:ext uri="{BB962C8B-B14F-4D97-AF65-F5344CB8AC3E}">
        <p14:creationId xmlns:p14="http://schemas.microsoft.com/office/powerpoint/2010/main" val="20612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85070"/>
          </a:xfrm>
        </p:spPr>
        <p:txBody>
          <a:bodyPr anchor="ctr">
            <a:normAutofit/>
          </a:bodyPr>
          <a:lstStyle/>
          <a:p>
            <a:pPr algn="ctr">
              <a:defRPr/>
            </a:pPr>
            <a:r>
              <a:rPr lang="en-GB" dirty="0">
                <a:latin typeface="Arial" panose="020B0604020202020204" pitchFamily="34" charset="0"/>
                <a:cs typeface="Arial" panose="020B0604020202020204" pitchFamily="34" charset="0"/>
              </a:rPr>
              <a:t>Any questions?</a:t>
            </a:r>
          </a:p>
        </p:txBody>
      </p:sp>
      <p:sp>
        <p:nvSpPr>
          <p:cNvPr id="3" name="Content Placeholder 2"/>
          <p:cNvSpPr>
            <a:spLocks noGrp="1"/>
          </p:cNvSpPr>
          <p:nvPr>
            <p:ph sz="half" idx="2"/>
          </p:nvPr>
        </p:nvSpPr>
        <p:spPr>
          <a:xfrm>
            <a:off x="838200" y="2083981"/>
            <a:ext cx="10515600" cy="4092982"/>
          </a:xfrm>
        </p:spPr>
        <p:txBody>
          <a:bodyPr>
            <a:normAutofit/>
          </a:bodyPr>
          <a:lstStyle/>
          <a:p>
            <a:pPr marL="0" indent="0">
              <a:buNone/>
              <a:defRPr/>
            </a:pPr>
            <a:endParaRPr lang="en-GB" sz="2000" dirty="0"/>
          </a:p>
        </p:txBody>
      </p:sp>
    </p:spTree>
    <p:extLst>
      <p:ext uri="{BB962C8B-B14F-4D97-AF65-F5344CB8AC3E}">
        <p14:creationId xmlns:p14="http://schemas.microsoft.com/office/powerpoint/2010/main" val="167329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panose="020B0604020202020204" pitchFamily="34" charset="0"/>
                <a:cs typeface="Arial" panose="020B0604020202020204" pitchFamily="34" charset="0"/>
              </a:rPr>
              <a:t>Biography</a:t>
            </a:r>
          </a:p>
        </p:txBody>
      </p:sp>
      <p:sp>
        <p:nvSpPr>
          <p:cNvPr id="3" name="Content Placeholder 2"/>
          <p:cNvSpPr>
            <a:spLocks noGrp="1"/>
          </p:cNvSpPr>
          <p:nvPr>
            <p:ph idx="1"/>
          </p:nvPr>
        </p:nvSpPr>
        <p:spPr>
          <a:xfrm>
            <a:off x="838200" y="2035834"/>
            <a:ext cx="9407013" cy="4512449"/>
          </a:xfrm>
        </p:spPr>
        <p:txBody>
          <a:bodyPr>
            <a:normAutofit/>
          </a:bodyPr>
          <a:lstStyle/>
          <a:p>
            <a:pPr marL="0" indent="0">
              <a:buNone/>
            </a:pPr>
            <a:r>
              <a:rPr lang="en-GB" sz="2000" dirty="0">
                <a:latin typeface="Arial" panose="020B0604020202020204" pitchFamily="34" charset="0"/>
                <a:cs typeface="Arial" panose="020B0604020202020204" pitchFamily="34" charset="0"/>
              </a:rPr>
              <a:t>Simon is a Visiting Research Fellow with the Policing Institute for the Eastern Region (PIER) where he specialises in evaluating agency responses to VAWG and other forms of Serious Violence. He is also an Independent Domestic Homicide Review (DHR) Author, Home Office-appointed DHR Reader and VKPP Peer-Review Cadre Member</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Previously, Simon was a Lecturer in Criminology at Anglia Ruskin University, Cambridge. Prior to this, he was the Domestic Abuse and Sexual Violence Partnership Manager for Cambridgeshire and Peterborough for 10 years.</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Simon also worked from 1997 - 2007 in a variety of roles across Children’s Services in Suffolk and Cambridgeshire.</a:t>
            </a:r>
          </a:p>
        </p:txBody>
      </p:sp>
    </p:spTree>
    <p:extLst>
      <p:ext uri="{BB962C8B-B14F-4D97-AF65-F5344CB8AC3E}">
        <p14:creationId xmlns:p14="http://schemas.microsoft.com/office/powerpoint/2010/main" val="348754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panose="020B0604020202020204" pitchFamily="34" charset="0"/>
                <a:cs typeface="Arial" panose="020B0604020202020204" pitchFamily="34" charset="0"/>
              </a:rPr>
              <a:t>Outline </a:t>
            </a:r>
          </a:p>
        </p:txBody>
      </p:sp>
      <p:sp>
        <p:nvSpPr>
          <p:cNvPr id="3" name="Content Placeholder 2"/>
          <p:cNvSpPr>
            <a:spLocks noGrp="1"/>
          </p:cNvSpPr>
          <p:nvPr>
            <p:ph idx="1"/>
          </p:nvPr>
        </p:nvSpPr>
        <p:spPr>
          <a:xfrm>
            <a:off x="838200" y="1825624"/>
            <a:ext cx="9407013" cy="4722659"/>
          </a:xfrm>
        </p:spPr>
        <p:txBody>
          <a:bodyPr>
            <a:normAutofit/>
          </a:bodyPr>
          <a:lstStyle/>
          <a:p>
            <a:r>
              <a:rPr lang="en-GB" sz="2400" dirty="0">
                <a:latin typeface="Arial" panose="020B0604020202020204" pitchFamily="34" charset="0"/>
                <a:cs typeface="Arial" panose="020B0604020202020204" pitchFamily="34" charset="0"/>
              </a:rPr>
              <a:t>Context to domestic abuse survivor interactions with the Family Law Courts</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Issues with domestic abuse survivor interactions with the Family Law Courts</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Explanations for issues with domestic abuse survivor interactions with the Family Law Court</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Steps to address these issues</a:t>
            </a:r>
          </a:p>
        </p:txBody>
      </p:sp>
    </p:spTree>
    <p:extLst>
      <p:ext uri="{BB962C8B-B14F-4D97-AF65-F5344CB8AC3E}">
        <p14:creationId xmlns:p14="http://schemas.microsoft.com/office/powerpoint/2010/main" val="3153309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93284"/>
          </a:xfrm>
        </p:spPr>
        <p:txBody>
          <a:bodyPr>
            <a:normAutofit fontScale="90000"/>
          </a:bodyPr>
          <a:lstStyle/>
          <a:p>
            <a:r>
              <a:rPr lang="en-GB" dirty="0">
                <a:latin typeface="Arial" panose="020B0604020202020204" pitchFamily="34" charset="0"/>
                <a:cs typeface="Arial" panose="020B0604020202020204" pitchFamily="34" charset="0"/>
              </a:rPr>
              <a:t>Context to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275367"/>
            <a:ext cx="10049540" cy="3901595"/>
          </a:xfrm>
        </p:spPr>
        <p:txBody>
          <a:bodyPr>
            <a:normAutofit fontScale="85000" lnSpcReduction="20000"/>
          </a:bodyPr>
          <a:lstStyle/>
          <a:p>
            <a:r>
              <a:rPr lang="en-GB" dirty="0">
                <a:latin typeface="Arial" panose="020B0604020202020204" pitchFamily="34" charset="0"/>
                <a:cs typeface="Arial" panose="020B0604020202020204" pitchFamily="34" charset="0"/>
              </a:rPr>
              <a:t>Five key areas of interaction between domestic abuse survivors and the Family Law Court:</a:t>
            </a:r>
          </a:p>
          <a:p>
            <a:pPr marL="0"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Non-Molestation Orders (Domestic Violence Remedy)</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Residency Orders (Domestic Violence Remedy)</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Children Act (Private Law Cases)</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Divorce</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Forced Marriage Protection Orders and Female Genital Mutilation Protection Orders</a:t>
            </a:r>
          </a:p>
          <a:p>
            <a:pPr marL="457200" lvl="1" indent="0">
              <a:buNone/>
            </a:pPr>
            <a:endParaRPr lang="en-GB" dirty="0"/>
          </a:p>
          <a:p>
            <a:pPr marL="0" indent="0">
              <a:buNone/>
            </a:pPr>
            <a:endParaRPr lang="en-GB" dirty="0"/>
          </a:p>
        </p:txBody>
      </p:sp>
    </p:spTree>
    <p:extLst>
      <p:ext uri="{BB962C8B-B14F-4D97-AF65-F5344CB8AC3E}">
        <p14:creationId xmlns:p14="http://schemas.microsoft.com/office/powerpoint/2010/main" val="151642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93284"/>
          </a:xfrm>
        </p:spPr>
        <p:txBody>
          <a:bodyPr>
            <a:normAutofit fontScale="90000"/>
          </a:bodyPr>
          <a:lstStyle/>
          <a:p>
            <a:r>
              <a:rPr lang="en-GB" dirty="0">
                <a:latin typeface="Arial" panose="020B0604020202020204" pitchFamily="34" charset="0"/>
                <a:cs typeface="Arial" panose="020B0604020202020204" pitchFamily="34" charset="0"/>
              </a:rPr>
              <a:t>Context to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275367"/>
            <a:ext cx="10049540" cy="3901595"/>
          </a:xfrm>
        </p:spPr>
        <p:txBody>
          <a:bodyPr>
            <a:normAutofit fontScale="92500" lnSpcReduction="10000"/>
          </a:bodyPr>
          <a:lstStyle/>
          <a:p>
            <a:r>
              <a:rPr lang="en-GB" dirty="0">
                <a:latin typeface="Arial" panose="020B0604020202020204" pitchFamily="34" charset="0"/>
                <a:cs typeface="Arial" panose="020B0604020202020204" pitchFamily="34" charset="0"/>
              </a:rPr>
              <a:t>c. 32,000 Domestic Violence Remedy Orders per annum (84% Non-Molestation Orders, 16% Residency Orders)</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 55,000 Children Act (Private Law cases) per annum</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 110,000 Divorce cases per annum</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 400 Forced Marriage Protection Orders and Female Genital Mutilation Protection Orders per annum (HM Government, 2022)</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52293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93284"/>
          </a:xfrm>
        </p:spPr>
        <p:txBody>
          <a:bodyPr>
            <a:normAutofit fontScale="90000"/>
          </a:bodyPr>
          <a:lstStyle/>
          <a:p>
            <a:r>
              <a:rPr lang="en-GB" dirty="0">
                <a:latin typeface="Arial" panose="020B0604020202020204" pitchFamily="34" charset="0"/>
                <a:cs typeface="Arial" panose="020B0604020202020204" pitchFamily="34" charset="0"/>
              </a:rPr>
              <a:t>Context to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020187"/>
            <a:ext cx="10049540" cy="4156776"/>
          </a:xfrm>
        </p:spPr>
        <p:txBody>
          <a:bodyPr>
            <a:normAutofit/>
          </a:bodyPr>
          <a:lstStyle/>
          <a:p>
            <a:r>
              <a:rPr lang="en-GB" dirty="0">
                <a:latin typeface="Arial" panose="020B0604020202020204" pitchFamily="34" charset="0"/>
                <a:cs typeface="Arial" panose="020B0604020202020204" pitchFamily="34" charset="0"/>
              </a:rPr>
              <a:t>Consecutive national ‘End Violence Against Women and Girls’ strategies have prioritised ‘civil remedies’ as a resolution to domestic abuse</a:t>
            </a:r>
          </a:p>
          <a:p>
            <a:pPr marL="0" indent="0" algn="ctr">
              <a:buNone/>
            </a:pPr>
            <a:endParaRPr lang="en-GB" dirty="0"/>
          </a:p>
        </p:txBody>
      </p:sp>
      <p:pic>
        <p:nvPicPr>
          <p:cNvPr id="4" name="Picture 3">
            <a:extLst>
              <a:ext uri="{FF2B5EF4-FFF2-40B4-BE49-F238E27FC236}">
                <a16:creationId xmlns:a16="http://schemas.microsoft.com/office/drawing/2014/main" id="{4A64400F-0DCA-4928-66D8-2D31797CCA45}"/>
              </a:ext>
            </a:extLst>
          </p:cNvPr>
          <p:cNvPicPr>
            <a:picLocks noChangeAspect="1"/>
          </p:cNvPicPr>
          <p:nvPr/>
        </p:nvPicPr>
        <p:blipFill>
          <a:blip r:embed="rId2"/>
          <a:stretch>
            <a:fillRect/>
          </a:stretch>
        </p:blipFill>
        <p:spPr>
          <a:xfrm>
            <a:off x="3267740" y="3577856"/>
            <a:ext cx="4572000" cy="3048000"/>
          </a:xfrm>
          <a:prstGeom prst="rect">
            <a:avLst/>
          </a:prstGeom>
        </p:spPr>
      </p:pic>
    </p:spTree>
    <p:extLst>
      <p:ext uri="{BB962C8B-B14F-4D97-AF65-F5344CB8AC3E}">
        <p14:creationId xmlns:p14="http://schemas.microsoft.com/office/powerpoint/2010/main" val="1718103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93284"/>
          </a:xfrm>
        </p:spPr>
        <p:txBody>
          <a:bodyPr>
            <a:normAutofit fontScale="90000"/>
          </a:bodyPr>
          <a:lstStyle/>
          <a:p>
            <a:r>
              <a:rPr lang="en-GB" dirty="0">
                <a:latin typeface="Arial" panose="020B0604020202020204" pitchFamily="34" charset="0"/>
                <a:cs typeface="Arial" panose="020B0604020202020204" pitchFamily="34" charset="0"/>
              </a:rPr>
              <a:t>Context to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275367"/>
            <a:ext cx="10049540" cy="3901595"/>
          </a:xfrm>
        </p:spPr>
        <p:txBody>
          <a:bodyPr>
            <a:normAutofit fontScale="92500" lnSpcReduction="10000"/>
          </a:bodyPr>
          <a:lstStyle/>
          <a:p>
            <a:r>
              <a:rPr lang="en-GB" dirty="0">
                <a:latin typeface="Arial" panose="020B0604020202020204" pitchFamily="34" charset="0"/>
                <a:cs typeface="Arial" panose="020B0604020202020204" pitchFamily="34" charset="0"/>
              </a:rPr>
              <a:t>Cambridgeshire Family Courts research (Kerss, 2021) based on </a:t>
            </a:r>
            <a:r>
              <a:rPr lang="en-GB" i="1" dirty="0">
                <a:latin typeface="Arial" panose="020B0604020202020204" pitchFamily="34" charset="0"/>
                <a:cs typeface="Arial" panose="020B0604020202020204" pitchFamily="34" charset="0"/>
              </a:rPr>
              <a:t>ex-</a:t>
            </a:r>
            <a:r>
              <a:rPr lang="en-GB" i="1" dirty="0" err="1">
                <a:latin typeface="Arial" panose="020B0604020202020204" pitchFamily="34" charset="0"/>
                <a:cs typeface="Arial" panose="020B0604020202020204" pitchFamily="34" charset="0"/>
              </a:rPr>
              <a:t>parte</a:t>
            </a:r>
            <a:r>
              <a:rPr lang="en-GB" dirty="0">
                <a:latin typeface="Arial" panose="020B0604020202020204" pitchFamily="34" charset="0"/>
                <a:cs typeface="Arial" panose="020B0604020202020204" pitchFamily="34" charset="0"/>
              </a:rPr>
              <a:t> Non-Molestation Order applications</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Demographics:</a:t>
            </a:r>
          </a:p>
          <a:p>
            <a:pPr marL="0"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88% female applicants (aged 17 – 60)</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85% male respondents (aged 22 – 61)</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77% applications involved children</a:t>
            </a:r>
          </a:p>
          <a:p>
            <a:pPr marL="457200" lvl="1" indent="0">
              <a:buNone/>
            </a:pPr>
            <a:endParaRPr lang="en-GB" dirty="0">
              <a:latin typeface="Arial" panose="020B0604020202020204" pitchFamily="34" charset="0"/>
              <a:cs typeface="Arial" panose="020B0604020202020204" pitchFamily="34" charset="0"/>
            </a:endParaRPr>
          </a:p>
          <a:p>
            <a:pPr lvl="1"/>
            <a:endParaRPr lang="en-GB" dirty="0"/>
          </a:p>
          <a:p>
            <a:pPr marL="0" indent="0">
              <a:buNone/>
            </a:pPr>
            <a:endParaRPr lang="en-GB" dirty="0"/>
          </a:p>
        </p:txBody>
      </p:sp>
    </p:spTree>
    <p:extLst>
      <p:ext uri="{BB962C8B-B14F-4D97-AF65-F5344CB8AC3E}">
        <p14:creationId xmlns:p14="http://schemas.microsoft.com/office/powerpoint/2010/main" val="2249724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93284"/>
          </a:xfrm>
        </p:spPr>
        <p:txBody>
          <a:bodyPr>
            <a:normAutofit fontScale="90000"/>
          </a:bodyPr>
          <a:lstStyle/>
          <a:p>
            <a:r>
              <a:rPr lang="en-GB" dirty="0">
                <a:latin typeface="Arial" panose="020B0604020202020204" pitchFamily="34" charset="0"/>
                <a:cs typeface="Arial" panose="020B0604020202020204" pitchFamily="34" charset="0"/>
              </a:rPr>
              <a:t>Context to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903229"/>
            <a:ext cx="10049540" cy="4273734"/>
          </a:xfrm>
        </p:spPr>
        <p:txBody>
          <a:bodyPr>
            <a:normAutofit fontScale="77500" lnSpcReduction="20000"/>
          </a:bodyPr>
          <a:lstStyle/>
          <a:p>
            <a:r>
              <a:rPr lang="en-GB" sz="3600" dirty="0">
                <a:latin typeface="Arial" panose="020B0604020202020204" pitchFamily="34" charset="0"/>
                <a:cs typeface="Arial" panose="020B0604020202020204" pitchFamily="34" charset="0"/>
              </a:rPr>
              <a:t>Risk factors:</a:t>
            </a:r>
          </a:p>
          <a:p>
            <a:pPr marL="0"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100% of applications cited verbal abuse, stalking and harassment, and escalation of abuse over time</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96% cited coercive control and physical violence</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42% cited the presence of financial abuse and ongoing issues with shared accommodation/housing</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38% of the applications, threats to kill were cited, and 35% the applicant had stated that the respondent had threatened suicide</a:t>
            </a:r>
          </a:p>
          <a:p>
            <a:pPr marL="457200" lvl="1"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19% of applications cited the use of sexual violence, 8% cited the abuse of animals. In a further 8%, applicants stated that the respondents had previously breached court orders or police bail conditions</a:t>
            </a:r>
          </a:p>
          <a:p>
            <a:pPr marL="457200" lvl="1" indent="0">
              <a:buNone/>
            </a:pPr>
            <a:endParaRPr lang="en-GB" dirty="0"/>
          </a:p>
          <a:p>
            <a:pPr marL="0" indent="0">
              <a:buNone/>
            </a:pPr>
            <a:endParaRPr lang="en-GB" dirty="0"/>
          </a:p>
        </p:txBody>
      </p:sp>
    </p:spTree>
    <p:extLst>
      <p:ext uri="{BB962C8B-B14F-4D97-AF65-F5344CB8AC3E}">
        <p14:creationId xmlns:p14="http://schemas.microsoft.com/office/powerpoint/2010/main" val="686283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261117"/>
          </a:xfrm>
        </p:spPr>
        <p:txBody>
          <a:bodyPr>
            <a:normAutofit fontScale="90000"/>
          </a:bodyPr>
          <a:lstStyle/>
          <a:p>
            <a:r>
              <a:rPr lang="en-GB" dirty="0">
                <a:latin typeface="Arial" panose="020B0604020202020204" pitchFamily="34" charset="0"/>
                <a:cs typeface="Arial" panose="020B0604020202020204" pitchFamily="34" charset="0"/>
              </a:rPr>
              <a:t>Issues with domestic abuse survivor interactions with the Family Law Courts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190307"/>
            <a:ext cx="10049540" cy="3986655"/>
          </a:xfrm>
        </p:spPr>
        <p:txBody>
          <a:bodyPr>
            <a:normAutofit fontScale="92500" lnSpcReduction="20000"/>
          </a:bodyPr>
          <a:lstStyle/>
          <a:p>
            <a:r>
              <a:rPr lang="en-GB" dirty="0">
                <a:latin typeface="Arial" panose="020B0604020202020204" pitchFamily="34" charset="0"/>
                <a:cs typeface="Arial" panose="020B0604020202020204" pitchFamily="34" charset="0"/>
              </a:rPr>
              <a:t>Ministry of Justice (2020) found “that deep-seated and systematic issues…were found to affect how risk to both children and adults is identified and managed”.</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Three main barriers:</a:t>
            </a:r>
          </a:p>
          <a:p>
            <a:pPr marL="0" indent="0">
              <a:buNone/>
            </a:pP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1. “The pro-contact culture of the courts and professionals involved in child arrangement cases; submissions highlighted a resulting lack of understanding of the different forms that domestic abuse takes, and of the ongoing impacts of abuse on children and victim parents, the systematic minimisation or disbelief of abuse, and the acceptance of counter-allegations without robust scrutiny”.</a:t>
            </a:r>
          </a:p>
          <a:p>
            <a:endParaRPr lang="en-GB"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680270436"/>
      </p:ext>
    </p:extLst>
  </p:cSld>
  <p:clrMapOvr>
    <a:masterClrMapping/>
  </p:clrMapOvr>
</p:sld>
</file>

<file path=ppt/theme/theme1.xml><?xml version="1.0" encoding="utf-8"?>
<a:theme xmlns:a="http://schemas.openxmlformats.org/drawingml/2006/main" name="3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C89C5D2E-0A2A-D047-815A-E3C83815190A}" vid="{D5BE3479-13AD-C64A-A6D8-7F344855E75B}"/>
    </a:ext>
  </a:extLst>
</a:theme>
</file>

<file path=ppt/theme/theme2.xml><?xml version="1.0" encoding="utf-8"?>
<a:theme xmlns:a="http://schemas.openxmlformats.org/drawingml/2006/main" name="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C89C5D2E-0A2A-D047-815A-E3C83815190A}" vid="{D5BE3479-13AD-C64A-A6D8-7F344855E75B}"/>
    </a:ext>
  </a:extLst>
</a:theme>
</file>

<file path=ppt/theme/theme3.xml><?xml version="1.0" encoding="utf-8"?>
<a:theme xmlns:a="http://schemas.openxmlformats.org/drawingml/2006/main" name="1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4.xml><?xml version="1.0" encoding="utf-8"?>
<a:theme xmlns:a="http://schemas.openxmlformats.org/drawingml/2006/main" name="4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5.xml><?xml version="1.0" encoding="utf-8"?>
<a:theme xmlns:a="http://schemas.openxmlformats.org/drawingml/2006/main" name="2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6.xml><?xml version="1.0" encoding="utf-8"?>
<a:theme xmlns:a="http://schemas.openxmlformats.org/drawingml/2006/main" name="5_ARU Brand">
  <a:themeElements>
    <a:clrScheme name="ARU">
      <a:dk1>
        <a:srgbClr val="061D48"/>
      </a:dk1>
      <a:lt1>
        <a:srgbClr val="FFD000"/>
      </a:lt1>
      <a:dk2>
        <a:srgbClr val="061D48"/>
      </a:dk2>
      <a:lt2>
        <a:srgbClr val="FFD000"/>
      </a:lt2>
      <a:accent1>
        <a:srgbClr val="CF4520"/>
      </a:accent1>
      <a:accent2>
        <a:srgbClr val="A6093C"/>
      </a:accent2>
      <a:accent3>
        <a:srgbClr val="5C068C"/>
      </a:accent3>
      <a:accent4>
        <a:srgbClr val="0077C8"/>
      </a:accent4>
      <a:accent5>
        <a:srgbClr val="008578"/>
      </a:accent5>
      <a:accent6>
        <a:srgbClr val="FFFFFF"/>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U Brand" id="{50005E63-F00A-C84E-98A0-085BB74068A2}" vid="{F9EAC4CD-7EB4-3E44-B4D4-3B5A20E17EAE}"/>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5315</TotalTime>
  <Words>1164</Words>
  <Application>Microsoft Office PowerPoint</Application>
  <PresentationFormat>Widescreen</PresentationFormat>
  <Paragraphs>138</Paragraphs>
  <Slides>17</Slides>
  <Notes>1</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17</vt:i4>
      </vt:variant>
    </vt:vector>
  </HeadingPairs>
  <TitlesOfParts>
    <vt:vector size="27" baseType="lpstr">
      <vt:lpstr>Arial</vt:lpstr>
      <vt:lpstr>ARU Raisonne DemiBold</vt:lpstr>
      <vt:lpstr>Calibri</vt:lpstr>
      <vt:lpstr>Raleway</vt:lpstr>
      <vt:lpstr>3_ARU Brand</vt:lpstr>
      <vt:lpstr>ARU Brand</vt:lpstr>
      <vt:lpstr>1_ARU Brand</vt:lpstr>
      <vt:lpstr>4_ARU Brand</vt:lpstr>
      <vt:lpstr>2_ARU Brand</vt:lpstr>
      <vt:lpstr>5_ARU Brand</vt:lpstr>
      <vt:lpstr>Family Law Courts and Survivors of Domestic Abuse  April 2023 </vt:lpstr>
      <vt:lpstr>Biography</vt:lpstr>
      <vt:lpstr>Outline </vt:lpstr>
      <vt:lpstr>Context to domestic abuse survivor interactions with the Family Law Courts </vt:lpstr>
      <vt:lpstr>Context to domestic abuse survivor interactions with the Family Law Courts </vt:lpstr>
      <vt:lpstr>Context to domestic abuse survivor interactions with the Family Law Courts </vt:lpstr>
      <vt:lpstr>Context to domestic abuse survivor interactions with the Family Law Courts </vt:lpstr>
      <vt:lpstr>Context to domestic abuse survivor interactions with the Family Law Courts </vt:lpstr>
      <vt:lpstr>Issues with domestic abuse survivor interactions with the Family Law Courts </vt:lpstr>
      <vt:lpstr>Issues with domestic abuse survivor interactions with the Family Law Courts </vt:lpstr>
      <vt:lpstr>Issues with domestic abuse survivor interactions with the Family Law Courts </vt:lpstr>
      <vt:lpstr>Explanations for issues with domestic abuse survivor interactions with the Family Law Court  </vt:lpstr>
      <vt:lpstr>The ‘Three Planets’ Model</vt:lpstr>
      <vt:lpstr>Steps to address issues   </vt:lpstr>
      <vt:lpstr>Steps to address issues   </vt:lpstr>
      <vt:lpstr>Conclusions</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Vaughan, Adrian</dc:creator>
  <cp:lastModifiedBy>Simon Kerss</cp:lastModifiedBy>
  <cp:revision>407</cp:revision>
  <cp:lastPrinted>2022-09-27T08:21:40Z</cp:lastPrinted>
  <dcterms:created xsi:type="dcterms:W3CDTF">2019-04-25T11:00:23Z</dcterms:created>
  <dcterms:modified xsi:type="dcterms:W3CDTF">2023-04-27T09:47:59Z</dcterms:modified>
</cp:coreProperties>
</file>