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4.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5.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6" r:id="rId1"/>
    <p:sldMasterId id="2147483737" r:id="rId2"/>
    <p:sldMasterId id="2147483719" r:id="rId3"/>
    <p:sldMasterId id="2147483754" r:id="rId4"/>
    <p:sldMasterId id="2147483728" r:id="rId5"/>
    <p:sldMasterId id="2147483763" r:id="rId6"/>
  </p:sldMasterIdLst>
  <p:notesMasterIdLst>
    <p:notesMasterId r:id="rId27"/>
  </p:notesMasterIdLst>
  <p:sldIdLst>
    <p:sldId id="283" r:id="rId7"/>
    <p:sldId id="440" r:id="rId8"/>
    <p:sldId id="387" r:id="rId9"/>
    <p:sldId id="406" r:id="rId10"/>
    <p:sldId id="429" r:id="rId11"/>
    <p:sldId id="430" r:id="rId12"/>
    <p:sldId id="431" r:id="rId13"/>
    <p:sldId id="432" r:id="rId14"/>
    <p:sldId id="434" r:id="rId15"/>
    <p:sldId id="435" r:id="rId16"/>
    <p:sldId id="436" r:id="rId17"/>
    <p:sldId id="437" r:id="rId18"/>
    <p:sldId id="438" r:id="rId19"/>
    <p:sldId id="425" r:id="rId20"/>
    <p:sldId id="567" r:id="rId21"/>
    <p:sldId id="423" r:id="rId22"/>
    <p:sldId id="566" r:id="rId23"/>
    <p:sldId id="418" r:id="rId24"/>
    <p:sldId id="417" r:id="rId25"/>
    <p:sldId id="415"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4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100"/>
    <a:srgbClr val="008578"/>
    <a:srgbClr val="0077C8"/>
    <a:srgbClr val="5C068C"/>
    <a:srgbClr val="A6093D"/>
    <a:srgbClr val="FFFFFF"/>
    <a:srgbClr val="CF4520"/>
    <a:srgbClr val="071D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8370" autoAdjust="0"/>
    <p:restoredTop sz="0" autoAdjust="0"/>
  </p:normalViewPr>
  <p:slideViewPr>
    <p:cSldViewPr snapToGrid="0" snapToObjects="1" showGuides="1">
      <p:cViewPr varScale="1">
        <p:scale>
          <a:sx n="63" d="100"/>
          <a:sy n="63" d="100"/>
        </p:scale>
        <p:origin x="292" y="56"/>
      </p:cViewPr>
      <p:guideLst>
        <p:guide orient="horz" pos="2160"/>
        <p:guide pos="3840"/>
        <p:guide orient="horz" pos="482"/>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B5CFC2-FF95-BB42-B600-F8C023CFEAC4}" type="datetimeFigureOut">
              <a:rPr lang="en-US" smtClean="0"/>
              <a:t>4/15/2024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F96A85-7B12-D143-8C60-4EC8075DB191}" type="slidenum">
              <a:rPr lang="en-US" smtClean="0"/>
              <a:t>‹#›</a:t>
            </a:fld>
            <a:endParaRPr lang="en-US"/>
          </a:p>
        </p:txBody>
      </p:sp>
    </p:spTree>
    <p:extLst>
      <p:ext uri="{BB962C8B-B14F-4D97-AF65-F5344CB8AC3E}">
        <p14:creationId xmlns:p14="http://schemas.microsoft.com/office/powerpoint/2010/main" val="1467498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9788" y="1122363"/>
            <a:ext cx="9828212" cy="2387600"/>
          </a:xfrm>
        </p:spPr>
        <p:txBody>
          <a:bodyPr anchor="b"/>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839788" y="3602038"/>
            <a:ext cx="9828212"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546824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58653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968805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615755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1" name="Chart Placeholder 10">
            <a:extLst>
              <a:ext uri="{FF2B5EF4-FFF2-40B4-BE49-F238E27FC236}">
                <a16:creationId xmlns:a16="http://schemas.microsoft.com/office/drawing/2014/main" id="{0D11AFD2-379A-E343-808C-1E829097DF4D}"/>
              </a:ext>
            </a:extLst>
          </p:cNvPr>
          <p:cNvSpPr>
            <a:spLocks noGrp="1"/>
          </p:cNvSpPr>
          <p:nvPr>
            <p:ph type="chart" sz="quarter" idx="10"/>
          </p:nvPr>
        </p:nvSpPr>
        <p:spPr>
          <a:xfrm>
            <a:off x="5186363" y="982663"/>
            <a:ext cx="6081009" cy="4895850"/>
          </a:xfrm>
        </p:spPr>
        <p:txBody>
          <a:bodyPr/>
          <a:lstStyle/>
          <a:p>
            <a:r>
              <a:rPr lang="en-US"/>
              <a:t>Click icon to add chart</a:t>
            </a:r>
          </a:p>
        </p:txBody>
      </p:sp>
    </p:spTree>
    <p:extLst>
      <p:ext uri="{BB962C8B-B14F-4D97-AF65-F5344CB8AC3E}">
        <p14:creationId xmlns:p14="http://schemas.microsoft.com/office/powerpoint/2010/main" val="3632218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6453584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47166F8-5299-9F4F-B50D-A95C9470457A}"/>
              </a:ext>
            </a:extLst>
          </p:cNvPr>
          <p:cNvPicPr>
            <a:picLocks noChangeAspect="1"/>
          </p:cNvPicPr>
          <p:nvPr userDrawn="1"/>
        </p:nvPicPr>
        <p:blipFill>
          <a:blip r:embed="rId2"/>
          <a:stretch>
            <a:fillRect/>
          </a:stretch>
        </p:blipFill>
        <p:spPr>
          <a:xfrm>
            <a:off x="3371850" y="1631950"/>
            <a:ext cx="5448300" cy="3594100"/>
          </a:xfrm>
          <a:prstGeom prst="rect">
            <a:avLst/>
          </a:prstGeom>
        </p:spPr>
      </p:pic>
    </p:spTree>
    <p:extLst>
      <p:ext uri="{BB962C8B-B14F-4D97-AF65-F5344CB8AC3E}">
        <p14:creationId xmlns:p14="http://schemas.microsoft.com/office/powerpoint/2010/main" val="39483080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6606115-7CE6-1D4A-A3FA-E2A33C6D51D4}"/>
              </a:ext>
            </a:extLst>
          </p:cNvPr>
          <p:cNvPicPr>
            <a:picLocks noChangeAspect="1"/>
          </p:cNvPicPr>
          <p:nvPr userDrawn="1"/>
        </p:nvPicPr>
        <p:blipFill>
          <a:blip r:embed="rId2"/>
          <a:stretch>
            <a:fillRect/>
          </a:stretch>
        </p:blipFill>
        <p:spPr>
          <a:xfrm>
            <a:off x="3213100" y="1581150"/>
            <a:ext cx="5765800" cy="3695700"/>
          </a:xfrm>
          <a:prstGeom prst="rect">
            <a:avLst/>
          </a:prstGeom>
        </p:spPr>
      </p:pic>
    </p:spTree>
    <p:extLst>
      <p:ext uri="{BB962C8B-B14F-4D97-AF65-F5344CB8AC3E}">
        <p14:creationId xmlns:p14="http://schemas.microsoft.com/office/powerpoint/2010/main" val="39076109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9788" y="1122363"/>
            <a:ext cx="9828212" cy="2387600"/>
          </a:xfrm>
        </p:spPr>
        <p:txBody>
          <a:bodyPr anchor="b"/>
          <a:lstStyle>
            <a:lvl1pPr algn="l">
              <a:defRPr sz="6000"/>
            </a:lvl1pPr>
          </a:lstStyle>
          <a:p>
            <a:r>
              <a:rPr lang="en-US" dirty="0"/>
              <a:t>Click to edit Master title style</a:t>
            </a:r>
          </a:p>
        </p:txBody>
      </p:sp>
      <p:sp>
        <p:nvSpPr>
          <p:cNvPr id="3" name="Subtitle 2"/>
          <p:cNvSpPr>
            <a:spLocks noGrp="1"/>
          </p:cNvSpPr>
          <p:nvPr>
            <p:ph type="subTitle" idx="1"/>
          </p:nvPr>
        </p:nvSpPr>
        <p:spPr>
          <a:xfrm>
            <a:off x="839788" y="3602038"/>
            <a:ext cx="9828212"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3728345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043913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576980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16860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5902271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947777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071D49"/>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1" name="Chart Placeholder 10">
            <a:extLst>
              <a:ext uri="{FF2B5EF4-FFF2-40B4-BE49-F238E27FC236}">
                <a16:creationId xmlns:a16="http://schemas.microsoft.com/office/drawing/2014/main" id="{0D11AFD2-379A-E343-808C-1E829097DF4D}"/>
              </a:ext>
            </a:extLst>
          </p:cNvPr>
          <p:cNvSpPr>
            <a:spLocks noGrp="1"/>
          </p:cNvSpPr>
          <p:nvPr>
            <p:ph type="chart" sz="quarter" idx="10"/>
          </p:nvPr>
        </p:nvSpPr>
        <p:spPr>
          <a:xfrm>
            <a:off x="5186363" y="982663"/>
            <a:ext cx="6081009" cy="4895850"/>
          </a:xfrm>
        </p:spPr>
        <p:txBody>
          <a:bodyPr/>
          <a:lstStyle/>
          <a:p>
            <a:endParaRPr lang="en-US"/>
          </a:p>
        </p:txBody>
      </p:sp>
    </p:spTree>
    <p:extLst>
      <p:ext uri="{BB962C8B-B14F-4D97-AF65-F5344CB8AC3E}">
        <p14:creationId xmlns:p14="http://schemas.microsoft.com/office/powerpoint/2010/main" val="27297263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071D49"/>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36611611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9788" y="1122363"/>
            <a:ext cx="9828212" cy="2387600"/>
          </a:xfrm>
        </p:spPr>
        <p:txBody>
          <a:bodyPr anchor="b"/>
          <a:lstStyle>
            <a:lvl1pPr algn="l">
              <a:defRPr sz="6000"/>
            </a:lvl1pPr>
          </a:lstStyle>
          <a:p>
            <a:r>
              <a:rPr lang="en-US" dirty="0"/>
              <a:t>Click to edit Master title style</a:t>
            </a:r>
          </a:p>
        </p:txBody>
      </p:sp>
      <p:sp>
        <p:nvSpPr>
          <p:cNvPr id="3" name="Subtitle 2"/>
          <p:cNvSpPr>
            <a:spLocks noGrp="1"/>
          </p:cNvSpPr>
          <p:nvPr>
            <p:ph type="subTitle" idx="1"/>
          </p:nvPr>
        </p:nvSpPr>
        <p:spPr>
          <a:xfrm>
            <a:off x="839788" y="3602038"/>
            <a:ext cx="9828212"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32594600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2343899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7635617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41689701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1848530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071D49"/>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1" name="Chart Placeholder 10">
            <a:extLst>
              <a:ext uri="{FF2B5EF4-FFF2-40B4-BE49-F238E27FC236}">
                <a16:creationId xmlns:a16="http://schemas.microsoft.com/office/drawing/2014/main" id="{0D11AFD2-379A-E343-808C-1E829097DF4D}"/>
              </a:ext>
            </a:extLst>
          </p:cNvPr>
          <p:cNvSpPr>
            <a:spLocks noGrp="1"/>
          </p:cNvSpPr>
          <p:nvPr>
            <p:ph type="chart" sz="quarter" idx="10"/>
          </p:nvPr>
        </p:nvSpPr>
        <p:spPr>
          <a:xfrm>
            <a:off x="5186363" y="982663"/>
            <a:ext cx="6081009" cy="4895850"/>
          </a:xfrm>
        </p:spPr>
        <p:txBody>
          <a:bodyPr/>
          <a:lstStyle/>
          <a:p>
            <a:endParaRPr lang="en-US"/>
          </a:p>
        </p:txBody>
      </p:sp>
    </p:spTree>
    <p:extLst>
      <p:ext uri="{BB962C8B-B14F-4D97-AF65-F5344CB8AC3E}">
        <p14:creationId xmlns:p14="http://schemas.microsoft.com/office/powerpoint/2010/main" val="1204954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8162787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071D49"/>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308880930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4DA0ACB-75EF-0245-846B-24010AB69286}"/>
              </a:ext>
            </a:extLst>
          </p:cNvPr>
          <p:cNvPicPr>
            <a:picLocks noChangeAspect="1"/>
          </p:cNvPicPr>
          <p:nvPr userDrawn="1"/>
        </p:nvPicPr>
        <p:blipFill>
          <a:blip r:embed="rId2"/>
          <a:stretch>
            <a:fillRect/>
          </a:stretch>
        </p:blipFill>
        <p:spPr>
          <a:xfrm>
            <a:off x="3371850" y="1631950"/>
            <a:ext cx="5448300" cy="3594100"/>
          </a:xfrm>
          <a:prstGeom prst="rect">
            <a:avLst/>
          </a:prstGeom>
        </p:spPr>
      </p:pic>
    </p:spTree>
    <p:extLst>
      <p:ext uri="{BB962C8B-B14F-4D97-AF65-F5344CB8AC3E}">
        <p14:creationId xmlns:p14="http://schemas.microsoft.com/office/powerpoint/2010/main" val="156574959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40C907B-7EB5-4646-8E6C-A0DCF5C81294}"/>
              </a:ext>
            </a:extLst>
          </p:cNvPr>
          <p:cNvPicPr>
            <a:picLocks noChangeAspect="1"/>
          </p:cNvPicPr>
          <p:nvPr userDrawn="1"/>
        </p:nvPicPr>
        <p:blipFill>
          <a:blip r:embed="rId2"/>
          <a:stretch>
            <a:fillRect/>
          </a:stretch>
        </p:blipFill>
        <p:spPr>
          <a:xfrm>
            <a:off x="3213100" y="1581150"/>
            <a:ext cx="5765800" cy="3695700"/>
          </a:xfrm>
          <a:prstGeom prst="rect">
            <a:avLst/>
          </a:prstGeom>
        </p:spPr>
      </p:pic>
    </p:spTree>
    <p:extLst>
      <p:ext uri="{BB962C8B-B14F-4D97-AF65-F5344CB8AC3E}">
        <p14:creationId xmlns:p14="http://schemas.microsoft.com/office/powerpoint/2010/main" val="4175525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9788" y="1122363"/>
            <a:ext cx="9828212" cy="2387600"/>
          </a:xfrm>
        </p:spPr>
        <p:txBody>
          <a:bodyPr anchor="b"/>
          <a:lstStyle>
            <a:lvl1pPr algn="l">
              <a:defRPr sz="6000"/>
            </a:lvl1pPr>
          </a:lstStyle>
          <a:p>
            <a:r>
              <a:rPr lang="en-US" dirty="0"/>
              <a:t>Click to edit Master title style</a:t>
            </a:r>
          </a:p>
        </p:txBody>
      </p:sp>
      <p:sp>
        <p:nvSpPr>
          <p:cNvPr id="3" name="Subtitle 2"/>
          <p:cNvSpPr>
            <a:spLocks noGrp="1"/>
          </p:cNvSpPr>
          <p:nvPr>
            <p:ph type="subTitle" idx="1"/>
          </p:nvPr>
        </p:nvSpPr>
        <p:spPr>
          <a:xfrm>
            <a:off x="839788" y="3602038"/>
            <a:ext cx="9828212"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20440697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343083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4554445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88765653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962602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071D49"/>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1" name="Chart Placeholder 10">
            <a:extLst>
              <a:ext uri="{FF2B5EF4-FFF2-40B4-BE49-F238E27FC236}">
                <a16:creationId xmlns:a16="http://schemas.microsoft.com/office/drawing/2014/main" id="{0D11AFD2-379A-E343-808C-1E829097DF4D}"/>
              </a:ext>
            </a:extLst>
          </p:cNvPr>
          <p:cNvSpPr>
            <a:spLocks noGrp="1"/>
          </p:cNvSpPr>
          <p:nvPr>
            <p:ph type="chart" sz="quarter" idx="10"/>
          </p:nvPr>
        </p:nvSpPr>
        <p:spPr>
          <a:xfrm>
            <a:off x="5186363" y="982663"/>
            <a:ext cx="6081009" cy="4895850"/>
          </a:xfrm>
        </p:spPr>
        <p:txBody>
          <a:bodyPr/>
          <a:lstStyle/>
          <a:p>
            <a:endParaRPr lang="en-US"/>
          </a:p>
        </p:txBody>
      </p:sp>
    </p:spTree>
    <p:extLst>
      <p:ext uri="{BB962C8B-B14F-4D97-AF65-F5344CB8AC3E}">
        <p14:creationId xmlns:p14="http://schemas.microsoft.com/office/powerpoint/2010/main" val="269588741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071D49"/>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2996359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1405683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9788" y="1122363"/>
            <a:ext cx="9828212" cy="2387600"/>
          </a:xfrm>
        </p:spPr>
        <p:txBody>
          <a:bodyPr anchor="b"/>
          <a:lstStyle>
            <a:lvl1pPr algn="l">
              <a:defRPr sz="6000"/>
            </a:lvl1pPr>
          </a:lstStyle>
          <a:p>
            <a:r>
              <a:rPr lang="en-US" dirty="0"/>
              <a:t>Click to edit Master title style</a:t>
            </a:r>
          </a:p>
        </p:txBody>
      </p:sp>
      <p:sp>
        <p:nvSpPr>
          <p:cNvPr id="3" name="Subtitle 2"/>
          <p:cNvSpPr>
            <a:spLocks noGrp="1"/>
          </p:cNvSpPr>
          <p:nvPr>
            <p:ph type="subTitle" idx="1"/>
          </p:nvPr>
        </p:nvSpPr>
        <p:spPr>
          <a:xfrm>
            <a:off x="839788" y="3602038"/>
            <a:ext cx="9828212"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56827640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9031031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877073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25978789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504365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071D49"/>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1" name="Chart Placeholder 10">
            <a:extLst>
              <a:ext uri="{FF2B5EF4-FFF2-40B4-BE49-F238E27FC236}">
                <a16:creationId xmlns:a16="http://schemas.microsoft.com/office/drawing/2014/main" id="{0D11AFD2-379A-E343-808C-1E829097DF4D}"/>
              </a:ext>
            </a:extLst>
          </p:cNvPr>
          <p:cNvSpPr>
            <a:spLocks noGrp="1"/>
          </p:cNvSpPr>
          <p:nvPr>
            <p:ph type="chart" sz="quarter" idx="10"/>
          </p:nvPr>
        </p:nvSpPr>
        <p:spPr>
          <a:xfrm>
            <a:off x="5186363" y="982663"/>
            <a:ext cx="6081009" cy="4895850"/>
          </a:xfrm>
        </p:spPr>
        <p:txBody>
          <a:bodyPr/>
          <a:lstStyle/>
          <a:p>
            <a:endParaRPr lang="en-US"/>
          </a:p>
        </p:txBody>
      </p:sp>
    </p:spTree>
    <p:extLst>
      <p:ext uri="{BB962C8B-B14F-4D97-AF65-F5344CB8AC3E}">
        <p14:creationId xmlns:p14="http://schemas.microsoft.com/office/powerpoint/2010/main" val="176125736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071D49"/>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38737840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1CF6D5B-50DF-3D4A-A73F-BC48EB89133A}"/>
              </a:ext>
            </a:extLst>
          </p:cNvPr>
          <p:cNvPicPr>
            <a:picLocks noChangeAspect="1"/>
          </p:cNvPicPr>
          <p:nvPr userDrawn="1"/>
        </p:nvPicPr>
        <p:blipFill>
          <a:blip r:embed="rId2"/>
          <a:stretch>
            <a:fillRect/>
          </a:stretch>
        </p:blipFill>
        <p:spPr>
          <a:xfrm>
            <a:off x="3371850" y="1631950"/>
            <a:ext cx="5448300" cy="3594100"/>
          </a:xfrm>
          <a:prstGeom prst="rect">
            <a:avLst/>
          </a:prstGeom>
        </p:spPr>
      </p:pic>
    </p:spTree>
    <p:extLst>
      <p:ext uri="{BB962C8B-B14F-4D97-AF65-F5344CB8AC3E}">
        <p14:creationId xmlns:p14="http://schemas.microsoft.com/office/powerpoint/2010/main" val="368400799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04931A5-93F5-984D-ADB5-D88F0E879C18}"/>
              </a:ext>
            </a:extLst>
          </p:cNvPr>
          <p:cNvPicPr>
            <a:picLocks noChangeAspect="1"/>
          </p:cNvPicPr>
          <p:nvPr userDrawn="1"/>
        </p:nvPicPr>
        <p:blipFill>
          <a:blip r:embed="rId2"/>
          <a:stretch>
            <a:fillRect/>
          </a:stretch>
        </p:blipFill>
        <p:spPr>
          <a:xfrm>
            <a:off x="3213100" y="1581150"/>
            <a:ext cx="5765800" cy="3695700"/>
          </a:xfrm>
          <a:prstGeom prst="rect">
            <a:avLst/>
          </a:prstGeom>
        </p:spPr>
      </p:pic>
    </p:spTree>
    <p:extLst>
      <p:ext uri="{BB962C8B-B14F-4D97-AF65-F5344CB8AC3E}">
        <p14:creationId xmlns:p14="http://schemas.microsoft.com/office/powerpoint/2010/main" val="2121635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0077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1" name="Chart Placeholder 10">
            <a:extLst>
              <a:ext uri="{FF2B5EF4-FFF2-40B4-BE49-F238E27FC236}">
                <a16:creationId xmlns:a16="http://schemas.microsoft.com/office/drawing/2014/main" id="{0D11AFD2-379A-E343-808C-1E829097DF4D}"/>
              </a:ext>
            </a:extLst>
          </p:cNvPr>
          <p:cNvSpPr>
            <a:spLocks noGrp="1"/>
          </p:cNvSpPr>
          <p:nvPr>
            <p:ph type="chart" sz="quarter" idx="10"/>
          </p:nvPr>
        </p:nvSpPr>
        <p:spPr>
          <a:xfrm>
            <a:off x="5186363" y="982663"/>
            <a:ext cx="6081009" cy="4895850"/>
          </a:xfrm>
        </p:spPr>
        <p:txBody>
          <a:bodyPr/>
          <a:lstStyle/>
          <a:p>
            <a:r>
              <a:rPr lang="en-US"/>
              <a:t>Click icon to add chart</a:t>
            </a:r>
          </a:p>
        </p:txBody>
      </p:sp>
    </p:spTree>
    <p:extLst>
      <p:ext uri="{BB962C8B-B14F-4D97-AF65-F5344CB8AC3E}">
        <p14:creationId xmlns:p14="http://schemas.microsoft.com/office/powerpoint/2010/main" val="3742441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891313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9788" y="1122363"/>
            <a:ext cx="9828212" cy="2387600"/>
          </a:xfrm>
        </p:spPr>
        <p:txBody>
          <a:bodyPr anchor="b"/>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839788" y="3602038"/>
            <a:ext cx="9828212"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546012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72317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10" Type="http://schemas.openxmlformats.org/officeDocument/2006/relationships/theme" Target="../theme/theme2.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9.xml"/><Relationship Id="rId7" Type="http://schemas.openxmlformats.org/officeDocument/2006/relationships/slideLayout" Target="../slideLayouts/slideLayout2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5" Type="http://schemas.openxmlformats.org/officeDocument/2006/relationships/slideLayout" Target="../slideLayouts/slideLayout21.xml"/><Relationship Id="rId4" Type="http://schemas.openxmlformats.org/officeDocument/2006/relationships/slideLayout" Target="../slideLayouts/slideLayout20.xml"/><Relationship Id="rId9" Type="http://schemas.openxmlformats.org/officeDocument/2006/relationships/image" Target="../media/image3.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5" Type="http://schemas.openxmlformats.org/officeDocument/2006/relationships/slideLayout" Target="../slideLayouts/slideLayout28.xml"/><Relationship Id="rId10" Type="http://schemas.openxmlformats.org/officeDocument/2006/relationships/theme" Target="../theme/theme4.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5" Type="http://schemas.openxmlformats.org/officeDocument/2006/relationships/slideLayout" Target="../slideLayouts/slideLayout37.xml"/><Relationship Id="rId4" Type="http://schemas.openxmlformats.org/officeDocument/2006/relationships/slideLayout" Target="../slideLayouts/slideLayout36.xml"/><Relationship Id="rId9" Type="http://schemas.openxmlformats.org/officeDocument/2006/relationships/image" Target="../media/image3.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47.xml"/><Relationship Id="rId3" Type="http://schemas.openxmlformats.org/officeDocument/2006/relationships/slideLayout" Target="../slideLayouts/slideLayout42.xml"/><Relationship Id="rId7" Type="http://schemas.openxmlformats.org/officeDocument/2006/relationships/slideLayout" Target="../slideLayouts/slideLayout46.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5" Type="http://schemas.openxmlformats.org/officeDocument/2006/relationships/slideLayout" Target="../slideLayouts/slideLayout44.xml"/><Relationship Id="rId10" Type="http://schemas.openxmlformats.org/officeDocument/2006/relationships/theme" Target="../theme/theme6.xml"/><Relationship Id="rId4" Type="http://schemas.openxmlformats.org/officeDocument/2006/relationships/slideLayout" Target="../slideLayouts/slideLayout43.xml"/><Relationship Id="rId9"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6" name="Picture 5">
            <a:extLst>
              <a:ext uri="{FF2B5EF4-FFF2-40B4-BE49-F238E27FC236}">
                <a16:creationId xmlns:a16="http://schemas.microsoft.com/office/drawing/2014/main" id="{2B3F8B12-918D-4C4D-9592-653697BEC04F}"/>
              </a:ext>
            </a:extLst>
          </p:cNvPr>
          <p:cNvPicPr>
            <a:picLocks noChangeAspect="1"/>
          </p:cNvPicPr>
          <p:nvPr userDrawn="1"/>
        </p:nvPicPr>
        <p:blipFill>
          <a:blip r:embed="rId9"/>
          <a:stretch>
            <a:fillRect/>
          </a:stretch>
        </p:blipFill>
        <p:spPr>
          <a:xfrm>
            <a:off x="9824484" y="5148251"/>
            <a:ext cx="2052084" cy="1353706"/>
          </a:xfrm>
          <a:prstGeom prst="rect">
            <a:avLst/>
          </a:prstGeom>
        </p:spPr>
      </p:pic>
    </p:spTree>
    <p:extLst>
      <p:ext uri="{BB962C8B-B14F-4D97-AF65-F5344CB8AC3E}">
        <p14:creationId xmlns:p14="http://schemas.microsoft.com/office/powerpoint/2010/main" val="275861597"/>
      </p:ext>
    </p:extLst>
  </p:cSld>
  <p:clrMap bg1="dk1" tx1="lt1" bg2="dk2" tx2="lt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Lst>
  <p:hf sldNum="0" hdr="0" dt="0"/>
  <p:txStyles>
    <p:titleStyle>
      <a:lvl1pPr algn="l" defTabSz="914400" rtl="0" eaLnBrk="1" latinLnBrk="0" hangingPunct="1">
        <a:lnSpc>
          <a:spcPct val="90000"/>
        </a:lnSpc>
        <a:spcBef>
          <a:spcPct val="0"/>
        </a:spcBef>
        <a:buNone/>
        <a:defRPr sz="4400" b="1" i="0" kern="1200">
          <a:solidFill>
            <a:schemeClr val="tx1"/>
          </a:solidFill>
          <a:latin typeface="ARU Raisonne DemiBold" panose="020B05030402020401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FFFFFF"/>
          </a:solidFill>
          <a:latin typeface="Raleway" panose="020B05030301010600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FFFFFF"/>
          </a:solidFill>
          <a:latin typeface="Raleway" panose="020B05030301010600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FFFFFF"/>
          </a:solidFill>
          <a:latin typeface="Raleway" panose="020B05030301010600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FFFFFF"/>
          </a:solidFill>
          <a:latin typeface="Raleway" panose="020B05030301010600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FFFFFF"/>
          </a:solidFill>
          <a:latin typeface="Raleway" panose="020B05030301010600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29">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rgbClr val="FFD100"/>
                </a:solidFill>
                <a:latin typeface="Raleway" panose="020B0503030101060003" pitchFamily="34" charset="77"/>
              </a:defRPr>
            </a:lvl1pPr>
          </a:lstStyle>
          <a:p>
            <a:fld id="{2C6E675B-32F0-0843-BC57-13BB22F7DF1E}" type="slidenum">
              <a:rPr lang="en-US" smtClean="0"/>
              <a:pPr/>
              <a:t>‹#›</a:t>
            </a:fld>
            <a:endParaRPr lang="en-US" dirty="0"/>
          </a:p>
        </p:txBody>
      </p:sp>
    </p:spTree>
    <p:extLst>
      <p:ext uri="{BB962C8B-B14F-4D97-AF65-F5344CB8AC3E}">
        <p14:creationId xmlns:p14="http://schemas.microsoft.com/office/powerpoint/2010/main" val="3777742583"/>
      </p:ext>
    </p:extLst>
  </p:cSld>
  <p:clrMap bg1="dk1" tx1="lt1" bg2="dk2" tx2="lt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72" r:id="rId8"/>
    <p:sldLayoutId id="2147483745" r:id="rId9"/>
  </p:sldLayoutIdLst>
  <p:hf sldNum="0" hdr="0" dt="0"/>
  <p:txStyles>
    <p:titleStyle>
      <a:lvl1pPr algn="l" defTabSz="914400" rtl="0" eaLnBrk="1" latinLnBrk="0" hangingPunct="1">
        <a:lnSpc>
          <a:spcPct val="90000"/>
        </a:lnSpc>
        <a:spcBef>
          <a:spcPct val="0"/>
        </a:spcBef>
        <a:buNone/>
        <a:defRPr sz="4400" b="1" i="0" kern="1200">
          <a:solidFill>
            <a:schemeClr val="tx1"/>
          </a:solidFill>
          <a:latin typeface="ARU Raisonne DemiBold" panose="020B05030402020401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FFFFFF"/>
          </a:solidFill>
          <a:latin typeface="Raleway" panose="020B05030301010600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FFFFFF"/>
          </a:solidFill>
          <a:latin typeface="Raleway" panose="020B05030301010600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FFFFFF"/>
          </a:solidFill>
          <a:latin typeface="Raleway" panose="020B05030301010600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FFFFFF"/>
          </a:solidFill>
          <a:latin typeface="Raleway" panose="020B05030301010600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FFFFFF"/>
          </a:solidFill>
          <a:latin typeface="Raleway" panose="020B05030301010600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29">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a:extLst>
              <a:ext uri="{FF2B5EF4-FFF2-40B4-BE49-F238E27FC236}">
                <a16:creationId xmlns:a16="http://schemas.microsoft.com/office/drawing/2014/main" id="{0DAE7C0A-3C02-5F4B-BFB5-4D7C7993B29D}"/>
              </a:ext>
            </a:extLst>
          </p:cNvPr>
          <p:cNvPicPr>
            <a:picLocks noChangeAspect="1"/>
          </p:cNvPicPr>
          <p:nvPr userDrawn="1"/>
        </p:nvPicPr>
        <p:blipFill>
          <a:blip r:embed="rId9"/>
          <a:stretch>
            <a:fillRect/>
          </a:stretch>
        </p:blipFill>
        <p:spPr>
          <a:xfrm>
            <a:off x="9824644" y="5148357"/>
            <a:ext cx="2051924" cy="1353600"/>
          </a:xfrm>
          <a:prstGeom prst="rect">
            <a:avLst/>
          </a:prstGeom>
        </p:spPr>
      </p:pic>
    </p:spTree>
    <p:extLst>
      <p:ext uri="{BB962C8B-B14F-4D97-AF65-F5344CB8AC3E}">
        <p14:creationId xmlns:p14="http://schemas.microsoft.com/office/powerpoint/2010/main" val="358142502"/>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Lst>
  <p:hf sldNum="0" hdr="0" dt="0"/>
  <p:txStyles>
    <p:titleStyle>
      <a:lvl1pPr algn="l" defTabSz="914400" rtl="0" eaLnBrk="1" latinLnBrk="0" hangingPunct="1">
        <a:lnSpc>
          <a:spcPct val="90000"/>
        </a:lnSpc>
        <a:spcBef>
          <a:spcPct val="0"/>
        </a:spcBef>
        <a:buNone/>
        <a:defRPr sz="4400" b="1" i="0" kern="1200">
          <a:solidFill>
            <a:schemeClr val="tx1"/>
          </a:solidFill>
          <a:latin typeface="ARU Raisonne DemiBold" panose="020B05030402020401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071D49"/>
          </a:solidFill>
          <a:latin typeface="Raleway" panose="020B05030301010600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071D49"/>
          </a:solidFill>
          <a:latin typeface="Raleway" panose="020B05030301010600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071D49"/>
          </a:solidFill>
          <a:latin typeface="Raleway" panose="020B05030301010600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071D49"/>
          </a:solidFill>
          <a:latin typeface="Raleway" panose="020B05030301010600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071D49"/>
          </a:solidFill>
          <a:latin typeface="Raleway" panose="020B05030301010600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29">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rgbClr val="071D49"/>
                </a:solidFill>
                <a:latin typeface="Raleway" panose="020B0503030101060003" pitchFamily="34" charset="77"/>
              </a:defRPr>
            </a:lvl1pPr>
          </a:lstStyle>
          <a:p>
            <a:fld id="{2C6E675B-32F0-0843-BC57-13BB22F7DF1E}" type="slidenum">
              <a:rPr lang="en-US" smtClean="0"/>
              <a:pPr/>
              <a:t>‹#›</a:t>
            </a:fld>
            <a:endParaRPr lang="en-US" dirty="0"/>
          </a:p>
        </p:txBody>
      </p:sp>
    </p:spTree>
    <p:extLst>
      <p:ext uri="{BB962C8B-B14F-4D97-AF65-F5344CB8AC3E}">
        <p14:creationId xmlns:p14="http://schemas.microsoft.com/office/powerpoint/2010/main" val="2384313095"/>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74" r:id="rId9"/>
  </p:sldLayoutIdLst>
  <p:hf sldNum="0" hdr="0" dt="0"/>
  <p:txStyles>
    <p:titleStyle>
      <a:lvl1pPr algn="l" defTabSz="914400" rtl="0" eaLnBrk="1" latinLnBrk="0" hangingPunct="1">
        <a:lnSpc>
          <a:spcPct val="90000"/>
        </a:lnSpc>
        <a:spcBef>
          <a:spcPct val="0"/>
        </a:spcBef>
        <a:buNone/>
        <a:defRPr sz="4400" b="1" i="0" kern="1200">
          <a:solidFill>
            <a:schemeClr val="tx1"/>
          </a:solidFill>
          <a:latin typeface="ARU Raisonne DemiBold" panose="020B05030402020401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071D49"/>
          </a:solidFill>
          <a:latin typeface="Raleway" panose="020B05030301010600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071D49"/>
          </a:solidFill>
          <a:latin typeface="Raleway" panose="020B05030301010600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071D49"/>
          </a:solidFill>
          <a:latin typeface="Raleway" panose="020B05030301010600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071D49"/>
          </a:solidFill>
          <a:latin typeface="Raleway" panose="020B05030301010600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071D49"/>
          </a:solidFill>
          <a:latin typeface="Raleway" panose="020B05030301010600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29">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87E6E1FC-9BD8-A747-9362-7C4B21B9DE58}"/>
              </a:ext>
            </a:extLst>
          </p:cNvPr>
          <p:cNvPicPr>
            <a:picLocks noChangeAspect="1"/>
          </p:cNvPicPr>
          <p:nvPr userDrawn="1"/>
        </p:nvPicPr>
        <p:blipFill>
          <a:blip r:embed="rId9"/>
          <a:stretch>
            <a:fillRect/>
          </a:stretch>
        </p:blipFill>
        <p:spPr>
          <a:xfrm>
            <a:off x="9824644" y="5148357"/>
            <a:ext cx="2051924" cy="1353600"/>
          </a:xfrm>
          <a:prstGeom prst="rect">
            <a:avLst/>
          </a:prstGeom>
        </p:spPr>
      </p:pic>
    </p:spTree>
    <p:extLst>
      <p:ext uri="{BB962C8B-B14F-4D97-AF65-F5344CB8AC3E}">
        <p14:creationId xmlns:p14="http://schemas.microsoft.com/office/powerpoint/2010/main" val="3844812274"/>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Lst>
  <p:hf sldNum="0" hdr="0" dt="0"/>
  <p:txStyles>
    <p:titleStyle>
      <a:lvl1pPr algn="l" defTabSz="914400" rtl="0" eaLnBrk="1" latinLnBrk="0" hangingPunct="1">
        <a:lnSpc>
          <a:spcPct val="90000"/>
        </a:lnSpc>
        <a:spcBef>
          <a:spcPct val="0"/>
        </a:spcBef>
        <a:buNone/>
        <a:defRPr sz="4400" b="1" i="0" kern="1200">
          <a:solidFill>
            <a:schemeClr val="tx1"/>
          </a:solidFill>
          <a:latin typeface="ARU Raisonne DemiBold" panose="020B05030402020401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071D49"/>
          </a:solidFill>
          <a:latin typeface="Raleway" panose="020B05030301010600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071D49"/>
          </a:solidFill>
          <a:latin typeface="Raleway" panose="020B05030301010600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071D49"/>
          </a:solidFill>
          <a:latin typeface="Raleway" panose="020B05030301010600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071D49"/>
          </a:solidFill>
          <a:latin typeface="Raleway" panose="020B05030301010600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071D49"/>
          </a:solidFill>
          <a:latin typeface="Raleway" panose="020B05030301010600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29">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rgbClr val="071D49"/>
                </a:solidFill>
                <a:latin typeface="Raleway" panose="020B0503030101060003" pitchFamily="34" charset="77"/>
              </a:defRPr>
            </a:lvl1pPr>
          </a:lstStyle>
          <a:p>
            <a:fld id="{2C6E675B-32F0-0843-BC57-13BB22F7DF1E}" type="slidenum">
              <a:rPr lang="en-US" smtClean="0"/>
              <a:pPr/>
              <a:t>‹#›</a:t>
            </a:fld>
            <a:endParaRPr lang="en-US" dirty="0"/>
          </a:p>
        </p:txBody>
      </p:sp>
    </p:spTree>
    <p:extLst>
      <p:ext uri="{BB962C8B-B14F-4D97-AF65-F5344CB8AC3E}">
        <p14:creationId xmlns:p14="http://schemas.microsoft.com/office/powerpoint/2010/main" val="1499098859"/>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3" r:id="rId9"/>
  </p:sldLayoutIdLst>
  <p:hf sldNum="0" hdr="0" dt="0"/>
  <p:txStyles>
    <p:titleStyle>
      <a:lvl1pPr algn="l" defTabSz="914400" rtl="0" eaLnBrk="1" latinLnBrk="0" hangingPunct="1">
        <a:lnSpc>
          <a:spcPct val="90000"/>
        </a:lnSpc>
        <a:spcBef>
          <a:spcPct val="0"/>
        </a:spcBef>
        <a:buNone/>
        <a:defRPr sz="4400" b="1" i="0" kern="1200">
          <a:solidFill>
            <a:schemeClr val="tx1"/>
          </a:solidFill>
          <a:latin typeface="ARU Raisonne DemiBold" panose="020B05030402020401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071D49"/>
          </a:solidFill>
          <a:latin typeface="Raleway" panose="020B05030301010600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071D49"/>
          </a:solidFill>
          <a:latin typeface="Raleway" panose="020B05030301010600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071D49"/>
          </a:solidFill>
          <a:latin typeface="Raleway" panose="020B05030301010600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071D49"/>
          </a:solidFill>
          <a:latin typeface="Raleway" panose="020B05030301010600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071D49"/>
          </a:solidFill>
          <a:latin typeface="Raleway" panose="020B05030301010600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29">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4.xml"/></Relationships>
</file>

<file path=ppt/slides/_rels/slide1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4.xml"/></Relationships>
</file>

<file path=ppt/slides/_rels/slide13.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4.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4.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4.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24339"/>
            <a:ext cx="10515600" cy="1522299"/>
          </a:xfrm>
        </p:spPr>
        <p:txBody>
          <a:bodyPr>
            <a:normAutofit/>
          </a:bodyPr>
          <a:lstStyle/>
          <a:p>
            <a:r>
              <a:rPr lang="en-GB" dirty="0">
                <a:latin typeface="Arial" panose="020B0604020202020204" pitchFamily="34" charset="0"/>
                <a:cs typeface="Arial" panose="020B0604020202020204" pitchFamily="34" charset="0"/>
              </a:rPr>
              <a:t>Understanding Adult Family Violence</a:t>
            </a:r>
            <a:endParaRPr lang="en-GB" sz="3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2862470"/>
            <a:ext cx="8226287" cy="3314491"/>
          </a:xfrm>
        </p:spPr>
        <p:txBody>
          <a:bodyPr>
            <a:normAutofit fontScale="70000" lnSpcReduction="20000"/>
          </a:bodyPr>
          <a:lstStyle/>
          <a:p>
            <a:pPr marL="0" indent="0">
              <a:buNone/>
            </a:pPr>
            <a:r>
              <a:rPr lang="en-GB" sz="3600" dirty="0">
                <a:latin typeface="Arial" panose="020B0604020202020204" pitchFamily="34" charset="0"/>
                <a:cs typeface="Arial" panose="020B0604020202020204" pitchFamily="34" charset="0"/>
              </a:rPr>
              <a:t>Cambridgeshire Domestic Abuse Champions Network</a:t>
            </a:r>
          </a:p>
          <a:p>
            <a:pPr marL="0" indent="0">
              <a:buNone/>
            </a:pPr>
            <a:endParaRPr lang="en-GB" sz="3600" dirty="0">
              <a:latin typeface="Arial" panose="020B0604020202020204" pitchFamily="34" charset="0"/>
              <a:cs typeface="Arial" panose="020B0604020202020204" pitchFamily="34" charset="0"/>
            </a:endParaRPr>
          </a:p>
          <a:p>
            <a:pPr marL="0" indent="0">
              <a:buNone/>
            </a:pPr>
            <a:r>
              <a:rPr lang="en-GB" sz="3600" dirty="0">
                <a:latin typeface="Arial" panose="020B0604020202020204" pitchFamily="34" charset="0"/>
                <a:cs typeface="Arial" panose="020B0604020202020204" pitchFamily="34" charset="0"/>
              </a:rPr>
              <a:t>April 2024</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sz="2600" dirty="0">
                <a:latin typeface="Arial" panose="020B0604020202020204" pitchFamily="34" charset="0"/>
                <a:cs typeface="Arial" panose="020B0604020202020204" pitchFamily="34" charset="0"/>
              </a:rPr>
              <a:t>Simon Kerss</a:t>
            </a:r>
          </a:p>
          <a:p>
            <a:pPr marL="0" indent="0">
              <a:buNone/>
            </a:pPr>
            <a:r>
              <a:rPr lang="en-GB" sz="2600" dirty="0">
                <a:latin typeface="Arial" panose="020B0604020202020204" pitchFamily="34" charset="0"/>
                <a:cs typeface="Arial" panose="020B0604020202020204" pitchFamily="34" charset="0"/>
              </a:rPr>
              <a:t>Honorary Fellow (PIER)</a:t>
            </a:r>
          </a:p>
          <a:p>
            <a:pPr marL="0" indent="0">
              <a:buNone/>
            </a:pPr>
            <a:r>
              <a:rPr lang="en-GB" sz="2600" dirty="0">
                <a:latin typeface="Arial" panose="020B0604020202020204" pitchFamily="34" charset="0"/>
                <a:cs typeface="Arial" panose="020B0604020202020204" pitchFamily="34" charset="0"/>
              </a:rPr>
              <a:t>Independent Domestic Homicide Review Author</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p>
        </p:txBody>
      </p:sp>
    </p:spTree>
    <p:extLst>
      <p:ext uri="{BB962C8B-B14F-4D97-AF65-F5344CB8AC3E}">
        <p14:creationId xmlns:p14="http://schemas.microsoft.com/office/powerpoint/2010/main" val="24252568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mn-lt"/>
              </a:rPr>
              <a:t>Prevalence</a:t>
            </a:r>
          </a:p>
        </p:txBody>
      </p:sp>
      <p:pic>
        <p:nvPicPr>
          <p:cNvPr id="5" name="Content Placeholder 4">
            <a:extLst>
              <a:ext uri="{FF2B5EF4-FFF2-40B4-BE49-F238E27FC236}">
                <a16:creationId xmlns:a16="http://schemas.microsoft.com/office/drawing/2014/main" id="{11A335B8-ECD2-6829-7BCB-95587E75C1C4}"/>
              </a:ext>
            </a:extLst>
          </p:cNvPr>
          <p:cNvPicPr>
            <a:picLocks noGrp="1" noChangeAspect="1"/>
          </p:cNvPicPr>
          <p:nvPr>
            <p:ph idx="1"/>
          </p:nvPr>
        </p:nvPicPr>
        <p:blipFill>
          <a:blip r:embed="rId2"/>
          <a:stretch>
            <a:fillRect/>
          </a:stretch>
        </p:blipFill>
        <p:spPr>
          <a:xfrm>
            <a:off x="2693504" y="1690688"/>
            <a:ext cx="6348624" cy="4979135"/>
          </a:xfrm>
          <a:prstGeom prst="rect">
            <a:avLst/>
          </a:prstGeom>
        </p:spPr>
      </p:pic>
    </p:spTree>
    <p:extLst>
      <p:ext uri="{BB962C8B-B14F-4D97-AF65-F5344CB8AC3E}">
        <p14:creationId xmlns:p14="http://schemas.microsoft.com/office/powerpoint/2010/main" val="3678997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mn-lt"/>
              </a:rPr>
              <a:t>Prevalence</a:t>
            </a:r>
          </a:p>
        </p:txBody>
      </p:sp>
      <p:sp>
        <p:nvSpPr>
          <p:cNvPr id="4" name="Content Placeholder 3">
            <a:extLst>
              <a:ext uri="{FF2B5EF4-FFF2-40B4-BE49-F238E27FC236}">
                <a16:creationId xmlns:a16="http://schemas.microsoft.com/office/drawing/2014/main" id="{40D7EFED-4CFE-B2E2-3258-A390B21B322C}"/>
              </a:ext>
            </a:extLst>
          </p:cNvPr>
          <p:cNvSpPr>
            <a:spLocks noGrp="1"/>
          </p:cNvSpPr>
          <p:nvPr>
            <p:ph idx="1"/>
          </p:nvPr>
        </p:nvSpPr>
        <p:spPr>
          <a:xfrm>
            <a:off x="838200" y="2249965"/>
            <a:ext cx="6198704" cy="3926997"/>
          </a:xfrm>
        </p:spPr>
        <p:txBody>
          <a:bodyPr>
            <a:normAutofit fontScale="85000" lnSpcReduction="20000"/>
          </a:bodyPr>
          <a:lstStyle/>
          <a:p>
            <a:r>
              <a:rPr lang="en-GB" dirty="0">
                <a:latin typeface="+mn-lt"/>
              </a:rPr>
              <a:t>Homicide Index data for the year ending March 2019 to the year ending March 2021 show that 72.1% of victims of domestic homicide were female. </a:t>
            </a:r>
          </a:p>
          <a:p>
            <a:pPr marL="0" indent="0">
              <a:buNone/>
            </a:pPr>
            <a:endParaRPr lang="en-GB" dirty="0"/>
          </a:p>
          <a:p>
            <a:r>
              <a:rPr lang="en-GB" dirty="0">
                <a:latin typeface="+mn-lt"/>
              </a:rPr>
              <a:t>Of the 269 female domestic homicide victims, the suspect was male in the majority of cases (260). In the majority (77.0%) of female domestic homicides the suspect was a male partner or ex-partner, whereas in the majority (62.5%) of male domestic homicides, the suspect was a male family member.</a:t>
            </a:r>
          </a:p>
          <a:p>
            <a:pPr marL="0" indent="0">
              <a:buNone/>
            </a:pPr>
            <a:endParaRPr lang="en-GB" dirty="0"/>
          </a:p>
        </p:txBody>
      </p:sp>
      <p:pic>
        <p:nvPicPr>
          <p:cNvPr id="5" name="Picture 4">
            <a:extLst>
              <a:ext uri="{FF2B5EF4-FFF2-40B4-BE49-F238E27FC236}">
                <a16:creationId xmlns:a16="http://schemas.microsoft.com/office/drawing/2014/main" id="{BBB4F941-750A-4126-F9BA-82A2A425EB3B}"/>
              </a:ext>
            </a:extLst>
          </p:cNvPr>
          <p:cNvPicPr>
            <a:picLocks noChangeAspect="1"/>
          </p:cNvPicPr>
          <p:nvPr/>
        </p:nvPicPr>
        <p:blipFill>
          <a:blip r:embed="rId2"/>
          <a:stretch>
            <a:fillRect/>
          </a:stretch>
        </p:blipFill>
        <p:spPr>
          <a:xfrm>
            <a:off x="7173071" y="2249966"/>
            <a:ext cx="4584589" cy="2755631"/>
          </a:xfrm>
          <a:prstGeom prst="rect">
            <a:avLst/>
          </a:prstGeom>
        </p:spPr>
      </p:pic>
    </p:spTree>
    <p:extLst>
      <p:ext uri="{BB962C8B-B14F-4D97-AF65-F5344CB8AC3E}">
        <p14:creationId xmlns:p14="http://schemas.microsoft.com/office/powerpoint/2010/main" val="32394296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mn-lt"/>
              </a:rPr>
              <a:t>Prevalence (VKPP)</a:t>
            </a:r>
          </a:p>
        </p:txBody>
      </p:sp>
      <p:pic>
        <p:nvPicPr>
          <p:cNvPr id="7" name="Content Placeholder 6">
            <a:extLst>
              <a:ext uri="{FF2B5EF4-FFF2-40B4-BE49-F238E27FC236}">
                <a16:creationId xmlns:a16="http://schemas.microsoft.com/office/drawing/2014/main" id="{D96DC1AB-CC2C-A5EF-99D8-99FC2C50642C}"/>
              </a:ext>
            </a:extLst>
          </p:cNvPr>
          <p:cNvPicPr>
            <a:picLocks noGrp="1" noChangeAspect="1"/>
          </p:cNvPicPr>
          <p:nvPr>
            <p:ph idx="1"/>
          </p:nvPr>
        </p:nvPicPr>
        <p:blipFill>
          <a:blip r:embed="rId2"/>
          <a:stretch>
            <a:fillRect/>
          </a:stretch>
        </p:blipFill>
        <p:spPr>
          <a:xfrm>
            <a:off x="1103243" y="2402531"/>
            <a:ext cx="8650357" cy="3781131"/>
          </a:xfrm>
        </p:spPr>
      </p:pic>
    </p:spTree>
    <p:extLst>
      <p:ext uri="{BB962C8B-B14F-4D97-AF65-F5344CB8AC3E}">
        <p14:creationId xmlns:p14="http://schemas.microsoft.com/office/powerpoint/2010/main" val="3428889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mn-lt"/>
              </a:rPr>
              <a:t>Prevalence (VKPP)</a:t>
            </a:r>
          </a:p>
        </p:txBody>
      </p:sp>
      <p:pic>
        <p:nvPicPr>
          <p:cNvPr id="6" name="Content Placeholder 5">
            <a:extLst>
              <a:ext uri="{FF2B5EF4-FFF2-40B4-BE49-F238E27FC236}">
                <a16:creationId xmlns:a16="http://schemas.microsoft.com/office/drawing/2014/main" id="{A85FE8E2-555E-2AFC-206B-6E6F9264CE17}"/>
              </a:ext>
            </a:extLst>
          </p:cNvPr>
          <p:cNvPicPr>
            <a:picLocks noGrp="1" noChangeAspect="1"/>
          </p:cNvPicPr>
          <p:nvPr>
            <p:ph idx="1"/>
          </p:nvPr>
        </p:nvPicPr>
        <p:blipFill>
          <a:blip r:embed="rId2"/>
          <a:stretch>
            <a:fillRect/>
          </a:stretch>
        </p:blipFill>
        <p:spPr>
          <a:xfrm>
            <a:off x="1133062" y="2457165"/>
            <a:ext cx="8608964" cy="3645983"/>
          </a:xfrm>
        </p:spPr>
      </p:pic>
    </p:spTree>
    <p:extLst>
      <p:ext uri="{BB962C8B-B14F-4D97-AF65-F5344CB8AC3E}">
        <p14:creationId xmlns:p14="http://schemas.microsoft.com/office/powerpoint/2010/main" val="39994170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mn-lt"/>
              </a:rPr>
              <a:t>Risk Factors Associated with AFV</a:t>
            </a:r>
          </a:p>
        </p:txBody>
      </p:sp>
      <p:sp>
        <p:nvSpPr>
          <p:cNvPr id="3" name="Content Placeholder 2"/>
          <p:cNvSpPr>
            <a:spLocks noGrp="1"/>
          </p:cNvSpPr>
          <p:nvPr>
            <p:ph idx="1"/>
          </p:nvPr>
        </p:nvSpPr>
        <p:spPr>
          <a:xfrm>
            <a:off x="838200" y="1690688"/>
            <a:ext cx="10515600" cy="4959493"/>
          </a:xfrm>
        </p:spPr>
        <p:txBody>
          <a:bodyPr>
            <a:normAutofit fontScale="40000" lnSpcReduction="20000"/>
          </a:bodyPr>
          <a:lstStyle/>
          <a:p>
            <a:pPr>
              <a:defRPr/>
            </a:pPr>
            <a:r>
              <a:rPr lang="en-GB" sz="3600" dirty="0">
                <a:solidFill>
                  <a:schemeClr val="tx1"/>
                </a:solidFill>
                <a:latin typeface="+mn-lt"/>
                <a:cs typeface="Arial" panose="020B0604020202020204" pitchFamily="34" charset="0"/>
              </a:rPr>
              <a:t>Age</a:t>
            </a:r>
            <a:r>
              <a:rPr lang="en-GB" dirty="0">
                <a:solidFill>
                  <a:schemeClr val="tx1"/>
                </a:solidFill>
                <a:latin typeface="+mn-lt"/>
                <a:cs typeface="Arial" panose="020B0604020202020204" pitchFamily="34" charset="0"/>
              </a:rPr>
              <a:t> (e.g. Home Office, 2016 &amp; 2018 &amp; Sharp-</a:t>
            </a:r>
            <a:r>
              <a:rPr lang="en-GB" dirty="0" err="1">
                <a:solidFill>
                  <a:schemeClr val="tx1"/>
                </a:solidFill>
                <a:latin typeface="+mn-lt"/>
                <a:cs typeface="Arial" panose="020B0604020202020204" pitchFamily="34" charset="0"/>
              </a:rPr>
              <a:t>Jeffs</a:t>
            </a:r>
            <a:r>
              <a:rPr lang="en-GB" dirty="0">
                <a:solidFill>
                  <a:schemeClr val="tx1"/>
                </a:solidFill>
                <a:latin typeface="+mn-lt"/>
                <a:cs typeface="Arial" panose="020B0604020202020204" pitchFamily="34" charset="0"/>
              </a:rPr>
              <a:t> &amp; Kelly, 2016  )</a:t>
            </a:r>
          </a:p>
          <a:p>
            <a:pPr marL="0" indent="0">
              <a:buNone/>
              <a:defRPr/>
            </a:pPr>
            <a:endParaRPr lang="en-GB" dirty="0">
              <a:solidFill>
                <a:schemeClr val="tx1"/>
              </a:solidFill>
              <a:latin typeface="+mn-lt"/>
              <a:cs typeface="Arial" panose="020B0604020202020204" pitchFamily="34" charset="0"/>
            </a:endParaRPr>
          </a:p>
          <a:p>
            <a:pPr>
              <a:defRPr/>
            </a:pPr>
            <a:r>
              <a:rPr lang="en-GB" sz="3600" dirty="0">
                <a:solidFill>
                  <a:schemeClr val="tx1"/>
                </a:solidFill>
                <a:latin typeface="+mn-lt"/>
                <a:cs typeface="Arial" panose="020B0604020202020204" pitchFamily="34" charset="0"/>
              </a:rPr>
              <a:t>Ethnicity</a:t>
            </a:r>
            <a:r>
              <a:rPr lang="en-GB" dirty="0">
                <a:solidFill>
                  <a:schemeClr val="tx1"/>
                </a:solidFill>
                <a:latin typeface="+mn-lt"/>
                <a:cs typeface="Arial" panose="020B0604020202020204" pitchFamily="34" charset="0"/>
              </a:rPr>
              <a:t> (e.g. Home Office, 2018 &amp; Safe Lives, 2017)</a:t>
            </a:r>
          </a:p>
          <a:p>
            <a:pPr marL="0" indent="0">
              <a:buNone/>
              <a:defRPr/>
            </a:pPr>
            <a:endParaRPr lang="en-GB" dirty="0">
              <a:solidFill>
                <a:schemeClr val="tx1"/>
              </a:solidFill>
              <a:latin typeface="+mn-lt"/>
              <a:cs typeface="Arial" panose="020B0604020202020204" pitchFamily="34" charset="0"/>
            </a:endParaRPr>
          </a:p>
          <a:p>
            <a:pPr>
              <a:defRPr/>
            </a:pPr>
            <a:r>
              <a:rPr lang="en-GB" sz="3600" dirty="0">
                <a:solidFill>
                  <a:schemeClr val="tx1"/>
                </a:solidFill>
                <a:latin typeface="+mn-lt"/>
                <a:cs typeface="Arial" panose="020B0604020202020204" pitchFamily="34" charset="0"/>
              </a:rPr>
              <a:t>Gender</a:t>
            </a:r>
            <a:r>
              <a:rPr lang="en-GB" dirty="0">
                <a:solidFill>
                  <a:schemeClr val="tx1"/>
                </a:solidFill>
                <a:latin typeface="+mn-lt"/>
                <a:cs typeface="Arial" panose="020B0604020202020204" pitchFamily="34" charset="0"/>
              </a:rPr>
              <a:t> (e.g. Home Office, 2018, Bows, 2018 &amp; WHO, 2013)</a:t>
            </a:r>
          </a:p>
          <a:p>
            <a:pPr marL="0" indent="0">
              <a:buNone/>
              <a:defRPr/>
            </a:pPr>
            <a:endParaRPr lang="en-GB" dirty="0">
              <a:solidFill>
                <a:schemeClr val="tx1"/>
              </a:solidFill>
              <a:latin typeface="+mn-lt"/>
              <a:cs typeface="Arial" panose="020B0604020202020204" pitchFamily="34" charset="0"/>
            </a:endParaRPr>
          </a:p>
          <a:p>
            <a:pPr>
              <a:defRPr/>
            </a:pPr>
            <a:r>
              <a:rPr lang="en-GB" sz="3600" dirty="0">
                <a:solidFill>
                  <a:schemeClr val="tx1"/>
                </a:solidFill>
                <a:latin typeface="+mn-lt"/>
                <a:cs typeface="Arial" panose="020B0604020202020204" pitchFamily="34" charset="0"/>
              </a:rPr>
              <a:t>Relationship type </a:t>
            </a:r>
            <a:r>
              <a:rPr lang="en-GB" sz="2400" dirty="0">
                <a:solidFill>
                  <a:schemeClr val="tx1"/>
                </a:solidFill>
                <a:latin typeface="+mn-lt"/>
                <a:cs typeface="Arial" panose="020B0604020202020204" pitchFamily="34" charset="0"/>
              </a:rPr>
              <a:t>(</a:t>
            </a:r>
            <a:r>
              <a:rPr lang="en-GB" dirty="0">
                <a:solidFill>
                  <a:schemeClr val="tx1"/>
                </a:solidFill>
                <a:latin typeface="+mn-lt"/>
                <a:cs typeface="Arial" panose="020B0604020202020204" pitchFamily="34" charset="0"/>
              </a:rPr>
              <a:t>e.g. Sharp-</a:t>
            </a:r>
            <a:r>
              <a:rPr lang="en-GB" dirty="0" err="1">
                <a:solidFill>
                  <a:schemeClr val="tx1"/>
                </a:solidFill>
                <a:latin typeface="+mn-lt"/>
                <a:cs typeface="Arial" panose="020B0604020202020204" pitchFamily="34" charset="0"/>
              </a:rPr>
              <a:t>Jeffs</a:t>
            </a:r>
            <a:r>
              <a:rPr lang="en-GB" dirty="0">
                <a:solidFill>
                  <a:schemeClr val="tx1"/>
                </a:solidFill>
                <a:latin typeface="+mn-lt"/>
                <a:cs typeface="Arial" panose="020B0604020202020204" pitchFamily="34" charset="0"/>
              </a:rPr>
              <a:t> &amp; Kelly, 2016 &amp; Bourget, et al., 2007)</a:t>
            </a:r>
          </a:p>
          <a:p>
            <a:pPr>
              <a:defRPr/>
            </a:pPr>
            <a:endParaRPr lang="en-GB" sz="2400" dirty="0">
              <a:solidFill>
                <a:schemeClr val="tx1"/>
              </a:solidFill>
              <a:latin typeface="+mn-lt"/>
              <a:cs typeface="Arial" panose="020B0604020202020204" pitchFamily="34" charset="0"/>
            </a:endParaRPr>
          </a:p>
          <a:p>
            <a:pPr>
              <a:defRPr/>
            </a:pPr>
            <a:r>
              <a:rPr lang="en-GB" sz="3600" dirty="0">
                <a:solidFill>
                  <a:schemeClr val="tx1"/>
                </a:solidFill>
                <a:latin typeface="+mn-lt"/>
                <a:cs typeface="Arial" panose="020B0604020202020204" pitchFamily="34" charset="0"/>
              </a:rPr>
              <a:t>Disability / illness </a:t>
            </a:r>
            <a:r>
              <a:rPr lang="en-GB" dirty="0">
                <a:solidFill>
                  <a:schemeClr val="tx1"/>
                </a:solidFill>
                <a:latin typeface="+mn-lt"/>
                <a:cs typeface="Arial" panose="020B0604020202020204" pitchFamily="34" charset="0"/>
              </a:rPr>
              <a:t>(e.g. Home Office, 2018 &amp; Safe Lives, 2017)</a:t>
            </a:r>
          </a:p>
          <a:p>
            <a:pPr marL="0" indent="0">
              <a:buNone/>
              <a:defRPr/>
            </a:pPr>
            <a:endParaRPr lang="en-GB" dirty="0">
              <a:solidFill>
                <a:schemeClr val="tx1"/>
              </a:solidFill>
              <a:latin typeface="+mn-lt"/>
              <a:cs typeface="Arial" panose="020B0604020202020204" pitchFamily="34" charset="0"/>
            </a:endParaRPr>
          </a:p>
          <a:p>
            <a:pPr>
              <a:defRPr/>
            </a:pPr>
            <a:r>
              <a:rPr lang="en-GB" sz="3600" dirty="0">
                <a:solidFill>
                  <a:schemeClr val="tx1"/>
                </a:solidFill>
                <a:latin typeface="+mn-lt"/>
                <a:cs typeface="Arial" panose="020B0604020202020204" pitchFamily="34" charset="0"/>
              </a:rPr>
              <a:t>Previous history of violence / criminality </a:t>
            </a:r>
            <a:r>
              <a:rPr lang="en-GB" dirty="0">
                <a:solidFill>
                  <a:schemeClr val="tx1"/>
                </a:solidFill>
                <a:latin typeface="+mn-lt"/>
                <a:cs typeface="Arial" panose="020B0604020202020204" pitchFamily="34" charset="0"/>
              </a:rPr>
              <a:t>(e.g. Sharp-</a:t>
            </a:r>
            <a:r>
              <a:rPr lang="en-GB" dirty="0" err="1">
                <a:solidFill>
                  <a:schemeClr val="tx1"/>
                </a:solidFill>
                <a:latin typeface="+mn-lt"/>
                <a:cs typeface="Arial" panose="020B0604020202020204" pitchFamily="34" charset="0"/>
              </a:rPr>
              <a:t>Jeffs</a:t>
            </a:r>
            <a:r>
              <a:rPr lang="en-GB" dirty="0">
                <a:solidFill>
                  <a:schemeClr val="tx1"/>
                </a:solidFill>
                <a:latin typeface="+mn-lt"/>
                <a:cs typeface="Arial" panose="020B0604020202020204" pitchFamily="34" charset="0"/>
              </a:rPr>
              <a:t> &amp; Kelly, 2016 &amp; Gadd, et al., 2014)</a:t>
            </a:r>
          </a:p>
          <a:p>
            <a:pPr marL="0" indent="0">
              <a:buNone/>
              <a:defRPr/>
            </a:pPr>
            <a:endParaRPr lang="en-GB" dirty="0">
              <a:solidFill>
                <a:schemeClr val="tx1"/>
              </a:solidFill>
              <a:latin typeface="+mn-lt"/>
              <a:cs typeface="Arial" panose="020B0604020202020204" pitchFamily="34" charset="0"/>
            </a:endParaRPr>
          </a:p>
          <a:p>
            <a:pPr>
              <a:defRPr/>
            </a:pPr>
            <a:r>
              <a:rPr lang="en-GB" sz="3600" dirty="0">
                <a:solidFill>
                  <a:schemeClr val="tx1"/>
                </a:solidFill>
                <a:latin typeface="+mn-lt"/>
                <a:cs typeface="Arial" panose="020B0604020202020204" pitchFamily="34" charset="0"/>
              </a:rPr>
              <a:t>Substance misuse </a:t>
            </a:r>
            <a:r>
              <a:rPr lang="en-GB" dirty="0">
                <a:solidFill>
                  <a:schemeClr val="tx1"/>
                </a:solidFill>
                <a:latin typeface="+mn-lt"/>
                <a:cs typeface="Arial" panose="020B0604020202020204" pitchFamily="34" charset="0"/>
              </a:rPr>
              <a:t>(e.g. Home Office, 2016 &amp; Sharp-</a:t>
            </a:r>
            <a:r>
              <a:rPr lang="en-GB" dirty="0" err="1">
                <a:solidFill>
                  <a:schemeClr val="tx1"/>
                </a:solidFill>
                <a:latin typeface="+mn-lt"/>
                <a:cs typeface="Arial" panose="020B0604020202020204" pitchFamily="34" charset="0"/>
              </a:rPr>
              <a:t>Jeffs</a:t>
            </a:r>
            <a:r>
              <a:rPr lang="en-GB" dirty="0">
                <a:solidFill>
                  <a:schemeClr val="tx1"/>
                </a:solidFill>
                <a:latin typeface="+mn-lt"/>
                <a:cs typeface="Arial" panose="020B0604020202020204" pitchFamily="34" charset="0"/>
              </a:rPr>
              <a:t> &amp; Kelly, 2016)</a:t>
            </a:r>
          </a:p>
          <a:p>
            <a:pPr marL="0" indent="0">
              <a:buNone/>
              <a:defRPr/>
            </a:pPr>
            <a:endParaRPr lang="en-GB" dirty="0">
              <a:solidFill>
                <a:schemeClr val="tx1"/>
              </a:solidFill>
              <a:latin typeface="+mn-lt"/>
              <a:cs typeface="Arial" panose="020B0604020202020204" pitchFamily="34" charset="0"/>
            </a:endParaRPr>
          </a:p>
          <a:p>
            <a:pPr>
              <a:defRPr/>
            </a:pPr>
            <a:r>
              <a:rPr lang="en-GB" sz="3600" dirty="0">
                <a:solidFill>
                  <a:schemeClr val="tx1"/>
                </a:solidFill>
                <a:latin typeface="+mn-lt"/>
                <a:cs typeface="Arial" panose="020B0604020202020204" pitchFamily="34" charset="0"/>
              </a:rPr>
              <a:t>Mental health </a:t>
            </a:r>
            <a:r>
              <a:rPr lang="en-GB" sz="2400" dirty="0">
                <a:solidFill>
                  <a:schemeClr val="tx1"/>
                </a:solidFill>
                <a:latin typeface="+mn-lt"/>
                <a:cs typeface="Arial" panose="020B0604020202020204" pitchFamily="34" charset="0"/>
              </a:rPr>
              <a:t>(</a:t>
            </a:r>
            <a:r>
              <a:rPr lang="en-GB" dirty="0">
                <a:solidFill>
                  <a:schemeClr val="tx1"/>
                </a:solidFill>
                <a:latin typeface="+mn-lt"/>
                <a:cs typeface="Arial" panose="020B0604020202020204" pitchFamily="34" charset="0"/>
              </a:rPr>
              <a:t>e.g. Home Office, 2016 &amp; Sharp-</a:t>
            </a:r>
            <a:r>
              <a:rPr lang="en-GB" dirty="0" err="1">
                <a:solidFill>
                  <a:schemeClr val="tx1"/>
                </a:solidFill>
                <a:latin typeface="+mn-lt"/>
                <a:cs typeface="Arial" panose="020B0604020202020204" pitchFamily="34" charset="0"/>
              </a:rPr>
              <a:t>Jeffs</a:t>
            </a:r>
            <a:r>
              <a:rPr lang="en-GB" dirty="0">
                <a:solidFill>
                  <a:schemeClr val="tx1"/>
                </a:solidFill>
                <a:latin typeface="+mn-lt"/>
                <a:cs typeface="Arial" panose="020B0604020202020204" pitchFamily="34" charset="0"/>
              </a:rPr>
              <a:t> &amp; Kelly, 2016)</a:t>
            </a:r>
          </a:p>
          <a:p>
            <a:pPr marL="0" indent="0">
              <a:buNone/>
              <a:defRPr/>
            </a:pPr>
            <a:endParaRPr lang="en-GB" dirty="0">
              <a:solidFill>
                <a:schemeClr val="tx1"/>
              </a:solidFill>
              <a:latin typeface="+mn-lt"/>
              <a:cs typeface="Arial" panose="020B0604020202020204" pitchFamily="34" charset="0"/>
            </a:endParaRPr>
          </a:p>
          <a:p>
            <a:pPr>
              <a:defRPr/>
            </a:pPr>
            <a:r>
              <a:rPr lang="en-GB" sz="3600" dirty="0">
                <a:solidFill>
                  <a:schemeClr val="tx1"/>
                </a:solidFill>
                <a:latin typeface="+mn-lt"/>
                <a:cs typeface="Arial" panose="020B0604020202020204" pitchFamily="34" charset="0"/>
              </a:rPr>
              <a:t>Risk assessment tools and processes </a:t>
            </a:r>
            <a:r>
              <a:rPr lang="en-GB" sz="2400" dirty="0">
                <a:solidFill>
                  <a:schemeClr val="tx1"/>
                </a:solidFill>
                <a:latin typeface="+mn-lt"/>
                <a:cs typeface="Arial" panose="020B0604020202020204" pitchFamily="34" charset="0"/>
              </a:rPr>
              <a:t>(</a:t>
            </a:r>
            <a:r>
              <a:rPr lang="en-GB" dirty="0">
                <a:solidFill>
                  <a:schemeClr val="tx1"/>
                </a:solidFill>
                <a:latin typeface="+mn-lt"/>
                <a:cs typeface="Arial" panose="020B0604020202020204" pitchFamily="34" charset="0"/>
              </a:rPr>
              <a:t>e.g. Home Office, 2016; Sharp-</a:t>
            </a:r>
            <a:r>
              <a:rPr lang="en-GB" dirty="0" err="1">
                <a:solidFill>
                  <a:schemeClr val="tx1"/>
                </a:solidFill>
                <a:latin typeface="+mn-lt"/>
                <a:cs typeface="Arial" panose="020B0604020202020204" pitchFamily="34" charset="0"/>
              </a:rPr>
              <a:t>Jeffs</a:t>
            </a:r>
            <a:r>
              <a:rPr lang="en-GB" dirty="0">
                <a:solidFill>
                  <a:schemeClr val="tx1"/>
                </a:solidFill>
                <a:latin typeface="+mn-lt"/>
                <a:cs typeface="Arial" panose="020B0604020202020204" pitchFamily="34" charset="0"/>
              </a:rPr>
              <a:t> &amp; Kelly, 2016 &amp; HMIC, 2014)</a:t>
            </a:r>
          </a:p>
          <a:p>
            <a:pPr marL="0" indent="0">
              <a:buNone/>
              <a:defRPr/>
            </a:pPr>
            <a:endParaRPr lang="en-GB" dirty="0">
              <a:solidFill>
                <a:schemeClr val="tx1"/>
              </a:solidFill>
              <a:latin typeface="+mn-lt"/>
              <a:cs typeface="Arial" panose="020B0604020202020204" pitchFamily="34" charset="0"/>
            </a:endParaRPr>
          </a:p>
          <a:p>
            <a:pPr>
              <a:defRPr/>
            </a:pPr>
            <a:r>
              <a:rPr lang="en-GB" sz="3600" dirty="0">
                <a:solidFill>
                  <a:schemeClr val="tx1"/>
                </a:solidFill>
                <a:latin typeface="+mn-lt"/>
                <a:cs typeface="Arial" panose="020B0604020202020204" pitchFamily="34" charset="0"/>
              </a:rPr>
              <a:t>Low awareness </a:t>
            </a:r>
            <a:r>
              <a:rPr lang="en-GB" dirty="0">
                <a:solidFill>
                  <a:schemeClr val="tx1"/>
                </a:solidFill>
                <a:latin typeface="+mn-lt"/>
                <a:cs typeface="Arial" panose="020B0604020202020204" pitchFamily="34" charset="0"/>
              </a:rPr>
              <a:t>(public and practitioners, e.g. Bows, 2018; Home Office, 2016 &amp; Sharp-</a:t>
            </a:r>
            <a:r>
              <a:rPr lang="en-GB" dirty="0" err="1">
                <a:solidFill>
                  <a:schemeClr val="tx1"/>
                </a:solidFill>
                <a:latin typeface="+mn-lt"/>
                <a:cs typeface="Arial" panose="020B0604020202020204" pitchFamily="34" charset="0"/>
              </a:rPr>
              <a:t>Jeffs</a:t>
            </a:r>
            <a:r>
              <a:rPr lang="en-GB" dirty="0">
                <a:solidFill>
                  <a:schemeClr val="tx1"/>
                </a:solidFill>
                <a:latin typeface="+mn-lt"/>
                <a:cs typeface="Arial" panose="020B0604020202020204" pitchFamily="34" charset="0"/>
              </a:rPr>
              <a:t> &amp; Kelly, 2016)</a:t>
            </a:r>
          </a:p>
          <a:p>
            <a:endParaRPr lang="en-GB" dirty="0"/>
          </a:p>
        </p:txBody>
      </p:sp>
    </p:spTree>
    <p:extLst>
      <p:ext uri="{BB962C8B-B14F-4D97-AF65-F5344CB8AC3E}">
        <p14:creationId xmlns:p14="http://schemas.microsoft.com/office/powerpoint/2010/main" val="18153244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mn-lt"/>
              </a:rPr>
              <a:t>Risk Factors Associated with AFV</a:t>
            </a:r>
          </a:p>
        </p:txBody>
      </p:sp>
      <p:sp>
        <p:nvSpPr>
          <p:cNvPr id="3" name="Content Placeholder 2"/>
          <p:cNvSpPr>
            <a:spLocks noGrp="1"/>
          </p:cNvSpPr>
          <p:nvPr>
            <p:ph idx="1"/>
          </p:nvPr>
        </p:nvSpPr>
        <p:spPr>
          <a:xfrm>
            <a:off x="838200" y="1878496"/>
            <a:ext cx="10515600" cy="4771685"/>
          </a:xfrm>
        </p:spPr>
        <p:txBody>
          <a:bodyPr>
            <a:normAutofit fontScale="55000" lnSpcReduction="20000"/>
          </a:bodyPr>
          <a:lstStyle/>
          <a:p>
            <a:pPr marL="0" indent="0">
              <a:buNone/>
              <a:defRPr/>
            </a:pPr>
            <a:r>
              <a:rPr lang="en-GB" sz="3600" dirty="0">
                <a:solidFill>
                  <a:schemeClr val="tx1"/>
                </a:solidFill>
                <a:latin typeface="+mn-lt"/>
                <a:cs typeface="Arial" panose="020B0604020202020204" pitchFamily="34" charset="0"/>
              </a:rPr>
              <a:t>1. The intensity of time spent together</a:t>
            </a:r>
          </a:p>
          <a:p>
            <a:pPr marL="0" indent="0">
              <a:buNone/>
              <a:defRPr/>
            </a:pPr>
            <a:endParaRPr lang="en-GB" sz="3600" dirty="0">
              <a:solidFill>
                <a:schemeClr val="tx1"/>
              </a:solidFill>
              <a:latin typeface="+mn-lt"/>
              <a:cs typeface="Arial" panose="020B0604020202020204" pitchFamily="34" charset="0"/>
            </a:endParaRPr>
          </a:p>
          <a:p>
            <a:pPr marL="0" indent="0">
              <a:buNone/>
              <a:defRPr/>
            </a:pPr>
            <a:r>
              <a:rPr lang="en-GB" sz="3600" dirty="0">
                <a:solidFill>
                  <a:schemeClr val="tx1"/>
                </a:solidFill>
                <a:latin typeface="+mn-lt"/>
                <a:cs typeface="Arial" panose="020B0604020202020204" pitchFamily="34" charset="0"/>
              </a:rPr>
              <a:t>2. The intensity of (involuntary) commitment to each other</a:t>
            </a:r>
          </a:p>
          <a:p>
            <a:pPr marL="0" indent="0">
              <a:buNone/>
              <a:defRPr/>
            </a:pPr>
            <a:endParaRPr lang="en-GB" sz="3600" dirty="0">
              <a:solidFill>
                <a:schemeClr val="tx1"/>
              </a:solidFill>
              <a:latin typeface="+mn-lt"/>
              <a:cs typeface="Arial" panose="020B0604020202020204" pitchFamily="34" charset="0"/>
            </a:endParaRPr>
          </a:p>
          <a:p>
            <a:pPr marL="0" indent="0">
              <a:buNone/>
              <a:defRPr/>
            </a:pPr>
            <a:r>
              <a:rPr lang="en-GB" sz="3600" dirty="0">
                <a:solidFill>
                  <a:schemeClr val="tx1"/>
                </a:solidFill>
                <a:latin typeface="+mn-lt"/>
                <a:cs typeface="Arial" panose="020B0604020202020204" pitchFamily="34" charset="0"/>
              </a:rPr>
              <a:t>3. The nature of family interactions (often conflict-structured)</a:t>
            </a:r>
          </a:p>
          <a:p>
            <a:pPr marL="0" indent="0">
              <a:buNone/>
              <a:defRPr/>
            </a:pPr>
            <a:endParaRPr lang="en-GB" sz="3600" dirty="0">
              <a:solidFill>
                <a:schemeClr val="tx1"/>
              </a:solidFill>
              <a:latin typeface="+mn-lt"/>
              <a:cs typeface="Arial" panose="020B0604020202020204" pitchFamily="34" charset="0"/>
            </a:endParaRPr>
          </a:p>
          <a:p>
            <a:pPr marL="0" indent="0">
              <a:buNone/>
              <a:defRPr/>
            </a:pPr>
            <a:r>
              <a:rPr lang="en-GB" sz="3600" dirty="0">
                <a:solidFill>
                  <a:schemeClr val="tx1"/>
                </a:solidFill>
                <a:latin typeface="+mn-lt"/>
                <a:cs typeface="Arial" panose="020B0604020202020204" pitchFamily="34" charset="0"/>
              </a:rPr>
              <a:t>4. The different social locations of family members (and the roles / status ascribed to them)</a:t>
            </a:r>
          </a:p>
          <a:p>
            <a:pPr marL="0" indent="0">
              <a:buNone/>
              <a:defRPr/>
            </a:pPr>
            <a:endParaRPr lang="en-GB" sz="3600" dirty="0">
              <a:solidFill>
                <a:schemeClr val="tx1"/>
              </a:solidFill>
              <a:latin typeface="+mn-lt"/>
              <a:cs typeface="Arial" panose="020B0604020202020204" pitchFamily="34" charset="0"/>
            </a:endParaRPr>
          </a:p>
          <a:p>
            <a:pPr marL="0" indent="0">
              <a:buNone/>
              <a:defRPr/>
            </a:pPr>
            <a:r>
              <a:rPr lang="en-GB" sz="3600" dirty="0">
                <a:solidFill>
                  <a:schemeClr val="tx1"/>
                </a:solidFill>
                <a:latin typeface="+mn-lt"/>
                <a:cs typeface="Arial" panose="020B0604020202020204" pitchFamily="34" charset="0"/>
              </a:rPr>
              <a:t>5. The high degree of privacy afford to the family</a:t>
            </a:r>
          </a:p>
          <a:p>
            <a:pPr marL="0" indent="0">
              <a:buNone/>
              <a:defRPr/>
            </a:pPr>
            <a:endParaRPr lang="en-GB" sz="3600" dirty="0">
              <a:solidFill>
                <a:schemeClr val="tx1"/>
              </a:solidFill>
              <a:latin typeface="+mn-lt"/>
              <a:cs typeface="Arial" panose="020B0604020202020204" pitchFamily="34" charset="0"/>
            </a:endParaRPr>
          </a:p>
          <a:p>
            <a:pPr marL="0" indent="0">
              <a:buNone/>
              <a:defRPr/>
            </a:pPr>
            <a:r>
              <a:rPr lang="en-GB" sz="3600" dirty="0">
                <a:solidFill>
                  <a:schemeClr val="tx1"/>
                </a:solidFill>
                <a:latin typeface="+mn-lt"/>
                <a:cs typeface="Arial" panose="020B0604020202020204" pitchFamily="34" charset="0"/>
              </a:rPr>
              <a:t>6. Extensive knowledge of ‘social biographies’</a:t>
            </a:r>
          </a:p>
          <a:p>
            <a:pPr marL="0" indent="0">
              <a:buNone/>
              <a:defRPr/>
            </a:pPr>
            <a:endParaRPr lang="en-GB" sz="3600" dirty="0">
              <a:solidFill>
                <a:schemeClr val="tx1"/>
              </a:solidFill>
              <a:latin typeface="+mn-lt"/>
              <a:cs typeface="Arial" panose="020B0604020202020204" pitchFamily="34" charset="0"/>
            </a:endParaRPr>
          </a:p>
          <a:p>
            <a:pPr marL="0" indent="0">
              <a:buNone/>
              <a:defRPr/>
            </a:pPr>
            <a:r>
              <a:rPr lang="en-GB" sz="3600" dirty="0">
                <a:solidFill>
                  <a:schemeClr val="tx1"/>
                </a:solidFill>
                <a:latin typeface="+mn-lt"/>
                <a:cs typeface="Arial" panose="020B0604020202020204" pitchFamily="34" charset="0"/>
              </a:rPr>
              <a:t>7. Life transitions which are stress-prone (Holt, 2021)</a:t>
            </a:r>
            <a:endParaRPr lang="en-GB" dirty="0"/>
          </a:p>
        </p:txBody>
      </p:sp>
    </p:spTree>
    <p:extLst>
      <p:ext uri="{BB962C8B-B14F-4D97-AF65-F5344CB8AC3E}">
        <p14:creationId xmlns:p14="http://schemas.microsoft.com/office/powerpoint/2010/main" val="1102812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mn-lt"/>
              </a:rPr>
              <a:t>Causes of AFV?</a:t>
            </a:r>
          </a:p>
        </p:txBody>
      </p:sp>
      <p:sp>
        <p:nvSpPr>
          <p:cNvPr id="3" name="Content Placeholder 2"/>
          <p:cNvSpPr>
            <a:spLocks noGrp="1"/>
          </p:cNvSpPr>
          <p:nvPr>
            <p:ph idx="1"/>
          </p:nvPr>
        </p:nvSpPr>
        <p:spPr>
          <a:xfrm>
            <a:off x="838200" y="1825625"/>
            <a:ext cx="10515600" cy="4667250"/>
          </a:xfrm>
        </p:spPr>
        <p:txBody>
          <a:bodyPr>
            <a:normAutofit fontScale="77500" lnSpcReduction="20000"/>
          </a:bodyPr>
          <a:lstStyle/>
          <a:p>
            <a:r>
              <a:rPr lang="en-GB" dirty="0">
                <a:solidFill>
                  <a:srgbClr val="002060"/>
                </a:solidFill>
                <a:latin typeface="Arial" panose="020B0604020202020204" pitchFamily="34" charset="0"/>
                <a:cs typeface="Arial" panose="020B0604020202020204" pitchFamily="34" charset="0"/>
              </a:rPr>
              <a:t>As a means of social control </a:t>
            </a:r>
            <a:r>
              <a:rPr lang="en-GB" sz="1600" dirty="0">
                <a:solidFill>
                  <a:srgbClr val="002060"/>
                </a:solidFill>
                <a:latin typeface="Arial" panose="020B0604020202020204" pitchFamily="34" charset="0"/>
                <a:cs typeface="Arial" panose="020B0604020202020204" pitchFamily="34" charset="0"/>
              </a:rPr>
              <a:t>(</a:t>
            </a:r>
            <a:r>
              <a:rPr lang="en-GB" sz="1600" dirty="0" err="1">
                <a:solidFill>
                  <a:srgbClr val="002060"/>
                </a:solidFill>
                <a:latin typeface="Arial" panose="020B0604020202020204" pitchFamily="34" charset="0"/>
                <a:cs typeface="Arial" panose="020B0604020202020204" pitchFamily="34" charset="0"/>
              </a:rPr>
              <a:t>Dobash</a:t>
            </a:r>
            <a:r>
              <a:rPr lang="en-GB" sz="1600" dirty="0">
                <a:solidFill>
                  <a:srgbClr val="002060"/>
                </a:solidFill>
                <a:latin typeface="Arial" panose="020B0604020202020204" pitchFamily="34" charset="0"/>
                <a:cs typeface="Arial" panose="020B0604020202020204" pitchFamily="34" charset="0"/>
              </a:rPr>
              <a:t> &amp; </a:t>
            </a:r>
            <a:r>
              <a:rPr lang="en-GB" sz="1600" dirty="0" err="1">
                <a:solidFill>
                  <a:srgbClr val="002060"/>
                </a:solidFill>
                <a:latin typeface="Arial" panose="020B0604020202020204" pitchFamily="34" charset="0"/>
                <a:cs typeface="Arial" panose="020B0604020202020204" pitchFamily="34" charset="0"/>
              </a:rPr>
              <a:t>Dobash</a:t>
            </a:r>
            <a:r>
              <a:rPr lang="en-GB" sz="1600" dirty="0">
                <a:solidFill>
                  <a:srgbClr val="002060"/>
                </a:solidFill>
                <a:latin typeface="Arial" panose="020B0604020202020204" pitchFamily="34" charset="0"/>
                <a:cs typeface="Arial" panose="020B0604020202020204" pitchFamily="34" charset="0"/>
              </a:rPr>
              <a:t>, 1992)</a:t>
            </a:r>
          </a:p>
          <a:p>
            <a:pPr marL="0" indent="0">
              <a:buNone/>
            </a:pPr>
            <a:endParaRPr lang="en-GB" dirty="0">
              <a:solidFill>
                <a:srgbClr val="002060"/>
              </a:solidFill>
              <a:latin typeface="Arial" panose="020B0604020202020204" pitchFamily="34" charset="0"/>
              <a:cs typeface="Arial" panose="020B0604020202020204" pitchFamily="34" charset="0"/>
            </a:endParaRPr>
          </a:p>
          <a:p>
            <a:r>
              <a:rPr lang="en-GB" dirty="0">
                <a:solidFill>
                  <a:srgbClr val="002060"/>
                </a:solidFill>
                <a:latin typeface="Arial" panose="020B0604020202020204" pitchFamily="34" charset="0"/>
                <a:cs typeface="Arial" panose="020B0604020202020204" pitchFamily="34" charset="0"/>
              </a:rPr>
              <a:t>‘Threatened masculinity’ </a:t>
            </a:r>
            <a:r>
              <a:rPr lang="en-GB" sz="1600" dirty="0">
                <a:solidFill>
                  <a:srgbClr val="002060"/>
                </a:solidFill>
                <a:latin typeface="Arial" panose="020B0604020202020204" pitchFamily="34" charset="0"/>
                <a:cs typeface="Arial" panose="020B0604020202020204" pitchFamily="34" charset="0"/>
              </a:rPr>
              <a:t>(Anderson and </a:t>
            </a:r>
            <a:r>
              <a:rPr lang="en-GB" sz="1600" dirty="0" err="1">
                <a:solidFill>
                  <a:srgbClr val="002060"/>
                </a:solidFill>
                <a:latin typeface="Arial" panose="020B0604020202020204" pitchFamily="34" charset="0"/>
                <a:cs typeface="Arial" panose="020B0604020202020204" pitchFamily="34" charset="0"/>
              </a:rPr>
              <a:t>Umberson</a:t>
            </a:r>
            <a:r>
              <a:rPr lang="en-GB" sz="1600" dirty="0">
                <a:solidFill>
                  <a:srgbClr val="002060"/>
                </a:solidFill>
                <a:latin typeface="Arial" panose="020B0604020202020204" pitchFamily="34" charset="0"/>
                <a:cs typeface="Arial" panose="020B0604020202020204" pitchFamily="34" charset="0"/>
              </a:rPr>
              <a:t>, 2001)</a:t>
            </a:r>
          </a:p>
          <a:p>
            <a:pPr marL="0" indent="0">
              <a:buNone/>
            </a:pPr>
            <a:r>
              <a:rPr lang="en-GB" dirty="0">
                <a:solidFill>
                  <a:srgbClr val="002060"/>
                </a:solidFill>
                <a:latin typeface="Arial" panose="020B0604020202020204" pitchFamily="34" charset="0"/>
                <a:cs typeface="Arial" panose="020B0604020202020204" pitchFamily="34" charset="0"/>
              </a:rPr>
              <a:t> </a:t>
            </a:r>
          </a:p>
          <a:p>
            <a:r>
              <a:rPr lang="en-GB" dirty="0">
                <a:solidFill>
                  <a:srgbClr val="002060"/>
                </a:solidFill>
                <a:latin typeface="Arial" panose="020B0604020202020204" pitchFamily="34" charset="0"/>
                <a:cs typeface="Arial" panose="020B0604020202020204" pitchFamily="34" charset="0"/>
              </a:rPr>
              <a:t>Stress, the normative acceptability of violence and the inability to express feelings appropriately </a:t>
            </a:r>
            <a:r>
              <a:rPr lang="en-GB" sz="1600" dirty="0">
                <a:solidFill>
                  <a:srgbClr val="002060"/>
                </a:solidFill>
                <a:latin typeface="Arial" panose="020B0604020202020204" pitchFamily="34" charset="0"/>
                <a:cs typeface="Arial" panose="020B0604020202020204" pitchFamily="34" charset="0"/>
              </a:rPr>
              <a:t>(e.g. Strauss and </a:t>
            </a:r>
            <a:r>
              <a:rPr lang="en-GB" sz="1600" dirty="0" err="1">
                <a:solidFill>
                  <a:srgbClr val="002060"/>
                </a:solidFill>
                <a:latin typeface="Arial" panose="020B0604020202020204" pitchFamily="34" charset="0"/>
                <a:cs typeface="Arial" panose="020B0604020202020204" pitchFamily="34" charset="0"/>
              </a:rPr>
              <a:t>Gelles</a:t>
            </a:r>
            <a:r>
              <a:rPr lang="en-GB" sz="1600" dirty="0">
                <a:solidFill>
                  <a:srgbClr val="002060"/>
                </a:solidFill>
                <a:latin typeface="Arial" panose="020B0604020202020204" pitchFamily="34" charset="0"/>
                <a:cs typeface="Arial" panose="020B0604020202020204" pitchFamily="34" charset="0"/>
              </a:rPr>
              <a:t>, 1990)</a:t>
            </a:r>
          </a:p>
          <a:p>
            <a:pPr marL="0" indent="0">
              <a:buNone/>
            </a:pPr>
            <a:endParaRPr lang="en-GB" dirty="0">
              <a:solidFill>
                <a:srgbClr val="002060"/>
              </a:solidFill>
              <a:latin typeface="Arial" panose="020B0604020202020204" pitchFamily="34" charset="0"/>
              <a:cs typeface="Arial" panose="020B0604020202020204" pitchFamily="34" charset="0"/>
            </a:endParaRPr>
          </a:p>
          <a:p>
            <a:r>
              <a:rPr lang="en-GB" dirty="0">
                <a:solidFill>
                  <a:srgbClr val="002060"/>
                </a:solidFill>
                <a:latin typeface="Arial" panose="020B0604020202020204" pitchFamily="34" charset="0"/>
                <a:cs typeface="Arial" panose="020B0604020202020204" pitchFamily="34" charset="0"/>
              </a:rPr>
              <a:t>‘Shame / rage cycles’ with conflict generated by dysfunctional communication patterns and unacknowledged shame, creating a repetitive cycle of insult and revenge </a:t>
            </a:r>
            <a:r>
              <a:rPr lang="en-GB" sz="1600" dirty="0">
                <a:solidFill>
                  <a:srgbClr val="002060"/>
                </a:solidFill>
                <a:latin typeface="Arial" panose="020B0604020202020204" pitchFamily="34" charset="0"/>
                <a:cs typeface="Arial" panose="020B0604020202020204" pitchFamily="34" charset="0"/>
              </a:rPr>
              <a:t>(e.g. </a:t>
            </a:r>
            <a:r>
              <a:rPr lang="en-GB" sz="1600" dirty="0" err="1">
                <a:solidFill>
                  <a:srgbClr val="002060"/>
                </a:solidFill>
                <a:latin typeface="Arial" panose="020B0604020202020204" pitchFamily="34" charset="0"/>
                <a:cs typeface="Arial" panose="020B0604020202020204" pitchFamily="34" charset="0"/>
              </a:rPr>
              <a:t>Scheff</a:t>
            </a:r>
            <a:r>
              <a:rPr lang="en-GB" sz="1600" dirty="0">
                <a:solidFill>
                  <a:srgbClr val="002060"/>
                </a:solidFill>
                <a:latin typeface="Arial" panose="020B0604020202020204" pitchFamily="34" charset="0"/>
                <a:cs typeface="Arial" panose="020B0604020202020204" pitchFamily="34" charset="0"/>
              </a:rPr>
              <a:t>, 1997)</a:t>
            </a:r>
          </a:p>
          <a:p>
            <a:pPr marL="0" indent="0">
              <a:buNone/>
            </a:pPr>
            <a:endParaRPr lang="en-GB" dirty="0">
              <a:solidFill>
                <a:srgbClr val="002060"/>
              </a:solidFill>
              <a:latin typeface="Arial" panose="020B0604020202020204" pitchFamily="34" charset="0"/>
              <a:cs typeface="Arial" panose="020B0604020202020204" pitchFamily="34" charset="0"/>
            </a:endParaRPr>
          </a:p>
          <a:p>
            <a:r>
              <a:rPr lang="en-GB" dirty="0">
                <a:solidFill>
                  <a:srgbClr val="002060"/>
                </a:solidFill>
                <a:latin typeface="Arial" panose="020B0604020202020204" pitchFamily="34" charset="0"/>
                <a:cs typeface="Arial" panose="020B0604020202020204" pitchFamily="34" charset="0"/>
              </a:rPr>
              <a:t>Continuums of violence / inter-generational conflict </a:t>
            </a:r>
            <a:r>
              <a:rPr lang="en-GB" sz="1600" dirty="0">
                <a:solidFill>
                  <a:srgbClr val="002060"/>
                </a:solidFill>
                <a:latin typeface="Arial" panose="020B0604020202020204" pitchFamily="34" charset="0"/>
                <a:cs typeface="Arial" panose="020B0604020202020204" pitchFamily="34" charset="0"/>
              </a:rPr>
              <a:t>(Holt, 2017)</a:t>
            </a:r>
          </a:p>
          <a:p>
            <a:pPr marL="0" indent="0">
              <a:buNone/>
            </a:pPr>
            <a:endParaRPr lang="en-GB" sz="1600" dirty="0">
              <a:solidFill>
                <a:srgbClr val="002060"/>
              </a:solidFill>
              <a:latin typeface="Arial" panose="020B0604020202020204" pitchFamily="34" charset="0"/>
              <a:cs typeface="Arial" panose="020B0604020202020204" pitchFamily="34" charset="0"/>
            </a:endParaRPr>
          </a:p>
          <a:p>
            <a:r>
              <a:rPr lang="en-GB" dirty="0">
                <a:solidFill>
                  <a:srgbClr val="002060"/>
                </a:solidFill>
                <a:latin typeface="Arial" panose="020B0604020202020204" pitchFamily="34" charset="0"/>
                <a:cs typeface="Arial" panose="020B0604020202020204" pitchFamily="34" charset="0"/>
              </a:rPr>
              <a:t>Poor attachment </a:t>
            </a:r>
            <a:r>
              <a:rPr lang="en-GB" sz="1600" dirty="0">
                <a:solidFill>
                  <a:srgbClr val="002060"/>
                </a:solidFill>
                <a:latin typeface="Arial" panose="020B0604020202020204" pitchFamily="34" charset="0"/>
                <a:cs typeface="Arial" panose="020B0604020202020204" pitchFamily="34" charset="0"/>
              </a:rPr>
              <a:t>(Bowlby, 1969)</a:t>
            </a:r>
          </a:p>
          <a:p>
            <a:pPr marL="0" indent="0">
              <a:buNone/>
            </a:pPr>
            <a:endParaRPr lang="en-GB" dirty="0"/>
          </a:p>
        </p:txBody>
      </p:sp>
    </p:spTree>
    <p:extLst>
      <p:ext uri="{BB962C8B-B14F-4D97-AF65-F5344CB8AC3E}">
        <p14:creationId xmlns:p14="http://schemas.microsoft.com/office/powerpoint/2010/main" val="39718384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9FE42-95B4-4000-9EF2-D0C5233A350D}"/>
              </a:ext>
            </a:extLst>
          </p:cNvPr>
          <p:cNvSpPr>
            <a:spLocks noGrp="1"/>
          </p:cNvSpPr>
          <p:nvPr>
            <p:ph type="title"/>
          </p:nvPr>
        </p:nvSpPr>
        <p:spPr>
          <a:xfrm>
            <a:off x="838200" y="365125"/>
            <a:ext cx="10515600" cy="5011945"/>
          </a:xfrm>
        </p:spPr>
        <p:txBody>
          <a:bodyPr/>
          <a:lstStyle/>
          <a:p>
            <a:pPr algn="ctr"/>
            <a:r>
              <a:rPr lang="en-GB" dirty="0">
                <a:latin typeface="+mn-lt"/>
              </a:rPr>
              <a:t>Responding to AFV</a:t>
            </a:r>
          </a:p>
        </p:txBody>
      </p:sp>
      <p:sp>
        <p:nvSpPr>
          <p:cNvPr id="3" name="Content Placeholder 2"/>
          <p:cNvSpPr>
            <a:spLocks noGrp="1"/>
          </p:cNvSpPr>
          <p:nvPr>
            <p:ph idx="1"/>
          </p:nvPr>
        </p:nvSpPr>
        <p:spPr>
          <a:xfrm>
            <a:off x="838200" y="1828800"/>
            <a:ext cx="10515600" cy="4899991"/>
          </a:xfrm>
        </p:spPr>
        <p:txBody>
          <a:bodyPr>
            <a:normAutofit/>
          </a:bodyPr>
          <a:lstStyle/>
          <a:p>
            <a:pPr marL="0" indent="0">
              <a:buNone/>
            </a:pPr>
            <a:endParaRPr lang="en-GB" dirty="0">
              <a:latin typeface="+mn-lt"/>
            </a:endParaRPr>
          </a:p>
        </p:txBody>
      </p:sp>
    </p:spTree>
    <p:extLst>
      <p:ext uri="{BB962C8B-B14F-4D97-AF65-F5344CB8AC3E}">
        <p14:creationId xmlns:p14="http://schemas.microsoft.com/office/powerpoint/2010/main" val="40639802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9FE42-95B4-4000-9EF2-D0C5233A350D}"/>
              </a:ext>
            </a:extLst>
          </p:cNvPr>
          <p:cNvSpPr>
            <a:spLocks noGrp="1"/>
          </p:cNvSpPr>
          <p:nvPr>
            <p:ph type="title"/>
          </p:nvPr>
        </p:nvSpPr>
        <p:spPr/>
        <p:txBody>
          <a:bodyPr/>
          <a:lstStyle/>
          <a:p>
            <a:r>
              <a:rPr lang="en-GB" dirty="0">
                <a:latin typeface="+mn-lt"/>
              </a:rPr>
              <a:t>College of Policing Response </a:t>
            </a:r>
          </a:p>
        </p:txBody>
      </p:sp>
      <p:sp>
        <p:nvSpPr>
          <p:cNvPr id="3" name="Content Placeholder 2"/>
          <p:cNvSpPr>
            <a:spLocks noGrp="1"/>
          </p:cNvSpPr>
          <p:nvPr>
            <p:ph idx="1"/>
          </p:nvPr>
        </p:nvSpPr>
        <p:spPr>
          <a:xfrm>
            <a:off x="838200" y="1828800"/>
            <a:ext cx="9498496" cy="4899991"/>
          </a:xfrm>
        </p:spPr>
        <p:txBody>
          <a:bodyPr>
            <a:normAutofit fontScale="62500" lnSpcReduction="20000"/>
          </a:bodyPr>
          <a:lstStyle/>
          <a:p>
            <a:pPr marL="0" indent="0">
              <a:buNone/>
            </a:pPr>
            <a:r>
              <a:rPr lang="en-GB" dirty="0">
                <a:latin typeface="+mn-lt"/>
              </a:rPr>
              <a:t>With regards to non-intimate or familial abuse, the term family member includes:</a:t>
            </a:r>
          </a:p>
          <a:p>
            <a:pPr marL="0" indent="0">
              <a:buNone/>
            </a:pPr>
            <a:endParaRPr lang="en-GB" dirty="0">
              <a:latin typeface="+mn-lt"/>
            </a:endParaRPr>
          </a:p>
          <a:p>
            <a:pPr lvl="1"/>
            <a:r>
              <a:rPr lang="en-GB" dirty="0">
                <a:latin typeface="+mn-lt"/>
              </a:rPr>
              <a:t>mother</a:t>
            </a:r>
          </a:p>
          <a:p>
            <a:pPr lvl="1"/>
            <a:r>
              <a:rPr lang="en-GB" dirty="0">
                <a:latin typeface="+mn-lt"/>
              </a:rPr>
              <a:t>father</a:t>
            </a:r>
          </a:p>
          <a:p>
            <a:pPr lvl="1"/>
            <a:r>
              <a:rPr lang="en-GB" dirty="0">
                <a:latin typeface="+mn-lt"/>
              </a:rPr>
              <a:t>daughter</a:t>
            </a:r>
          </a:p>
          <a:p>
            <a:pPr lvl="1"/>
            <a:r>
              <a:rPr lang="en-GB" dirty="0">
                <a:latin typeface="+mn-lt"/>
              </a:rPr>
              <a:t>son</a:t>
            </a:r>
          </a:p>
          <a:p>
            <a:pPr lvl="1"/>
            <a:r>
              <a:rPr lang="en-GB" dirty="0">
                <a:latin typeface="+mn-lt"/>
              </a:rPr>
              <a:t>brother</a:t>
            </a:r>
          </a:p>
          <a:p>
            <a:pPr lvl="1"/>
            <a:r>
              <a:rPr lang="en-GB" dirty="0">
                <a:latin typeface="+mn-lt"/>
              </a:rPr>
              <a:t>sister</a:t>
            </a:r>
          </a:p>
          <a:p>
            <a:pPr lvl="1"/>
            <a:r>
              <a:rPr lang="en-GB" dirty="0">
                <a:latin typeface="+mn-lt"/>
              </a:rPr>
              <a:t>grandparents</a:t>
            </a:r>
          </a:p>
          <a:p>
            <a:pPr lvl="1"/>
            <a:r>
              <a:rPr lang="en-GB" dirty="0">
                <a:latin typeface="+mn-lt"/>
              </a:rPr>
              <a:t>in-laws</a:t>
            </a:r>
          </a:p>
          <a:p>
            <a:pPr lvl="1"/>
            <a:r>
              <a:rPr lang="en-GB" dirty="0">
                <a:latin typeface="+mn-lt"/>
              </a:rPr>
              <a:t>step family.</a:t>
            </a:r>
          </a:p>
          <a:p>
            <a:pPr marL="0" indent="0">
              <a:buNone/>
            </a:pPr>
            <a:endParaRPr lang="en-GB" dirty="0">
              <a:latin typeface="+mn-lt"/>
            </a:endParaRPr>
          </a:p>
          <a:p>
            <a:r>
              <a:rPr lang="en-GB" dirty="0">
                <a:latin typeface="+mn-lt"/>
              </a:rPr>
              <a:t>Officers and staff are required to interpret this definition. </a:t>
            </a:r>
            <a:r>
              <a:rPr lang="en-GB" dirty="0">
                <a:highlight>
                  <a:srgbClr val="FFFF00"/>
                </a:highlight>
                <a:latin typeface="+mn-lt"/>
              </a:rPr>
              <a:t>Family members do not necessarily have to be related by blood</a:t>
            </a:r>
            <a:r>
              <a:rPr lang="en-GB" dirty="0">
                <a:latin typeface="+mn-lt"/>
              </a:rPr>
              <a:t>. Officers should consider the way they live as a family unit. It would not, for example, make sense to exclude common law in-laws and relations if this resulted in less protection being afforded to victims of domestic abuse simply because they were unmarried. Likewise, although foster parents or family are not explicitly referenced in the definition, similar dynamics and considerations apply, particularly in long-term foster placements, and </a:t>
            </a:r>
            <a:r>
              <a:rPr lang="en-GB" dirty="0">
                <a:highlight>
                  <a:srgbClr val="FFFF00"/>
                </a:highlight>
                <a:latin typeface="+mn-lt"/>
              </a:rPr>
              <a:t>victims should be offered the same protection as any other domestic abuse victim</a:t>
            </a:r>
            <a:r>
              <a:rPr lang="en-GB" dirty="0">
                <a:latin typeface="+mn-lt"/>
              </a:rPr>
              <a:t>.</a:t>
            </a:r>
          </a:p>
        </p:txBody>
      </p:sp>
    </p:spTree>
    <p:extLst>
      <p:ext uri="{BB962C8B-B14F-4D97-AF65-F5344CB8AC3E}">
        <p14:creationId xmlns:p14="http://schemas.microsoft.com/office/powerpoint/2010/main" val="42136081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51CB4-59E7-4BDD-A916-AD8E3DAB38A7}"/>
              </a:ext>
            </a:extLst>
          </p:cNvPr>
          <p:cNvSpPr>
            <a:spLocks noGrp="1"/>
          </p:cNvSpPr>
          <p:nvPr>
            <p:ph type="title"/>
          </p:nvPr>
        </p:nvSpPr>
        <p:spPr/>
        <p:txBody>
          <a:bodyPr/>
          <a:lstStyle/>
          <a:p>
            <a:r>
              <a:rPr lang="en-GB" dirty="0">
                <a:latin typeface="+mn-lt"/>
              </a:rPr>
              <a:t>Responding to Adult Family Homicides</a:t>
            </a:r>
          </a:p>
        </p:txBody>
      </p:sp>
      <p:sp>
        <p:nvSpPr>
          <p:cNvPr id="3" name="Content Placeholder 2">
            <a:extLst>
              <a:ext uri="{FF2B5EF4-FFF2-40B4-BE49-F238E27FC236}">
                <a16:creationId xmlns:a16="http://schemas.microsoft.com/office/drawing/2014/main" id="{19967FAD-ED42-4367-8C86-5C1C6AB3E560}"/>
              </a:ext>
            </a:extLst>
          </p:cNvPr>
          <p:cNvSpPr>
            <a:spLocks noGrp="1"/>
          </p:cNvSpPr>
          <p:nvPr>
            <p:ph idx="1"/>
          </p:nvPr>
        </p:nvSpPr>
        <p:spPr>
          <a:xfrm>
            <a:off x="838200" y="1977887"/>
            <a:ext cx="9806609" cy="4199076"/>
          </a:xfrm>
        </p:spPr>
        <p:txBody>
          <a:bodyPr>
            <a:normAutofit fontScale="92500" lnSpcReduction="20000"/>
          </a:bodyPr>
          <a:lstStyle/>
          <a:p>
            <a:r>
              <a:rPr lang="en-GB" dirty="0">
                <a:latin typeface="+mn-lt"/>
              </a:rPr>
              <a:t>Recent research (Bracewell, et al., 2021) found:</a:t>
            </a:r>
          </a:p>
          <a:p>
            <a:pPr marL="0" indent="0">
              <a:buNone/>
            </a:pPr>
            <a:endParaRPr lang="en-GB" dirty="0">
              <a:latin typeface="+mn-lt"/>
            </a:endParaRPr>
          </a:p>
          <a:p>
            <a:pPr lvl="1"/>
            <a:r>
              <a:rPr lang="en-GB" dirty="0">
                <a:latin typeface="+mn-lt"/>
              </a:rPr>
              <a:t>Analysis revealed five interlinked precursors to AFV / H: mental health and substance/alcohol misuse, criminal history, childhood trauma, economic factors and care dynamics.</a:t>
            </a:r>
          </a:p>
          <a:p>
            <a:pPr marL="457200" lvl="1" indent="0">
              <a:buNone/>
            </a:pPr>
            <a:endParaRPr lang="en-GB" dirty="0">
              <a:latin typeface="+mn-lt"/>
            </a:endParaRPr>
          </a:p>
          <a:p>
            <a:pPr lvl="1"/>
            <a:r>
              <a:rPr lang="en-GB" dirty="0">
                <a:highlight>
                  <a:srgbClr val="FFFF00"/>
                </a:highlight>
                <a:latin typeface="+mn-lt"/>
              </a:rPr>
              <a:t>Findings indicate that, given their contact with both victims and perpetrators, criminal justice agencies, adult social care and health agencies, particularly mental health services, are ideally placed to identify important risk and contextual factors.</a:t>
            </a:r>
          </a:p>
          <a:p>
            <a:pPr marL="457200" lvl="1" indent="0">
              <a:buNone/>
            </a:pPr>
            <a:endParaRPr lang="en-GB" dirty="0">
              <a:latin typeface="+mn-lt"/>
            </a:endParaRPr>
          </a:p>
          <a:p>
            <a:pPr lvl="1"/>
            <a:r>
              <a:rPr lang="en-GB" dirty="0">
                <a:latin typeface="+mn-lt"/>
              </a:rPr>
              <a:t>Understanding of DVA needs to extend to include adult family violence. Risk assessments need to be cognisant of the complex dynamics of AFV / H and must consider social-structural and relational-contextual factors.</a:t>
            </a:r>
          </a:p>
          <a:p>
            <a:pPr marL="0" indent="0">
              <a:buNone/>
            </a:pPr>
            <a:endParaRPr lang="en-GB" dirty="0">
              <a:latin typeface="+mn-lt"/>
            </a:endParaRPr>
          </a:p>
        </p:txBody>
      </p:sp>
    </p:spTree>
    <p:extLst>
      <p:ext uri="{BB962C8B-B14F-4D97-AF65-F5344CB8AC3E}">
        <p14:creationId xmlns:p14="http://schemas.microsoft.com/office/powerpoint/2010/main" val="2480837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0FF66-23C5-0532-FE5A-387A24479CEA}"/>
              </a:ext>
            </a:extLst>
          </p:cNvPr>
          <p:cNvSpPr>
            <a:spLocks noGrp="1"/>
          </p:cNvSpPr>
          <p:nvPr>
            <p:ph type="title"/>
          </p:nvPr>
        </p:nvSpPr>
        <p:spPr/>
        <p:txBody>
          <a:bodyPr/>
          <a:lstStyle/>
          <a:p>
            <a:r>
              <a:rPr lang="en-GB" dirty="0">
                <a:latin typeface="+mn-lt"/>
              </a:rPr>
              <a:t>Background</a:t>
            </a:r>
          </a:p>
        </p:txBody>
      </p:sp>
      <p:sp>
        <p:nvSpPr>
          <p:cNvPr id="3" name="Content Placeholder 2">
            <a:extLst>
              <a:ext uri="{FF2B5EF4-FFF2-40B4-BE49-F238E27FC236}">
                <a16:creationId xmlns:a16="http://schemas.microsoft.com/office/drawing/2014/main" id="{E3D35A4A-69A7-1D87-E301-3B247A4296B9}"/>
              </a:ext>
            </a:extLst>
          </p:cNvPr>
          <p:cNvSpPr>
            <a:spLocks noGrp="1"/>
          </p:cNvSpPr>
          <p:nvPr>
            <p:ph idx="1"/>
          </p:nvPr>
        </p:nvSpPr>
        <p:spPr>
          <a:xfrm>
            <a:off x="838200" y="2295939"/>
            <a:ext cx="10515600" cy="3881023"/>
          </a:xfrm>
        </p:spPr>
        <p:txBody>
          <a:bodyPr/>
          <a:lstStyle/>
          <a:p>
            <a:r>
              <a:rPr lang="en-GB" dirty="0">
                <a:latin typeface="+mn-lt"/>
              </a:rPr>
              <a:t>To date, the majority of research and policy to tackle domestic abuse has focussed on the issue of Intimate Partner Violence (IPV)</a:t>
            </a:r>
          </a:p>
          <a:p>
            <a:pPr marL="0" indent="0">
              <a:buNone/>
            </a:pPr>
            <a:endParaRPr lang="en-GB" dirty="0">
              <a:latin typeface="+mn-lt"/>
            </a:endParaRPr>
          </a:p>
          <a:p>
            <a:r>
              <a:rPr lang="en-GB" dirty="0">
                <a:latin typeface="+mn-lt"/>
              </a:rPr>
              <a:t>However, emerging research, improved datasets and learning from DHRs suggest that issues associated with Adult Family Violence (AFV – domestic abuse perpetrated by a family member over the age of 16) require our attention as practitioners</a:t>
            </a:r>
          </a:p>
        </p:txBody>
      </p:sp>
    </p:spTree>
    <p:extLst>
      <p:ext uri="{BB962C8B-B14F-4D97-AF65-F5344CB8AC3E}">
        <p14:creationId xmlns:p14="http://schemas.microsoft.com/office/powerpoint/2010/main" val="22391994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4F848-552E-CD44-9D05-AB1073D6413F}"/>
              </a:ext>
            </a:extLst>
          </p:cNvPr>
          <p:cNvSpPr>
            <a:spLocks noGrp="1"/>
          </p:cNvSpPr>
          <p:nvPr>
            <p:ph type="title"/>
          </p:nvPr>
        </p:nvSpPr>
        <p:spPr/>
        <p:txBody>
          <a:bodyPr/>
          <a:lstStyle/>
          <a:p>
            <a:r>
              <a:rPr lang="en-US" dirty="0"/>
              <a:t> </a:t>
            </a:r>
            <a:r>
              <a:rPr lang="en-US" dirty="0">
                <a:latin typeface="+mn-lt"/>
              </a:rPr>
              <a:t>Thanks for Participating</a:t>
            </a:r>
          </a:p>
        </p:txBody>
      </p:sp>
      <p:sp>
        <p:nvSpPr>
          <p:cNvPr id="3" name="Content Placeholder 2">
            <a:extLst>
              <a:ext uri="{FF2B5EF4-FFF2-40B4-BE49-F238E27FC236}">
                <a16:creationId xmlns:a16="http://schemas.microsoft.com/office/drawing/2014/main" id="{18509A2A-8450-F440-89EC-50E43710F049}"/>
              </a:ext>
            </a:extLst>
          </p:cNvPr>
          <p:cNvSpPr>
            <a:spLocks noGrp="1"/>
          </p:cNvSpPr>
          <p:nvPr>
            <p:ph idx="1"/>
          </p:nvPr>
        </p:nvSpPr>
        <p:spPr>
          <a:xfrm>
            <a:off x="838200" y="2216727"/>
            <a:ext cx="10515600" cy="3960236"/>
          </a:xfrm>
        </p:spPr>
        <p:txBody>
          <a:bodyPr/>
          <a:lstStyle/>
          <a:p>
            <a:pPr marL="0" indent="0">
              <a:buNone/>
            </a:pPr>
            <a:endParaRPr lang="en-US" dirty="0"/>
          </a:p>
          <a:p>
            <a:pPr marL="0" indent="0">
              <a:buNone/>
            </a:pPr>
            <a:endParaRPr lang="en-US" dirty="0"/>
          </a:p>
          <a:p>
            <a:r>
              <a:rPr lang="en-US" dirty="0">
                <a:latin typeface="+mn-lt"/>
              </a:rPr>
              <a:t>Any questions?</a:t>
            </a:r>
          </a:p>
        </p:txBody>
      </p:sp>
    </p:spTree>
    <p:extLst>
      <p:ext uri="{BB962C8B-B14F-4D97-AF65-F5344CB8AC3E}">
        <p14:creationId xmlns:p14="http://schemas.microsoft.com/office/powerpoint/2010/main" val="1974310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mn-lt"/>
              </a:rPr>
              <a:t>Definition (current cross-Governmental)</a:t>
            </a:r>
          </a:p>
        </p:txBody>
      </p:sp>
      <p:sp>
        <p:nvSpPr>
          <p:cNvPr id="3" name="Content Placeholder 2"/>
          <p:cNvSpPr>
            <a:spLocks noGrp="1"/>
          </p:cNvSpPr>
          <p:nvPr>
            <p:ph idx="1"/>
          </p:nvPr>
        </p:nvSpPr>
        <p:spPr>
          <a:xfrm>
            <a:off x="838199" y="1825625"/>
            <a:ext cx="9183255" cy="4351338"/>
          </a:xfrm>
        </p:spPr>
        <p:txBody>
          <a:bodyPr>
            <a:normAutofit fontScale="85000" lnSpcReduction="20000"/>
          </a:bodyPr>
          <a:lstStyle/>
          <a:p>
            <a:r>
              <a:rPr lang="en-US" sz="2300" dirty="0">
                <a:latin typeface="+mn-lt"/>
              </a:rPr>
              <a:t>The definition of domestic violence and abuse is: </a:t>
            </a:r>
          </a:p>
          <a:p>
            <a:pPr marL="0" indent="0">
              <a:buNone/>
            </a:pPr>
            <a:endParaRPr lang="en-US" sz="2300" dirty="0">
              <a:latin typeface="+mn-lt"/>
            </a:endParaRPr>
          </a:p>
          <a:p>
            <a:pPr lvl="1"/>
            <a:r>
              <a:rPr lang="en-US" sz="2300" dirty="0">
                <a:solidFill>
                  <a:srgbClr val="FF0000"/>
                </a:solidFill>
                <a:latin typeface="+mn-lt"/>
              </a:rPr>
              <a:t>Any incident or pattern of incidents </a:t>
            </a:r>
            <a:r>
              <a:rPr lang="en-US" sz="2300" dirty="0">
                <a:latin typeface="+mn-lt"/>
              </a:rPr>
              <a:t>of controlling, coercive or threatening </a:t>
            </a:r>
            <a:r>
              <a:rPr lang="en-US" sz="2300" dirty="0" err="1">
                <a:latin typeface="+mn-lt"/>
              </a:rPr>
              <a:t>behaviour</a:t>
            </a:r>
            <a:r>
              <a:rPr lang="en-US" sz="2300" dirty="0">
                <a:latin typeface="+mn-lt"/>
              </a:rPr>
              <a:t>, violence or abuse </a:t>
            </a:r>
            <a:r>
              <a:rPr lang="en-US" sz="2300" dirty="0">
                <a:solidFill>
                  <a:srgbClr val="FF0000"/>
                </a:solidFill>
                <a:latin typeface="+mn-lt"/>
              </a:rPr>
              <a:t>between those aged 16 or over who are or have been intimate partners or family members regardless of gender or sexuality.</a:t>
            </a:r>
            <a:r>
              <a:rPr lang="en-US" sz="2300" dirty="0">
                <a:latin typeface="+mn-lt"/>
              </a:rPr>
              <a:t> This can encompass but is not limited to the following types of abuse: • psychological • physical • sexual • financial • emotional. </a:t>
            </a:r>
          </a:p>
          <a:p>
            <a:pPr marL="0" indent="0">
              <a:buNone/>
            </a:pPr>
            <a:endParaRPr lang="en-US" sz="2300" dirty="0">
              <a:latin typeface="+mn-lt"/>
            </a:endParaRPr>
          </a:p>
          <a:p>
            <a:pPr lvl="1"/>
            <a:r>
              <a:rPr lang="en-US" sz="2300" dirty="0">
                <a:latin typeface="+mn-lt"/>
              </a:rPr>
              <a:t>Controlling </a:t>
            </a:r>
            <a:r>
              <a:rPr lang="en-US" sz="2300" dirty="0" err="1">
                <a:latin typeface="+mn-lt"/>
              </a:rPr>
              <a:t>behaviour</a:t>
            </a:r>
            <a:r>
              <a:rPr lang="en-US" sz="2300" dirty="0">
                <a:latin typeface="+mn-lt"/>
              </a:rPr>
              <a:t> is a range of acts designed to make a person subordinate and/or dependent by isolating them from sources of support, exploiting their resources and capacities for personal gain, depriving them of the means needed for independence, resistance and escape and regulating their everyday </a:t>
            </a:r>
            <a:r>
              <a:rPr lang="en-US" sz="2300" dirty="0" err="1">
                <a:latin typeface="+mn-lt"/>
              </a:rPr>
              <a:t>behaviour</a:t>
            </a:r>
            <a:r>
              <a:rPr lang="en-US" sz="2300" dirty="0">
                <a:latin typeface="+mn-lt"/>
              </a:rPr>
              <a:t>. </a:t>
            </a:r>
          </a:p>
          <a:p>
            <a:pPr marL="0" indent="0">
              <a:buNone/>
            </a:pPr>
            <a:endParaRPr lang="en-US" sz="2300" dirty="0">
              <a:latin typeface="+mn-lt"/>
            </a:endParaRPr>
          </a:p>
          <a:p>
            <a:pPr lvl="1"/>
            <a:r>
              <a:rPr lang="en-US" sz="2300" dirty="0">
                <a:latin typeface="+mn-lt"/>
              </a:rPr>
              <a:t>Coercive </a:t>
            </a:r>
            <a:r>
              <a:rPr lang="en-US" sz="2300" dirty="0" err="1">
                <a:latin typeface="+mn-lt"/>
              </a:rPr>
              <a:t>behaviour</a:t>
            </a:r>
            <a:r>
              <a:rPr lang="en-US" sz="2300" dirty="0">
                <a:latin typeface="+mn-lt"/>
              </a:rPr>
              <a:t> is an act or a pattern of acts of assault, threats, humiliation and intimidation or other abuse that is used to harm, punish, or frighten their victim.</a:t>
            </a:r>
          </a:p>
          <a:p>
            <a:pPr marL="0" indent="0">
              <a:buNone/>
            </a:pPr>
            <a:endParaRPr lang="en-GB" dirty="0"/>
          </a:p>
        </p:txBody>
      </p:sp>
    </p:spTree>
    <p:extLst>
      <p:ext uri="{BB962C8B-B14F-4D97-AF65-F5344CB8AC3E}">
        <p14:creationId xmlns:p14="http://schemas.microsoft.com/office/powerpoint/2010/main" val="3879034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mn-lt"/>
              </a:rPr>
              <a:t>Problems with the definition</a:t>
            </a:r>
          </a:p>
        </p:txBody>
      </p:sp>
      <p:sp>
        <p:nvSpPr>
          <p:cNvPr id="3" name="Content Placeholder 2"/>
          <p:cNvSpPr>
            <a:spLocks noGrp="1"/>
          </p:cNvSpPr>
          <p:nvPr>
            <p:ph idx="1"/>
          </p:nvPr>
        </p:nvSpPr>
        <p:spPr>
          <a:xfrm>
            <a:off x="838199" y="1690688"/>
            <a:ext cx="9506528" cy="5051857"/>
          </a:xfrm>
        </p:spPr>
        <p:txBody>
          <a:bodyPr>
            <a:normAutofit fontScale="62500" lnSpcReduction="20000"/>
          </a:bodyPr>
          <a:lstStyle/>
          <a:p>
            <a:r>
              <a:rPr lang="en-US" dirty="0">
                <a:latin typeface="+mn-lt"/>
              </a:rPr>
              <a:t>“Obscures at best, and denies at worst, a gendered analysis of male violence against women</a:t>
            </a:r>
          </a:p>
          <a:p>
            <a:pPr marL="0" indent="0">
              <a:buNone/>
            </a:pPr>
            <a:endParaRPr lang="en-US" dirty="0">
              <a:latin typeface="+mn-lt"/>
            </a:endParaRPr>
          </a:p>
          <a:p>
            <a:r>
              <a:rPr lang="en-US" dirty="0">
                <a:latin typeface="+mn-lt"/>
              </a:rPr>
              <a:t>Downgrades forms of violence disproportionately experienced by minority women</a:t>
            </a:r>
          </a:p>
          <a:p>
            <a:pPr marL="0" indent="0">
              <a:buNone/>
            </a:pPr>
            <a:endParaRPr lang="en-US" dirty="0">
              <a:latin typeface="+mn-lt"/>
            </a:endParaRPr>
          </a:p>
          <a:p>
            <a:r>
              <a:rPr lang="en-US" dirty="0">
                <a:solidFill>
                  <a:srgbClr val="FF0000"/>
                </a:solidFill>
                <a:latin typeface="+mn-lt"/>
              </a:rPr>
              <a:t>Assumes that the dynamics in intimate partner violence (IPV) are the same as those of violence by family members (e.g. between siblings, between parents and children)</a:t>
            </a:r>
          </a:p>
          <a:p>
            <a:pPr marL="0" indent="0">
              <a:buNone/>
            </a:pPr>
            <a:endParaRPr lang="en-US" dirty="0">
              <a:latin typeface="+mn-lt"/>
            </a:endParaRPr>
          </a:p>
          <a:p>
            <a:r>
              <a:rPr lang="en-US" dirty="0">
                <a:solidFill>
                  <a:srgbClr val="FF0000"/>
                </a:solidFill>
                <a:latin typeface="+mn-lt"/>
              </a:rPr>
              <a:t>The inclusion of ‘incident’ or ‘pattern’ continues to obscure the reality of intimate partner violence</a:t>
            </a:r>
          </a:p>
          <a:p>
            <a:pPr marL="0" indent="0">
              <a:buNone/>
            </a:pPr>
            <a:endParaRPr lang="en-US" dirty="0">
              <a:latin typeface="+mn-lt"/>
            </a:endParaRPr>
          </a:p>
          <a:p>
            <a:r>
              <a:rPr lang="en-US" dirty="0">
                <a:latin typeface="+mn-lt"/>
              </a:rPr>
              <a:t>Continues to </a:t>
            </a:r>
            <a:r>
              <a:rPr lang="en-US" dirty="0" err="1">
                <a:latin typeface="+mn-lt"/>
              </a:rPr>
              <a:t>marginalise</a:t>
            </a:r>
            <a:r>
              <a:rPr lang="en-US" dirty="0">
                <a:latin typeface="+mn-lt"/>
              </a:rPr>
              <a:t> rape and sexual violence</a:t>
            </a:r>
          </a:p>
          <a:p>
            <a:pPr marL="0" indent="0">
              <a:buNone/>
            </a:pPr>
            <a:endParaRPr lang="en-US" dirty="0">
              <a:latin typeface="+mn-lt"/>
            </a:endParaRPr>
          </a:p>
          <a:p>
            <a:r>
              <a:rPr lang="en-US" dirty="0">
                <a:latin typeface="+mn-lt"/>
              </a:rPr>
              <a:t>The list of forms of violence and abuse is vague and arguably </a:t>
            </a:r>
            <a:r>
              <a:rPr lang="en-US" dirty="0" err="1">
                <a:latin typeface="+mn-lt"/>
              </a:rPr>
              <a:t>out-dated</a:t>
            </a:r>
            <a:r>
              <a:rPr lang="en-US" dirty="0">
                <a:latin typeface="+mn-lt"/>
              </a:rPr>
              <a:t>.” Kelly and Westmorland (2015)</a:t>
            </a:r>
          </a:p>
          <a:p>
            <a:pPr marL="0" indent="0">
              <a:buNone/>
            </a:pPr>
            <a:endParaRPr lang="en-US" dirty="0">
              <a:latin typeface="+mn-lt"/>
            </a:endParaRPr>
          </a:p>
          <a:p>
            <a:r>
              <a:rPr lang="en-US" dirty="0">
                <a:latin typeface="+mn-lt"/>
              </a:rPr>
              <a:t>Also, </a:t>
            </a:r>
            <a:r>
              <a:rPr lang="en-US" dirty="0" err="1">
                <a:latin typeface="+mn-lt"/>
              </a:rPr>
              <a:t>Loseke</a:t>
            </a:r>
            <a:r>
              <a:rPr lang="en-US" dirty="0">
                <a:latin typeface="+mn-lt"/>
              </a:rPr>
              <a:t> (2005), Collins (2008), Ray (2011), &amp; HMIC (2014)</a:t>
            </a:r>
          </a:p>
          <a:p>
            <a:pPr marL="0" indent="0">
              <a:buNone/>
            </a:pPr>
            <a:endParaRPr lang="en-GB" dirty="0"/>
          </a:p>
        </p:txBody>
      </p:sp>
    </p:spTree>
    <p:extLst>
      <p:ext uri="{BB962C8B-B14F-4D97-AF65-F5344CB8AC3E}">
        <p14:creationId xmlns:p14="http://schemas.microsoft.com/office/powerpoint/2010/main" val="1572428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mn-lt"/>
              </a:rPr>
              <a:t>Prevalence</a:t>
            </a:r>
          </a:p>
        </p:txBody>
      </p:sp>
      <p:pic>
        <p:nvPicPr>
          <p:cNvPr id="4" name="Content Placeholder 3">
            <a:extLst>
              <a:ext uri="{FF2B5EF4-FFF2-40B4-BE49-F238E27FC236}">
                <a16:creationId xmlns:a16="http://schemas.microsoft.com/office/drawing/2014/main" id="{B76D0861-C203-BA9E-573A-5852CB2DF93F}"/>
              </a:ext>
            </a:extLst>
          </p:cNvPr>
          <p:cNvPicPr>
            <a:picLocks noGrp="1" noChangeAspect="1"/>
          </p:cNvPicPr>
          <p:nvPr>
            <p:ph idx="1"/>
          </p:nvPr>
        </p:nvPicPr>
        <p:blipFill>
          <a:blip r:embed="rId2"/>
          <a:stretch>
            <a:fillRect/>
          </a:stretch>
        </p:blipFill>
        <p:spPr>
          <a:xfrm>
            <a:off x="2613991" y="1690688"/>
            <a:ext cx="6266705" cy="4914888"/>
          </a:xfrm>
          <a:prstGeom prst="rect">
            <a:avLst/>
          </a:prstGeom>
        </p:spPr>
      </p:pic>
    </p:spTree>
    <p:extLst>
      <p:ext uri="{BB962C8B-B14F-4D97-AF65-F5344CB8AC3E}">
        <p14:creationId xmlns:p14="http://schemas.microsoft.com/office/powerpoint/2010/main" val="1273450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mn-lt"/>
              </a:rPr>
              <a:t>Prevalence</a:t>
            </a:r>
          </a:p>
        </p:txBody>
      </p:sp>
      <p:pic>
        <p:nvPicPr>
          <p:cNvPr id="6" name="Content Placeholder 5">
            <a:extLst>
              <a:ext uri="{FF2B5EF4-FFF2-40B4-BE49-F238E27FC236}">
                <a16:creationId xmlns:a16="http://schemas.microsoft.com/office/drawing/2014/main" id="{86E96361-FADF-D9EA-4EFF-DFFDD5FEA0E7}"/>
              </a:ext>
            </a:extLst>
          </p:cNvPr>
          <p:cNvPicPr>
            <a:picLocks noGrp="1" noChangeAspect="1"/>
          </p:cNvPicPr>
          <p:nvPr>
            <p:ph idx="1"/>
          </p:nvPr>
        </p:nvPicPr>
        <p:blipFill>
          <a:blip r:embed="rId2"/>
          <a:stretch>
            <a:fillRect/>
          </a:stretch>
        </p:blipFill>
        <p:spPr>
          <a:xfrm>
            <a:off x="3230216" y="1480930"/>
            <a:ext cx="5452665" cy="5312455"/>
          </a:xfrm>
          <a:prstGeom prst="rect">
            <a:avLst/>
          </a:prstGeom>
        </p:spPr>
      </p:pic>
    </p:spTree>
    <p:extLst>
      <p:ext uri="{BB962C8B-B14F-4D97-AF65-F5344CB8AC3E}">
        <p14:creationId xmlns:p14="http://schemas.microsoft.com/office/powerpoint/2010/main" val="370555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mn-lt"/>
              </a:rPr>
              <a:t>Prevalence</a:t>
            </a:r>
          </a:p>
        </p:txBody>
      </p:sp>
      <p:pic>
        <p:nvPicPr>
          <p:cNvPr id="5" name="Content Placeholder 4">
            <a:extLst>
              <a:ext uri="{FF2B5EF4-FFF2-40B4-BE49-F238E27FC236}">
                <a16:creationId xmlns:a16="http://schemas.microsoft.com/office/drawing/2014/main" id="{8E9D6CE8-1691-8678-7D08-265E6E37EE0B}"/>
              </a:ext>
            </a:extLst>
          </p:cNvPr>
          <p:cNvPicPr>
            <a:picLocks noGrp="1" noChangeAspect="1"/>
          </p:cNvPicPr>
          <p:nvPr>
            <p:ph idx="1"/>
          </p:nvPr>
        </p:nvPicPr>
        <p:blipFill>
          <a:blip r:embed="rId2"/>
          <a:stretch>
            <a:fillRect/>
          </a:stretch>
        </p:blipFill>
        <p:spPr>
          <a:xfrm>
            <a:off x="3319670" y="1544899"/>
            <a:ext cx="5297556" cy="5161334"/>
          </a:xfrm>
          <a:prstGeom prst="rect">
            <a:avLst/>
          </a:prstGeom>
        </p:spPr>
      </p:pic>
    </p:spTree>
    <p:extLst>
      <p:ext uri="{BB962C8B-B14F-4D97-AF65-F5344CB8AC3E}">
        <p14:creationId xmlns:p14="http://schemas.microsoft.com/office/powerpoint/2010/main" val="4003682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mn-lt"/>
              </a:rPr>
              <a:t>Prevalence</a:t>
            </a:r>
          </a:p>
        </p:txBody>
      </p:sp>
      <p:pic>
        <p:nvPicPr>
          <p:cNvPr id="6" name="Content Placeholder 5">
            <a:extLst>
              <a:ext uri="{FF2B5EF4-FFF2-40B4-BE49-F238E27FC236}">
                <a16:creationId xmlns:a16="http://schemas.microsoft.com/office/drawing/2014/main" id="{485130BB-7834-3354-1313-D612EA5DC6C2}"/>
              </a:ext>
            </a:extLst>
          </p:cNvPr>
          <p:cNvPicPr>
            <a:picLocks noGrp="1" noChangeAspect="1"/>
          </p:cNvPicPr>
          <p:nvPr>
            <p:ph idx="1"/>
          </p:nvPr>
        </p:nvPicPr>
        <p:blipFill>
          <a:blip r:embed="rId2"/>
          <a:stretch>
            <a:fillRect/>
          </a:stretch>
        </p:blipFill>
        <p:spPr>
          <a:xfrm>
            <a:off x="2743200" y="1690688"/>
            <a:ext cx="6298928" cy="4940159"/>
          </a:xfrm>
          <a:prstGeom prst="rect">
            <a:avLst/>
          </a:prstGeom>
        </p:spPr>
      </p:pic>
    </p:spTree>
    <p:extLst>
      <p:ext uri="{BB962C8B-B14F-4D97-AF65-F5344CB8AC3E}">
        <p14:creationId xmlns:p14="http://schemas.microsoft.com/office/powerpoint/2010/main" val="18317203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mn-lt"/>
              </a:rPr>
              <a:t>Prevalence</a:t>
            </a:r>
          </a:p>
        </p:txBody>
      </p:sp>
      <p:pic>
        <p:nvPicPr>
          <p:cNvPr id="6" name="Content Placeholder 5">
            <a:extLst>
              <a:ext uri="{FF2B5EF4-FFF2-40B4-BE49-F238E27FC236}">
                <a16:creationId xmlns:a16="http://schemas.microsoft.com/office/drawing/2014/main" id="{8AA92093-EC54-A54D-41E5-CD6F06844CF9}"/>
              </a:ext>
            </a:extLst>
          </p:cNvPr>
          <p:cNvPicPr>
            <a:picLocks noGrp="1" noChangeAspect="1"/>
          </p:cNvPicPr>
          <p:nvPr>
            <p:ph idx="1"/>
          </p:nvPr>
        </p:nvPicPr>
        <p:blipFill>
          <a:blip r:embed="rId2"/>
          <a:stretch>
            <a:fillRect/>
          </a:stretch>
        </p:blipFill>
        <p:spPr>
          <a:xfrm>
            <a:off x="2683565" y="1690688"/>
            <a:ext cx="6358562" cy="4986929"/>
          </a:xfrm>
          <a:prstGeom prst="rect">
            <a:avLst/>
          </a:prstGeom>
        </p:spPr>
      </p:pic>
    </p:spTree>
    <p:extLst>
      <p:ext uri="{BB962C8B-B14F-4D97-AF65-F5344CB8AC3E}">
        <p14:creationId xmlns:p14="http://schemas.microsoft.com/office/powerpoint/2010/main" val="3811420190"/>
      </p:ext>
    </p:extLst>
  </p:cSld>
  <p:clrMapOvr>
    <a:masterClrMapping/>
  </p:clrMapOvr>
</p:sld>
</file>

<file path=ppt/theme/theme1.xml><?xml version="1.0" encoding="utf-8"?>
<a:theme xmlns:a="http://schemas.openxmlformats.org/drawingml/2006/main" name="3_ARU Brand">
  <a:themeElements>
    <a:clrScheme name="ARU">
      <a:dk1>
        <a:srgbClr val="061D48"/>
      </a:dk1>
      <a:lt1>
        <a:srgbClr val="FFD000"/>
      </a:lt1>
      <a:dk2>
        <a:srgbClr val="061D48"/>
      </a:dk2>
      <a:lt2>
        <a:srgbClr val="FFD000"/>
      </a:lt2>
      <a:accent1>
        <a:srgbClr val="CF4520"/>
      </a:accent1>
      <a:accent2>
        <a:srgbClr val="A6093C"/>
      </a:accent2>
      <a:accent3>
        <a:srgbClr val="5C068C"/>
      </a:accent3>
      <a:accent4>
        <a:srgbClr val="0077C8"/>
      </a:accent4>
      <a:accent5>
        <a:srgbClr val="008578"/>
      </a:accent5>
      <a:accent6>
        <a:srgbClr val="FFFFFF"/>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U Brand" id="{C89C5D2E-0A2A-D047-815A-E3C83815190A}" vid="{D5BE3479-13AD-C64A-A6D8-7F344855E75B}"/>
    </a:ext>
  </a:extLst>
</a:theme>
</file>

<file path=ppt/theme/theme2.xml><?xml version="1.0" encoding="utf-8"?>
<a:theme xmlns:a="http://schemas.openxmlformats.org/drawingml/2006/main" name="ARU Brand">
  <a:themeElements>
    <a:clrScheme name="ARU">
      <a:dk1>
        <a:srgbClr val="061D48"/>
      </a:dk1>
      <a:lt1>
        <a:srgbClr val="FFD000"/>
      </a:lt1>
      <a:dk2>
        <a:srgbClr val="061D48"/>
      </a:dk2>
      <a:lt2>
        <a:srgbClr val="FFD000"/>
      </a:lt2>
      <a:accent1>
        <a:srgbClr val="CF4520"/>
      </a:accent1>
      <a:accent2>
        <a:srgbClr val="A6093C"/>
      </a:accent2>
      <a:accent3>
        <a:srgbClr val="5C068C"/>
      </a:accent3>
      <a:accent4>
        <a:srgbClr val="0077C8"/>
      </a:accent4>
      <a:accent5>
        <a:srgbClr val="008578"/>
      </a:accent5>
      <a:accent6>
        <a:srgbClr val="FFFFFF"/>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U Brand" id="{C89C5D2E-0A2A-D047-815A-E3C83815190A}" vid="{D5BE3479-13AD-C64A-A6D8-7F344855E75B}"/>
    </a:ext>
  </a:extLst>
</a:theme>
</file>

<file path=ppt/theme/theme3.xml><?xml version="1.0" encoding="utf-8"?>
<a:theme xmlns:a="http://schemas.openxmlformats.org/drawingml/2006/main" name="1_ARU Brand">
  <a:themeElements>
    <a:clrScheme name="ARU">
      <a:dk1>
        <a:srgbClr val="061D48"/>
      </a:dk1>
      <a:lt1>
        <a:srgbClr val="FFD000"/>
      </a:lt1>
      <a:dk2>
        <a:srgbClr val="061D48"/>
      </a:dk2>
      <a:lt2>
        <a:srgbClr val="FFD000"/>
      </a:lt2>
      <a:accent1>
        <a:srgbClr val="CF4520"/>
      </a:accent1>
      <a:accent2>
        <a:srgbClr val="A6093C"/>
      </a:accent2>
      <a:accent3>
        <a:srgbClr val="5C068C"/>
      </a:accent3>
      <a:accent4>
        <a:srgbClr val="0077C8"/>
      </a:accent4>
      <a:accent5>
        <a:srgbClr val="008578"/>
      </a:accent5>
      <a:accent6>
        <a:srgbClr val="FFFFFF"/>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U Brand" id="{50005E63-F00A-C84E-98A0-085BB74068A2}" vid="{F9EAC4CD-7EB4-3E44-B4D4-3B5A20E17EAE}"/>
    </a:ext>
  </a:extLst>
</a:theme>
</file>

<file path=ppt/theme/theme4.xml><?xml version="1.0" encoding="utf-8"?>
<a:theme xmlns:a="http://schemas.openxmlformats.org/drawingml/2006/main" name="4_ARU Brand">
  <a:themeElements>
    <a:clrScheme name="ARU">
      <a:dk1>
        <a:srgbClr val="061D48"/>
      </a:dk1>
      <a:lt1>
        <a:srgbClr val="FFD000"/>
      </a:lt1>
      <a:dk2>
        <a:srgbClr val="061D48"/>
      </a:dk2>
      <a:lt2>
        <a:srgbClr val="FFD000"/>
      </a:lt2>
      <a:accent1>
        <a:srgbClr val="CF4520"/>
      </a:accent1>
      <a:accent2>
        <a:srgbClr val="A6093C"/>
      </a:accent2>
      <a:accent3>
        <a:srgbClr val="5C068C"/>
      </a:accent3>
      <a:accent4>
        <a:srgbClr val="0077C8"/>
      </a:accent4>
      <a:accent5>
        <a:srgbClr val="008578"/>
      </a:accent5>
      <a:accent6>
        <a:srgbClr val="FFFFFF"/>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U Brand" id="{50005E63-F00A-C84E-98A0-085BB74068A2}" vid="{F9EAC4CD-7EB4-3E44-B4D4-3B5A20E17EAE}"/>
    </a:ext>
  </a:extLst>
</a:theme>
</file>

<file path=ppt/theme/theme5.xml><?xml version="1.0" encoding="utf-8"?>
<a:theme xmlns:a="http://schemas.openxmlformats.org/drawingml/2006/main" name="2_ARU Brand">
  <a:themeElements>
    <a:clrScheme name="ARU">
      <a:dk1>
        <a:srgbClr val="061D48"/>
      </a:dk1>
      <a:lt1>
        <a:srgbClr val="FFD000"/>
      </a:lt1>
      <a:dk2>
        <a:srgbClr val="061D48"/>
      </a:dk2>
      <a:lt2>
        <a:srgbClr val="FFD000"/>
      </a:lt2>
      <a:accent1>
        <a:srgbClr val="CF4520"/>
      </a:accent1>
      <a:accent2>
        <a:srgbClr val="A6093C"/>
      </a:accent2>
      <a:accent3>
        <a:srgbClr val="5C068C"/>
      </a:accent3>
      <a:accent4>
        <a:srgbClr val="0077C8"/>
      </a:accent4>
      <a:accent5>
        <a:srgbClr val="008578"/>
      </a:accent5>
      <a:accent6>
        <a:srgbClr val="FFFFFF"/>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U Brand" id="{50005E63-F00A-C84E-98A0-085BB74068A2}" vid="{F9EAC4CD-7EB4-3E44-B4D4-3B5A20E17EAE}"/>
    </a:ext>
  </a:extLst>
</a:theme>
</file>

<file path=ppt/theme/theme6.xml><?xml version="1.0" encoding="utf-8"?>
<a:theme xmlns:a="http://schemas.openxmlformats.org/drawingml/2006/main" name="5_ARU Brand">
  <a:themeElements>
    <a:clrScheme name="ARU">
      <a:dk1>
        <a:srgbClr val="061D48"/>
      </a:dk1>
      <a:lt1>
        <a:srgbClr val="FFD000"/>
      </a:lt1>
      <a:dk2>
        <a:srgbClr val="061D48"/>
      </a:dk2>
      <a:lt2>
        <a:srgbClr val="FFD000"/>
      </a:lt2>
      <a:accent1>
        <a:srgbClr val="CF4520"/>
      </a:accent1>
      <a:accent2>
        <a:srgbClr val="A6093C"/>
      </a:accent2>
      <a:accent3>
        <a:srgbClr val="5C068C"/>
      </a:accent3>
      <a:accent4>
        <a:srgbClr val="0077C8"/>
      </a:accent4>
      <a:accent5>
        <a:srgbClr val="008578"/>
      </a:accent5>
      <a:accent6>
        <a:srgbClr val="FFFFFF"/>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U Brand" id="{50005E63-F00A-C84E-98A0-085BB74068A2}" vid="{F9EAC4CD-7EB4-3E44-B4D4-3B5A20E17EAE}"/>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5864</TotalTime>
  <Words>1156</Words>
  <Application>Microsoft Office PowerPoint</Application>
  <PresentationFormat>Widescreen</PresentationFormat>
  <Paragraphs>121</Paragraphs>
  <Slides>20</Slides>
  <Notes>0</Notes>
  <HiddenSlides>0</HiddenSlides>
  <MMClips>0</MMClips>
  <ScaleCrop>false</ScaleCrop>
  <HeadingPairs>
    <vt:vector size="6" baseType="variant">
      <vt:variant>
        <vt:lpstr>Fonts Used</vt:lpstr>
      </vt:variant>
      <vt:variant>
        <vt:i4>4</vt:i4>
      </vt:variant>
      <vt:variant>
        <vt:lpstr>Theme</vt:lpstr>
      </vt:variant>
      <vt:variant>
        <vt:i4>6</vt:i4>
      </vt:variant>
      <vt:variant>
        <vt:lpstr>Slide Titles</vt:lpstr>
      </vt:variant>
      <vt:variant>
        <vt:i4>20</vt:i4>
      </vt:variant>
    </vt:vector>
  </HeadingPairs>
  <TitlesOfParts>
    <vt:vector size="30" baseType="lpstr">
      <vt:lpstr>Arial</vt:lpstr>
      <vt:lpstr>ARU Raisonne DemiBold</vt:lpstr>
      <vt:lpstr>Calibri</vt:lpstr>
      <vt:lpstr>Raleway</vt:lpstr>
      <vt:lpstr>3_ARU Brand</vt:lpstr>
      <vt:lpstr>ARU Brand</vt:lpstr>
      <vt:lpstr>1_ARU Brand</vt:lpstr>
      <vt:lpstr>4_ARU Brand</vt:lpstr>
      <vt:lpstr>2_ARU Brand</vt:lpstr>
      <vt:lpstr>5_ARU Brand</vt:lpstr>
      <vt:lpstr>Understanding Adult Family Violence</vt:lpstr>
      <vt:lpstr>Background</vt:lpstr>
      <vt:lpstr>Definition (current cross-Governmental)</vt:lpstr>
      <vt:lpstr>Problems with the definition</vt:lpstr>
      <vt:lpstr>Prevalence</vt:lpstr>
      <vt:lpstr>Prevalence</vt:lpstr>
      <vt:lpstr>Prevalence</vt:lpstr>
      <vt:lpstr>Prevalence</vt:lpstr>
      <vt:lpstr>Prevalence</vt:lpstr>
      <vt:lpstr>Prevalence</vt:lpstr>
      <vt:lpstr>Prevalence</vt:lpstr>
      <vt:lpstr>Prevalence (VKPP)</vt:lpstr>
      <vt:lpstr>Prevalence (VKPP)</vt:lpstr>
      <vt:lpstr>Risk Factors Associated with AFV</vt:lpstr>
      <vt:lpstr>Risk Factors Associated with AFV</vt:lpstr>
      <vt:lpstr>Causes of AFV?</vt:lpstr>
      <vt:lpstr>Responding to AFV</vt:lpstr>
      <vt:lpstr>College of Policing Response </vt:lpstr>
      <vt:lpstr>Responding to Adult Family Homicides</vt:lpstr>
      <vt:lpstr> Thanks for Participating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Vaughan, Adrian</dc:creator>
  <cp:lastModifiedBy>Amanda Warburton</cp:lastModifiedBy>
  <cp:revision>322</cp:revision>
  <dcterms:created xsi:type="dcterms:W3CDTF">2019-04-25T11:00:23Z</dcterms:created>
  <dcterms:modified xsi:type="dcterms:W3CDTF">2024-04-15T08:32:25Z</dcterms:modified>
</cp:coreProperties>
</file>