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56" r:id="rId2"/>
    <p:sldId id="854" r:id="rId3"/>
    <p:sldId id="258" r:id="rId4"/>
    <p:sldId id="857" r:id="rId5"/>
    <p:sldId id="858" r:id="rId6"/>
    <p:sldId id="859" r:id="rId7"/>
    <p:sldId id="846" r:id="rId8"/>
    <p:sldId id="365" r:id="rId9"/>
    <p:sldId id="310" r:id="rId10"/>
    <p:sldId id="851" r:id="rId11"/>
    <p:sldId id="853" r:id="rId12"/>
    <p:sldId id="855" r:id="rId13"/>
    <p:sldId id="315" r:id="rId14"/>
  </p:sldIdLst>
  <p:sldSz cx="9004300" cy="6845300"/>
  <p:notesSz cx="9004300" cy="684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E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C5CCF-CEAE-4CD7-AB27-F1F9996CA602}" v="1" dt="2019-10-01T11:56:18.3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>
      <p:cViewPr varScale="1">
        <p:scale>
          <a:sx n="70" d="100"/>
          <a:sy n="70" d="100"/>
        </p:scale>
        <p:origin x="12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2DE04-131B-4A8C-B172-2370F5B24A7B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A5938C1-851B-48C8-B4AD-EBA690AE8087}">
      <dgm:prSet phldrT="[Text]"/>
      <dgm:spPr/>
      <dgm:t>
        <a:bodyPr/>
        <a:lstStyle/>
        <a:p>
          <a:r>
            <a:rPr lang="en-US" dirty="0"/>
            <a:t>Compliance</a:t>
          </a:r>
          <a:endParaRPr lang="en-GB" dirty="0"/>
        </a:p>
      </dgm:t>
    </dgm:pt>
    <dgm:pt modelId="{172455E7-D08C-410D-B641-5C17B8211BD8}" type="parTrans" cxnId="{992B314C-87FC-4C0F-B8B3-68220CB34B36}">
      <dgm:prSet/>
      <dgm:spPr/>
      <dgm:t>
        <a:bodyPr/>
        <a:lstStyle/>
        <a:p>
          <a:endParaRPr lang="en-GB"/>
        </a:p>
      </dgm:t>
    </dgm:pt>
    <dgm:pt modelId="{1678D690-19F7-4B52-BDB0-A46779D61C98}" type="sibTrans" cxnId="{992B314C-87FC-4C0F-B8B3-68220CB34B36}">
      <dgm:prSet/>
      <dgm:spPr/>
      <dgm:t>
        <a:bodyPr/>
        <a:lstStyle/>
        <a:p>
          <a:endParaRPr lang="en-GB"/>
        </a:p>
      </dgm:t>
    </dgm:pt>
    <dgm:pt modelId="{C9BC39EB-BC8C-481B-A06A-5249B0D1D911}">
      <dgm:prSet phldrT="[Text]"/>
      <dgm:spPr/>
      <dgm:t>
        <a:bodyPr/>
        <a:lstStyle/>
        <a:p>
          <a:r>
            <a:rPr lang="en-US" b="1" dirty="0"/>
            <a:t>Isolation</a:t>
          </a:r>
          <a:endParaRPr lang="en-GB" b="1" dirty="0"/>
        </a:p>
      </dgm:t>
    </dgm:pt>
    <dgm:pt modelId="{6942789C-43AE-4474-B53A-4D38A5F25489}" type="parTrans" cxnId="{EEA6326E-A97A-441C-B3ED-90EE6E104E81}">
      <dgm:prSet/>
      <dgm:spPr/>
      <dgm:t>
        <a:bodyPr/>
        <a:lstStyle/>
        <a:p>
          <a:endParaRPr lang="en-GB"/>
        </a:p>
      </dgm:t>
    </dgm:pt>
    <dgm:pt modelId="{9DC6C0AC-AAAD-4C88-8874-47E61B484FC6}" type="sibTrans" cxnId="{EEA6326E-A97A-441C-B3ED-90EE6E104E81}">
      <dgm:prSet/>
      <dgm:spPr/>
      <dgm:t>
        <a:bodyPr/>
        <a:lstStyle/>
        <a:p>
          <a:endParaRPr lang="en-GB"/>
        </a:p>
      </dgm:t>
    </dgm:pt>
    <dgm:pt modelId="{4CB578F7-4DB7-43A4-8CC6-FDFD83429D40}">
      <dgm:prSet phldrT="[Text]"/>
      <dgm:spPr/>
      <dgm:t>
        <a:bodyPr/>
        <a:lstStyle/>
        <a:p>
          <a:r>
            <a:rPr lang="en-US" b="1" dirty="0"/>
            <a:t>Enforcing trivial demands</a:t>
          </a:r>
          <a:endParaRPr lang="en-GB" b="1" dirty="0"/>
        </a:p>
      </dgm:t>
    </dgm:pt>
    <dgm:pt modelId="{5A8B6CE7-F809-42A1-9288-775E4EE28B1D}" type="parTrans" cxnId="{DF9E9359-4717-4457-B6DF-A454A368466A}">
      <dgm:prSet/>
      <dgm:spPr/>
      <dgm:t>
        <a:bodyPr/>
        <a:lstStyle/>
        <a:p>
          <a:endParaRPr lang="en-GB"/>
        </a:p>
      </dgm:t>
    </dgm:pt>
    <dgm:pt modelId="{D9212094-6510-4279-988C-D1874BE044EB}" type="sibTrans" cxnId="{DF9E9359-4717-4457-B6DF-A454A368466A}">
      <dgm:prSet/>
      <dgm:spPr/>
      <dgm:t>
        <a:bodyPr/>
        <a:lstStyle/>
        <a:p>
          <a:endParaRPr lang="en-GB"/>
        </a:p>
      </dgm:t>
    </dgm:pt>
    <dgm:pt modelId="{9E42FE87-A0D2-437D-BE9A-B79EA4AA4392}">
      <dgm:prSet phldrT="[Text]"/>
      <dgm:spPr/>
      <dgm:t>
        <a:bodyPr/>
        <a:lstStyle/>
        <a:p>
          <a:r>
            <a:rPr lang="en-US" b="1" dirty="0"/>
            <a:t>Exhaustion</a:t>
          </a:r>
          <a:endParaRPr lang="en-GB" b="1" dirty="0"/>
        </a:p>
      </dgm:t>
    </dgm:pt>
    <dgm:pt modelId="{53F42451-399D-470A-9BCB-5DDB71B008C9}" type="parTrans" cxnId="{A1F32819-85F1-4271-8E7E-66F372EC7D0F}">
      <dgm:prSet/>
      <dgm:spPr/>
      <dgm:t>
        <a:bodyPr/>
        <a:lstStyle/>
        <a:p>
          <a:endParaRPr lang="en-GB"/>
        </a:p>
      </dgm:t>
    </dgm:pt>
    <dgm:pt modelId="{C7BDE2F4-CB71-4475-A34B-282640089FB8}" type="sibTrans" cxnId="{A1F32819-85F1-4271-8E7E-66F372EC7D0F}">
      <dgm:prSet/>
      <dgm:spPr/>
      <dgm:t>
        <a:bodyPr/>
        <a:lstStyle/>
        <a:p>
          <a:endParaRPr lang="en-GB"/>
        </a:p>
      </dgm:t>
    </dgm:pt>
    <dgm:pt modelId="{EF51447E-AA53-49CF-84C3-B0C5F7BF630F}">
      <dgm:prSet phldrT="[Text]"/>
      <dgm:spPr/>
      <dgm:t>
        <a:bodyPr/>
        <a:lstStyle/>
        <a:p>
          <a:r>
            <a:rPr lang="en-US" b="1" dirty="0"/>
            <a:t>Occasional indulgences</a:t>
          </a:r>
          <a:endParaRPr lang="en-GB" b="1" dirty="0"/>
        </a:p>
      </dgm:t>
    </dgm:pt>
    <dgm:pt modelId="{7E529DBF-EB7E-41EE-A626-84D655D517B6}" type="parTrans" cxnId="{FEAAEB2E-2987-43C5-AE4A-1CBB670CDC02}">
      <dgm:prSet/>
      <dgm:spPr/>
      <dgm:t>
        <a:bodyPr/>
        <a:lstStyle/>
        <a:p>
          <a:endParaRPr lang="en-GB"/>
        </a:p>
      </dgm:t>
    </dgm:pt>
    <dgm:pt modelId="{883A4A5D-AE3F-4B07-A0B6-2AAB3D95C8F5}" type="sibTrans" cxnId="{FEAAEB2E-2987-43C5-AE4A-1CBB670CDC02}">
      <dgm:prSet/>
      <dgm:spPr/>
      <dgm:t>
        <a:bodyPr/>
        <a:lstStyle/>
        <a:p>
          <a:endParaRPr lang="en-GB"/>
        </a:p>
      </dgm:t>
    </dgm:pt>
    <dgm:pt modelId="{8FD0404F-5F95-48D5-949C-D5185C19A6E8}">
      <dgm:prSet phldrT="[Text]"/>
      <dgm:spPr/>
      <dgm:t>
        <a:bodyPr/>
        <a:lstStyle/>
        <a:p>
          <a:r>
            <a:rPr lang="en-US" b="1" dirty="0"/>
            <a:t>Distortion of perceptions</a:t>
          </a:r>
          <a:endParaRPr lang="en-GB" b="1" dirty="0"/>
        </a:p>
      </dgm:t>
    </dgm:pt>
    <dgm:pt modelId="{5B089665-E00A-4155-A7B2-1F2D6F168E9A}" type="parTrans" cxnId="{52EB664F-15BD-44B8-8F57-E6DC0A78DF9C}">
      <dgm:prSet/>
      <dgm:spPr/>
      <dgm:t>
        <a:bodyPr/>
        <a:lstStyle/>
        <a:p>
          <a:endParaRPr lang="en-GB"/>
        </a:p>
      </dgm:t>
    </dgm:pt>
    <dgm:pt modelId="{A7AB4BE2-278C-44F6-9A99-991502296DB9}" type="sibTrans" cxnId="{52EB664F-15BD-44B8-8F57-E6DC0A78DF9C}">
      <dgm:prSet/>
      <dgm:spPr/>
      <dgm:t>
        <a:bodyPr/>
        <a:lstStyle/>
        <a:p>
          <a:endParaRPr lang="en-GB"/>
        </a:p>
      </dgm:t>
    </dgm:pt>
    <dgm:pt modelId="{83098419-A002-4905-9479-F1F773A0DDD3}">
      <dgm:prSet phldrT="[Text]"/>
      <dgm:spPr/>
      <dgm:t>
        <a:bodyPr/>
        <a:lstStyle/>
        <a:p>
          <a:r>
            <a:rPr lang="en-US" b="1" dirty="0"/>
            <a:t>Humiliation or degradation</a:t>
          </a:r>
          <a:endParaRPr lang="en-GB" b="1" dirty="0"/>
        </a:p>
      </dgm:t>
    </dgm:pt>
    <dgm:pt modelId="{2754CE82-E96B-4176-B55D-C5070AA4DE83}" type="parTrans" cxnId="{C0528780-E746-4797-91B7-4682BEEB2CC1}">
      <dgm:prSet/>
      <dgm:spPr/>
      <dgm:t>
        <a:bodyPr/>
        <a:lstStyle/>
        <a:p>
          <a:endParaRPr lang="en-GB"/>
        </a:p>
      </dgm:t>
    </dgm:pt>
    <dgm:pt modelId="{A95BAF75-A48F-4549-94E7-654BBF9625CD}" type="sibTrans" cxnId="{C0528780-E746-4797-91B7-4682BEEB2CC1}">
      <dgm:prSet/>
      <dgm:spPr/>
      <dgm:t>
        <a:bodyPr/>
        <a:lstStyle/>
        <a:p>
          <a:endParaRPr lang="en-GB"/>
        </a:p>
      </dgm:t>
    </dgm:pt>
    <dgm:pt modelId="{8F5260C6-4B74-4D01-BA91-AB72C1B16972}">
      <dgm:prSet phldrT="[Text]"/>
      <dgm:spPr/>
      <dgm:t>
        <a:bodyPr/>
        <a:lstStyle/>
        <a:p>
          <a:r>
            <a:rPr lang="en-US" b="1" dirty="0"/>
            <a:t>Threats</a:t>
          </a:r>
          <a:endParaRPr lang="en-GB" b="1" dirty="0"/>
        </a:p>
      </dgm:t>
    </dgm:pt>
    <dgm:pt modelId="{E5A80993-445D-4481-B9BA-1B454C658871}" type="parTrans" cxnId="{244BC9FE-865B-4A9A-896C-F5F0C83FDFA6}">
      <dgm:prSet/>
      <dgm:spPr/>
      <dgm:t>
        <a:bodyPr/>
        <a:lstStyle/>
        <a:p>
          <a:endParaRPr lang="en-GB"/>
        </a:p>
      </dgm:t>
    </dgm:pt>
    <dgm:pt modelId="{2DA2E1B9-3326-4BBB-9461-788A171D6EF7}" type="sibTrans" cxnId="{244BC9FE-865B-4A9A-896C-F5F0C83FDFA6}">
      <dgm:prSet/>
      <dgm:spPr/>
      <dgm:t>
        <a:bodyPr/>
        <a:lstStyle/>
        <a:p>
          <a:endParaRPr lang="en-GB"/>
        </a:p>
      </dgm:t>
    </dgm:pt>
    <dgm:pt modelId="{9084222D-32D4-4B10-B9D1-84B84E9381E9}">
      <dgm:prSet phldrT="[Text]" custT="1"/>
      <dgm:spPr/>
      <dgm:t>
        <a:bodyPr/>
        <a:lstStyle/>
        <a:p>
          <a:r>
            <a:rPr lang="en-US" sz="1700" b="1" dirty="0"/>
            <a:t>Displays of absolute power</a:t>
          </a:r>
          <a:endParaRPr lang="en-GB" sz="1700" b="1" dirty="0"/>
        </a:p>
      </dgm:t>
    </dgm:pt>
    <dgm:pt modelId="{6DFBA493-102C-4411-BFD7-43D7A67F8061}" type="parTrans" cxnId="{9CD86A8C-6832-4499-82AF-D6F480F88048}">
      <dgm:prSet/>
      <dgm:spPr/>
      <dgm:t>
        <a:bodyPr/>
        <a:lstStyle/>
        <a:p>
          <a:endParaRPr lang="en-GB"/>
        </a:p>
      </dgm:t>
    </dgm:pt>
    <dgm:pt modelId="{4B753021-C26D-443D-B46A-9159BF38A3ED}" type="sibTrans" cxnId="{9CD86A8C-6832-4499-82AF-D6F480F88048}">
      <dgm:prSet/>
      <dgm:spPr/>
      <dgm:t>
        <a:bodyPr/>
        <a:lstStyle/>
        <a:p>
          <a:endParaRPr lang="en-GB"/>
        </a:p>
      </dgm:t>
    </dgm:pt>
    <dgm:pt modelId="{630489CE-5F2D-4F39-A95F-618E202D73AA}" type="pres">
      <dgm:prSet presAssocID="{9E82DE04-131B-4A8C-B172-2370F5B24A7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264626-7B4F-46C0-A60B-AD2BD4B0CBBC}" type="pres">
      <dgm:prSet presAssocID="{9E82DE04-131B-4A8C-B172-2370F5B24A7B}" presName="radial" presStyleCnt="0">
        <dgm:presLayoutVars>
          <dgm:animLvl val="ctr"/>
        </dgm:presLayoutVars>
      </dgm:prSet>
      <dgm:spPr/>
    </dgm:pt>
    <dgm:pt modelId="{ABF4763F-85A7-4ECB-803B-2CBC534FBECA}" type="pres">
      <dgm:prSet presAssocID="{5A5938C1-851B-48C8-B4AD-EBA690AE8087}" presName="centerShape" presStyleLbl="vennNode1" presStyleIdx="0" presStyleCnt="9"/>
      <dgm:spPr/>
      <dgm:t>
        <a:bodyPr/>
        <a:lstStyle/>
        <a:p>
          <a:endParaRPr lang="en-GB"/>
        </a:p>
      </dgm:t>
    </dgm:pt>
    <dgm:pt modelId="{AA42A75C-6DD3-485C-A8E9-5E8A731C2BB8}" type="pres">
      <dgm:prSet presAssocID="{C9BC39EB-BC8C-481B-A06A-5249B0D1D911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FE9A7-D8C6-4631-A139-55F8A3571D9D}" type="pres">
      <dgm:prSet presAssocID="{8FD0404F-5F95-48D5-949C-D5185C19A6E8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D106D-7D94-49E8-895E-0E2061EFB588}" type="pres">
      <dgm:prSet presAssocID="{83098419-A002-4905-9479-F1F773A0DDD3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68FAE-3696-41FC-A3FB-046EF58C49A7}" type="pres">
      <dgm:prSet presAssocID="{8F5260C6-4B74-4D01-BA91-AB72C1B16972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CBD026-1F2A-4937-B16E-F828AB9F3C66}" type="pres">
      <dgm:prSet presAssocID="{9084222D-32D4-4B10-B9D1-84B84E9381E9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2ACDAB-EAD1-4D7A-B8E9-33CBE388DD67}" type="pres">
      <dgm:prSet presAssocID="{4CB578F7-4DB7-43A4-8CC6-FDFD83429D40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66D61-A783-4121-B969-CA33CC3613F3}" type="pres">
      <dgm:prSet presAssocID="{9E42FE87-A0D2-437D-BE9A-B79EA4AA4392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91034-E2B1-49D2-B20B-55BBE596DA58}" type="pres">
      <dgm:prSet presAssocID="{EF51447E-AA53-49CF-84C3-B0C5F7BF630F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2B314C-87FC-4C0F-B8B3-68220CB34B36}" srcId="{9E82DE04-131B-4A8C-B172-2370F5B24A7B}" destId="{5A5938C1-851B-48C8-B4AD-EBA690AE8087}" srcOrd="0" destOrd="0" parTransId="{172455E7-D08C-410D-B641-5C17B8211BD8}" sibTransId="{1678D690-19F7-4B52-BDB0-A46779D61C98}"/>
    <dgm:cxn modelId="{E02B597E-7152-4497-B0A9-3FF0EAE20C7B}" type="presOf" srcId="{8F5260C6-4B74-4D01-BA91-AB72C1B16972}" destId="{74B68FAE-3696-41FC-A3FB-046EF58C49A7}" srcOrd="0" destOrd="0" presId="urn:microsoft.com/office/officeart/2005/8/layout/radial3"/>
    <dgm:cxn modelId="{2534E524-6F17-424E-B82A-D198E3E8E866}" type="presOf" srcId="{83098419-A002-4905-9479-F1F773A0DDD3}" destId="{155D106D-7D94-49E8-895E-0E2061EFB588}" srcOrd="0" destOrd="0" presId="urn:microsoft.com/office/officeart/2005/8/layout/radial3"/>
    <dgm:cxn modelId="{4D35A538-459A-4FBF-A813-4A44020405E5}" type="presOf" srcId="{9084222D-32D4-4B10-B9D1-84B84E9381E9}" destId="{46CBD026-1F2A-4937-B16E-F828AB9F3C66}" srcOrd="0" destOrd="0" presId="urn:microsoft.com/office/officeart/2005/8/layout/radial3"/>
    <dgm:cxn modelId="{7A49D1D6-E519-4689-A09A-CBFC0D4FF7DC}" type="presOf" srcId="{EF51447E-AA53-49CF-84C3-B0C5F7BF630F}" destId="{57D91034-E2B1-49D2-B20B-55BBE596DA58}" srcOrd="0" destOrd="0" presId="urn:microsoft.com/office/officeart/2005/8/layout/radial3"/>
    <dgm:cxn modelId="{1C5FE032-571E-42AE-892B-C3510D0F7B57}" type="presOf" srcId="{4CB578F7-4DB7-43A4-8CC6-FDFD83429D40}" destId="{D02ACDAB-EAD1-4D7A-B8E9-33CBE388DD67}" srcOrd="0" destOrd="0" presId="urn:microsoft.com/office/officeart/2005/8/layout/radial3"/>
    <dgm:cxn modelId="{A1F32819-85F1-4271-8E7E-66F372EC7D0F}" srcId="{5A5938C1-851B-48C8-B4AD-EBA690AE8087}" destId="{9E42FE87-A0D2-437D-BE9A-B79EA4AA4392}" srcOrd="6" destOrd="0" parTransId="{53F42451-399D-470A-9BCB-5DDB71B008C9}" sibTransId="{C7BDE2F4-CB71-4475-A34B-282640089FB8}"/>
    <dgm:cxn modelId="{9CD86A8C-6832-4499-82AF-D6F480F88048}" srcId="{5A5938C1-851B-48C8-B4AD-EBA690AE8087}" destId="{9084222D-32D4-4B10-B9D1-84B84E9381E9}" srcOrd="4" destOrd="0" parTransId="{6DFBA493-102C-4411-BFD7-43D7A67F8061}" sibTransId="{4B753021-C26D-443D-B46A-9159BF38A3ED}"/>
    <dgm:cxn modelId="{EEA6326E-A97A-441C-B3ED-90EE6E104E81}" srcId="{5A5938C1-851B-48C8-B4AD-EBA690AE8087}" destId="{C9BC39EB-BC8C-481B-A06A-5249B0D1D911}" srcOrd="0" destOrd="0" parTransId="{6942789C-43AE-4474-B53A-4D38A5F25489}" sibTransId="{9DC6C0AC-AAAD-4C88-8874-47E61B484FC6}"/>
    <dgm:cxn modelId="{DF9E9359-4717-4457-B6DF-A454A368466A}" srcId="{5A5938C1-851B-48C8-B4AD-EBA690AE8087}" destId="{4CB578F7-4DB7-43A4-8CC6-FDFD83429D40}" srcOrd="5" destOrd="0" parTransId="{5A8B6CE7-F809-42A1-9288-775E4EE28B1D}" sibTransId="{D9212094-6510-4279-988C-D1874BE044EB}"/>
    <dgm:cxn modelId="{EE6F4F5E-499A-4F11-92C5-41B7D405E59C}" type="presOf" srcId="{9E82DE04-131B-4A8C-B172-2370F5B24A7B}" destId="{630489CE-5F2D-4F39-A95F-618E202D73AA}" srcOrd="0" destOrd="0" presId="urn:microsoft.com/office/officeart/2005/8/layout/radial3"/>
    <dgm:cxn modelId="{ECA8A99F-EEFD-419E-AA75-83D921570C48}" type="presOf" srcId="{9E42FE87-A0D2-437D-BE9A-B79EA4AA4392}" destId="{2E466D61-A783-4121-B969-CA33CC3613F3}" srcOrd="0" destOrd="0" presId="urn:microsoft.com/office/officeart/2005/8/layout/radial3"/>
    <dgm:cxn modelId="{C0528780-E746-4797-91B7-4682BEEB2CC1}" srcId="{5A5938C1-851B-48C8-B4AD-EBA690AE8087}" destId="{83098419-A002-4905-9479-F1F773A0DDD3}" srcOrd="2" destOrd="0" parTransId="{2754CE82-E96B-4176-B55D-C5070AA4DE83}" sibTransId="{A95BAF75-A48F-4549-94E7-654BBF9625CD}"/>
    <dgm:cxn modelId="{2504FC25-C2E4-4B4D-A38E-4722CB03CB0E}" type="presOf" srcId="{8FD0404F-5F95-48D5-949C-D5185C19A6E8}" destId="{93BFE9A7-D8C6-4631-A139-55F8A3571D9D}" srcOrd="0" destOrd="0" presId="urn:microsoft.com/office/officeart/2005/8/layout/radial3"/>
    <dgm:cxn modelId="{52EB664F-15BD-44B8-8F57-E6DC0A78DF9C}" srcId="{5A5938C1-851B-48C8-B4AD-EBA690AE8087}" destId="{8FD0404F-5F95-48D5-949C-D5185C19A6E8}" srcOrd="1" destOrd="0" parTransId="{5B089665-E00A-4155-A7B2-1F2D6F168E9A}" sibTransId="{A7AB4BE2-278C-44F6-9A99-991502296DB9}"/>
    <dgm:cxn modelId="{FEAAEB2E-2987-43C5-AE4A-1CBB670CDC02}" srcId="{5A5938C1-851B-48C8-B4AD-EBA690AE8087}" destId="{EF51447E-AA53-49CF-84C3-B0C5F7BF630F}" srcOrd="7" destOrd="0" parTransId="{7E529DBF-EB7E-41EE-A626-84D655D517B6}" sibTransId="{883A4A5D-AE3F-4B07-A0B6-2AAB3D95C8F5}"/>
    <dgm:cxn modelId="{0DB79B3C-DEA8-4AFB-9511-180751F28CDD}" type="presOf" srcId="{5A5938C1-851B-48C8-B4AD-EBA690AE8087}" destId="{ABF4763F-85A7-4ECB-803B-2CBC534FBECA}" srcOrd="0" destOrd="0" presId="urn:microsoft.com/office/officeart/2005/8/layout/radial3"/>
    <dgm:cxn modelId="{244BC9FE-865B-4A9A-896C-F5F0C83FDFA6}" srcId="{5A5938C1-851B-48C8-B4AD-EBA690AE8087}" destId="{8F5260C6-4B74-4D01-BA91-AB72C1B16972}" srcOrd="3" destOrd="0" parTransId="{E5A80993-445D-4481-B9BA-1B454C658871}" sibTransId="{2DA2E1B9-3326-4BBB-9461-788A171D6EF7}"/>
    <dgm:cxn modelId="{C2E7385A-29F5-44AE-89B0-5AFF7B22B780}" type="presOf" srcId="{C9BC39EB-BC8C-481B-A06A-5249B0D1D911}" destId="{AA42A75C-6DD3-485C-A8E9-5E8A731C2BB8}" srcOrd="0" destOrd="0" presId="urn:microsoft.com/office/officeart/2005/8/layout/radial3"/>
    <dgm:cxn modelId="{6218758E-97B1-4A57-BD83-32900B6D4B7F}" type="presParOf" srcId="{630489CE-5F2D-4F39-A95F-618E202D73AA}" destId="{F5264626-7B4F-46C0-A60B-AD2BD4B0CBBC}" srcOrd="0" destOrd="0" presId="urn:microsoft.com/office/officeart/2005/8/layout/radial3"/>
    <dgm:cxn modelId="{F7B585FB-D9A6-4ACA-92D7-E9756179ECF3}" type="presParOf" srcId="{F5264626-7B4F-46C0-A60B-AD2BD4B0CBBC}" destId="{ABF4763F-85A7-4ECB-803B-2CBC534FBECA}" srcOrd="0" destOrd="0" presId="urn:microsoft.com/office/officeart/2005/8/layout/radial3"/>
    <dgm:cxn modelId="{464E0C0A-7B99-4D99-9D3B-2016BAB4EF6A}" type="presParOf" srcId="{F5264626-7B4F-46C0-A60B-AD2BD4B0CBBC}" destId="{AA42A75C-6DD3-485C-A8E9-5E8A731C2BB8}" srcOrd="1" destOrd="0" presId="urn:microsoft.com/office/officeart/2005/8/layout/radial3"/>
    <dgm:cxn modelId="{D41BE7A7-6C47-4BA3-9CDA-360D135A8212}" type="presParOf" srcId="{F5264626-7B4F-46C0-A60B-AD2BD4B0CBBC}" destId="{93BFE9A7-D8C6-4631-A139-55F8A3571D9D}" srcOrd="2" destOrd="0" presId="urn:microsoft.com/office/officeart/2005/8/layout/radial3"/>
    <dgm:cxn modelId="{07AE5594-DCB5-42C6-AED0-B59327D109F6}" type="presParOf" srcId="{F5264626-7B4F-46C0-A60B-AD2BD4B0CBBC}" destId="{155D106D-7D94-49E8-895E-0E2061EFB588}" srcOrd="3" destOrd="0" presId="urn:microsoft.com/office/officeart/2005/8/layout/radial3"/>
    <dgm:cxn modelId="{E97399EB-39AF-4BE6-AFBC-DF652BEBF1A8}" type="presParOf" srcId="{F5264626-7B4F-46C0-A60B-AD2BD4B0CBBC}" destId="{74B68FAE-3696-41FC-A3FB-046EF58C49A7}" srcOrd="4" destOrd="0" presId="urn:microsoft.com/office/officeart/2005/8/layout/radial3"/>
    <dgm:cxn modelId="{726F0279-BDAB-42DB-B129-4E3D08AF3DF4}" type="presParOf" srcId="{F5264626-7B4F-46C0-A60B-AD2BD4B0CBBC}" destId="{46CBD026-1F2A-4937-B16E-F828AB9F3C66}" srcOrd="5" destOrd="0" presId="urn:microsoft.com/office/officeart/2005/8/layout/radial3"/>
    <dgm:cxn modelId="{03CD6990-34A0-40C3-A11F-63BC51B28F44}" type="presParOf" srcId="{F5264626-7B4F-46C0-A60B-AD2BD4B0CBBC}" destId="{D02ACDAB-EAD1-4D7A-B8E9-33CBE388DD67}" srcOrd="6" destOrd="0" presId="urn:microsoft.com/office/officeart/2005/8/layout/radial3"/>
    <dgm:cxn modelId="{F11CA603-3437-41C5-9B36-31C0229C4FD3}" type="presParOf" srcId="{F5264626-7B4F-46C0-A60B-AD2BD4B0CBBC}" destId="{2E466D61-A783-4121-B969-CA33CC3613F3}" srcOrd="7" destOrd="0" presId="urn:microsoft.com/office/officeart/2005/8/layout/radial3"/>
    <dgm:cxn modelId="{9854B439-0F31-43E8-9CFC-7BCFE579627F}" type="presParOf" srcId="{F5264626-7B4F-46C0-A60B-AD2BD4B0CBBC}" destId="{57D91034-E2B1-49D2-B20B-55BBE596DA5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4763F-85A7-4ECB-803B-2CBC534FBECA}">
      <dsp:nvSpPr>
        <dsp:cNvPr id="0" name=""/>
        <dsp:cNvSpPr/>
      </dsp:nvSpPr>
      <dsp:spPr>
        <a:xfrm>
          <a:off x="3007121" y="1289446"/>
          <a:ext cx="3212306" cy="32123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Compliance</a:t>
          </a:r>
          <a:endParaRPr lang="en-GB" sz="3500" kern="1200" dirty="0"/>
        </a:p>
      </dsp:txBody>
      <dsp:txXfrm>
        <a:off x="3477552" y="1759877"/>
        <a:ext cx="2271444" cy="2271444"/>
      </dsp:txXfrm>
    </dsp:sp>
    <dsp:sp modelId="{AA42A75C-6DD3-485C-A8E9-5E8A731C2BB8}">
      <dsp:nvSpPr>
        <dsp:cNvPr id="0" name=""/>
        <dsp:cNvSpPr/>
      </dsp:nvSpPr>
      <dsp:spPr>
        <a:xfrm>
          <a:off x="3810198" y="573"/>
          <a:ext cx="1606153" cy="1606153"/>
        </a:xfrm>
        <a:prstGeom prst="ellipse">
          <a:avLst/>
        </a:prstGeom>
        <a:solidFill>
          <a:schemeClr val="accent3">
            <a:alpha val="50000"/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Isolation</a:t>
          </a:r>
          <a:endParaRPr lang="en-GB" sz="1700" b="1" kern="1200" dirty="0"/>
        </a:p>
      </dsp:txBody>
      <dsp:txXfrm>
        <a:off x="4045414" y="235789"/>
        <a:ext cx="1135721" cy="1135721"/>
      </dsp:txXfrm>
    </dsp:sp>
    <dsp:sp modelId="{93BFE9A7-D8C6-4631-A139-55F8A3571D9D}">
      <dsp:nvSpPr>
        <dsp:cNvPr id="0" name=""/>
        <dsp:cNvSpPr/>
      </dsp:nvSpPr>
      <dsp:spPr>
        <a:xfrm>
          <a:off x="5289430" y="613291"/>
          <a:ext cx="1606153" cy="1606153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Distortion of perceptions</a:t>
          </a:r>
          <a:endParaRPr lang="en-GB" sz="1700" b="1" kern="1200" dirty="0"/>
        </a:p>
      </dsp:txBody>
      <dsp:txXfrm>
        <a:off x="5524646" y="848507"/>
        <a:ext cx="1135721" cy="1135721"/>
      </dsp:txXfrm>
    </dsp:sp>
    <dsp:sp modelId="{155D106D-7D94-49E8-895E-0E2061EFB588}">
      <dsp:nvSpPr>
        <dsp:cNvPr id="0" name=""/>
        <dsp:cNvSpPr/>
      </dsp:nvSpPr>
      <dsp:spPr>
        <a:xfrm>
          <a:off x="5902148" y="2092523"/>
          <a:ext cx="1606153" cy="1606153"/>
        </a:xfrm>
        <a:prstGeom prst="ellipse">
          <a:avLst/>
        </a:prstGeom>
        <a:solidFill>
          <a:schemeClr val="accent3">
            <a:alpha val="50000"/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Humiliation or degradation</a:t>
          </a:r>
          <a:endParaRPr lang="en-GB" sz="1700" b="1" kern="1200" dirty="0"/>
        </a:p>
      </dsp:txBody>
      <dsp:txXfrm>
        <a:off x="6137364" y="2327739"/>
        <a:ext cx="1135721" cy="1135721"/>
      </dsp:txXfrm>
    </dsp:sp>
    <dsp:sp modelId="{74B68FAE-3696-41FC-A3FB-046EF58C49A7}">
      <dsp:nvSpPr>
        <dsp:cNvPr id="0" name=""/>
        <dsp:cNvSpPr/>
      </dsp:nvSpPr>
      <dsp:spPr>
        <a:xfrm>
          <a:off x="5289430" y="3571755"/>
          <a:ext cx="1606153" cy="1606153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Threats</a:t>
          </a:r>
          <a:endParaRPr lang="en-GB" sz="1700" b="1" kern="1200" dirty="0"/>
        </a:p>
      </dsp:txBody>
      <dsp:txXfrm>
        <a:off x="5524646" y="3806971"/>
        <a:ext cx="1135721" cy="1135721"/>
      </dsp:txXfrm>
    </dsp:sp>
    <dsp:sp modelId="{46CBD026-1F2A-4937-B16E-F828AB9F3C66}">
      <dsp:nvSpPr>
        <dsp:cNvPr id="0" name=""/>
        <dsp:cNvSpPr/>
      </dsp:nvSpPr>
      <dsp:spPr>
        <a:xfrm>
          <a:off x="3810198" y="4184473"/>
          <a:ext cx="1606153" cy="1606153"/>
        </a:xfrm>
        <a:prstGeom prst="ellipse">
          <a:avLst/>
        </a:prstGeom>
        <a:solidFill>
          <a:schemeClr val="accent3">
            <a:alpha val="50000"/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Displays of absolute power</a:t>
          </a:r>
          <a:endParaRPr lang="en-GB" sz="1700" b="1" kern="1200" dirty="0"/>
        </a:p>
      </dsp:txBody>
      <dsp:txXfrm>
        <a:off x="4045414" y="4419689"/>
        <a:ext cx="1135721" cy="1135721"/>
      </dsp:txXfrm>
    </dsp:sp>
    <dsp:sp modelId="{D02ACDAB-EAD1-4D7A-B8E9-33CBE388DD67}">
      <dsp:nvSpPr>
        <dsp:cNvPr id="0" name=""/>
        <dsp:cNvSpPr/>
      </dsp:nvSpPr>
      <dsp:spPr>
        <a:xfrm>
          <a:off x="2330966" y="3571755"/>
          <a:ext cx="1606153" cy="1606153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Enforcing trivial demands</a:t>
          </a:r>
          <a:endParaRPr lang="en-GB" sz="1700" b="1" kern="1200" dirty="0"/>
        </a:p>
      </dsp:txBody>
      <dsp:txXfrm>
        <a:off x="2566182" y="3806971"/>
        <a:ext cx="1135721" cy="1135721"/>
      </dsp:txXfrm>
    </dsp:sp>
    <dsp:sp modelId="{2E466D61-A783-4121-B969-CA33CC3613F3}">
      <dsp:nvSpPr>
        <dsp:cNvPr id="0" name=""/>
        <dsp:cNvSpPr/>
      </dsp:nvSpPr>
      <dsp:spPr>
        <a:xfrm>
          <a:off x="1718248" y="2092523"/>
          <a:ext cx="1606153" cy="1606153"/>
        </a:xfrm>
        <a:prstGeom prst="ellipse">
          <a:avLst/>
        </a:prstGeom>
        <a:solidFill>
          <a:schemeClr val="accent3">
            <a:alpha val="50000"/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Exhaustion</a:t>
          </a:r>
          <a:endParaRPr lang="en-GB" sz="1700" b="1" kern="1200" dirty="0"/>
        </a:p>
      </dsp:txBody>
      <dsp:txXfrm>
        <a:off x="1953464" y="2327739"/>
        <a:ext cx="1135721" cy="1135721"/>
      </dsp:txXfrm>
    </dsp:sp>
    <dsp:sp modelId="{57D91034-E2B1-49D2-B20B-55BBE596DA58}">
      <dsp:nvSpPr>
        <dsp:cNvPr id="0" name=""/>
        <dsp:cNvSpPr/>
      </dsp:nvSpPr>
      <dsp:spPr>
        <a:xfrm>
          <a:off x="2330966" y="613291"/>
          <a:ext cx="1606153" cy="1606153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Occasional indulgences</a:t>
          </a:r>
          <a:endParaRPr lang="en-GB" sz="1700" b="1" kern="1200" dirty="0"/>
        </a:p>
      </dsp:txBody>
      <dsp:txXfrm>
        <a:off x="2566182" y="848507"/>
        <a:ext cx="1135721" cy="113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02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00638" y="0"/>
            <a:ext cx="3902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1821-5792-4E49-BB5F-7D754DD385F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2913" y="855663"/>
            <a:ext cx="30384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0113" y="3294063"/>
            <a:ext cx="720407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02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00638" y="6502400"/>
            <a:ext cx="3902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B7639-93D5-40BA-9D54-8F926B82C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Unrecognised</a:t>
            </a:r>
            <a:r>
              <a:rPr lang="en-US" dirty="0"/>
              <a:t> issue – past, present and future.</a:t>
            </a:r>
          </a:p>
          <a:p>
            <a:r>
              <a:rPr lang="en-US" dirty="0"/>
              <a:t>Mesher orders</a:t>
            </a:r>
          </a:p>
          <a:p>
            <a:r>
              <a:rPr lang="en-US" dirty="0"/>
              <a:t>Doesn’t require physical proximity, often EA can increase post-separation as only means of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7639-93D5-40BA-9D54-8F926B82CC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322" y="2122043"/>
            <a:ext cx="7653655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0645" y="3833368"/>
            <a:ext cx="630301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457200" y="844204"/>
            <a:ext cx="8086090" cy="0"/>
          </a:xfrm>
          <a:custGeom>
            <a:avLst/>
            <a:gdLst/>
            <a:ahLst/>
            <a:cxnLst/>
            <a:rect l="l" t="t" r="r" b="b"/>
            <a:pathLst>
              <a:path w="8086090">
                <a:moveTo>
                  <a:pt x="0" y="0"/>
                </a:moveTo>
                <a:lnTo>
                  <a:pt x="8085594" y="0"/>
                </a:lnTo>
              </a:path>
            </a:pathLst>
          </a:custGeom>
          <a:ln w="12700">
            <a:solidFill>
              <a:srgbClr val="A7C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9029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61462" y="6366129"/>
            <a:ext cx="2881376" cy="34226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350" y="6394450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3096" y="6366129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9029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0215" y="1136650"/>
            <a:ext cx="39168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7335" y="1109300"/>
            <a:ext cx="3618229" cy="4571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61462" y="6366129"/>
            <a:ext cx="2881376" cy="34226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7350" y="6394450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483096" y="6366129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9029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61462" y="6366129"/>
            <a:ext cx="2881376" cy="34226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7350" y="6394450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483096" y="6366129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8999993" cy="68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9" y="355275"/>
            <a:ext cx="2369306" cy="1633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61462" y="6366129"/>
            <a:ext cx="2881376" cy="34226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7350" y="6394450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483096" y="6366129"/>
            <a:ext cx="2070989" cy="3422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49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9029F"/>
                </a:solidFill>
                <a:latin typeface="Raleway"/>
                <a:cs typeface="Raleway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215" y="1574419"/>
            <a:ext cx="81038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7655214" y="6009705"/>
            <a:ext cx="842300" cy="573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457200" y="844204"/>
            <a:ext cx="8086090" cy="0"/>
          </a:xfrm>
          <a:custGeom>
            <a:avLst/>
            <a:gdLst/>
            <a:ahLst/>
            <a:cxnLst/>
            <a:rect l="l" t="t" r="r" b="b"/>
            <a:pathLst>
              <a:path w="8086090">
                <a:moveTo>
                  <a:pt x="0" y="0"/>
                </a:moveTo>
                <a:lnTo>
                  <a:pt x="8085594" y="0"/>
                </a:lnTo>
              </a:path>
            </a:pathLst>
          </a:custGeom>
          <a:ln w="12700">
            <a:solidFill>
              <a:srgbClr val="A7C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rvivingeconomicabuse.org/i-need-help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kingmoneycount.org.uk/mone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15" y="1574419"/>
            <a:ext cx="8103870" cy="4616648"/>
          </a:xfrm>
        </p:spPr>
        <p:txBody>
          <a:bodyPr/>
          <a:lstStyle/>
          <a:p>
            <a:pPr algn="ctr"/>
            <a:r>
              <a:rPr lang="en-GB" sz="4000" b="1" dirty="0" smtClean="0"/>
              <a:t>Economic Abuse</a:t>
            </a:r>
          </a:p>
          <a:p>
            <a:endParaRPr lang="en-GB" sz="3200" dirty="0"/>
          </a:p>
          <a:p>
            <a:r>
              <a:rPr lang="en-GB" sz="3200" dirty="0" smtClean="0"/>
              <a:t>Economic Abuse is also sometimes known as financial abuse</a:t>
            </a:r>
          </a:p>
          <a:p>
            <a:endParaRPr lang="en-GB" sz="3200" dirty="0"/>
          </a:p>
          <a:p>
            <a:r>
              <a:rPr lang="en-GB" sz="3200" dirty="0" smtClean="0"/>
              <a:t>It is a category under the Domestic Abuse definition and also under Adult Safeguarding in the Care Act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24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E4D56-F036-437A-84CA-844915D0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23165"/>
          </a:xfrm>
        </p:spPr>
        <p:txBody>
          <a:bodyPr/>
          <a:lstStyle/>
          <a:p>
            <a:r>
              <a:rPr lang="en-GB" dirty="0"/>
              <a:t>What can professionals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AD5EDB-E748-4C25-89B3-12C456CC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215" y="958473"/>
            <a:ext cx="8103870" cy="538609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 that this form of abuse may persist for many years following separation and often intensifies after a survivor has left the abuser.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Know how to support a survivor to regain economic security and understand how this underpins physical safety.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Access specialist training from </a:t>
            </a:r>
            <a:r>
              <a:rPr lang="en-US" dirty="0" err="1"/>
              <a:t>organisations</a:t>
            </a:r>
            <a:r>
              <a:rPr lang="en-US" dirty="0"/>
              <a:t> such as SEA to aid understanding.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Refer survivors for debt advice, such as the specialist Domestic and Economic Abuse Project (DEAP) run in partnership between SEA and Money Advice Plus.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Try to develop relationships with local debt and money advice services to ensure that they incorporate safety into their work.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Visit SEA’s website for information and resources that survivors can use when liaising with debtors and other agencies.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survivors to access legal advice including conveyancing (property law). Can your service make links with local firms for pro bono support?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Prioritise</a:t>
            </a:r>
            <a:r>
              <a:rPr lang="en-US" dirty="0"/>
              <a:t> support with locating grants and other resources. (S17)</a:t>
            </a:r>
            <a:endParaRPr lang="en-GB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Arrears cannot be a barrier to moving to safe accommodation.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2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3F912-9A27-4277-AE3F-CC511B23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23165"/>
          </a:xfrm>
        </p:spPr>
        <p:txBody>
          <a:bodyPr/>
          <a:lstStyle/>
          <a:p>
            <a:r>
              <a:rPr lang="en-US" dirty="0"/>
              <a:t>Access resources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9F0DB2-2F52-46E1-A3BA-55553690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8" t="19063" r="19906" b="7124"/>
          <a:stretch/>
        </p:blipFill>
        <p:spPr>
          <a:xfrm>
            <a:off x="3816350" y="1060450"/>
            <a:ext cx="476564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91B98E-EAA7-4090-A836-040C96091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9" t="20144" r="20059" b="6370"/>
          <a:stretch/>
        </p:blipFill>
        <p:spPr>
          <a:xfrm>
            <a:off x="463550" y="3346450"/>
            <a:ext cx="4742462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4C7885-052A-4E58-A611-D30F2B50F195}"/>
              </a:ext>
            </a:extLst>
          </p:cNvPr>
          <p:cNvSpPr txBox="1"/>
          <p:nvPr/>
        </p:nvSpPr>
        <p:spPr>
          <a:xfrm>
            <a:off x="158751" y="189865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I need help - Surviving Economic Abuse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82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8" y="0"/>
            <a:ext cx="4839323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8284"/>
            <a:ext cx="2992120" cy="9855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dirty="0" smtClean="0"/>
              <a:t>This presentation was produced in partnership with SEA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655214" y="6009705"/>
            <a:ext cx="842300" cy="573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766240-A501-4860-A474-28F50B8B9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9" y="1621080"/>
            <a:ext cx="7846232" cy="2487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350" y="448945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“Making Money Count ” website - </a:t>
            </a:r>
            <a:r>
              <a:rPr lang="en-GB" u="sng" dirty="0">
                <a:hlinkClick r:id="rId4"/>
              </a:rPr>
              <a:t>http://makingmoneycount.org.uk/money/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73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56B12-5DE5-406F-8BB1-CBB8FD5A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23165"/>
          </a:xfrm>
        </p:spPr>
        <p:txBody>
          <a:bodyPr/>
          <a:lstStyle/>
          <a:p>
            <a:r>
              <a:rPr lang="en-US" dirty="0"/>
              <a:t>Welcome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5F6628-A9E2-4462-930F-61338EE96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215" y="1396802"/>
            <a:ext cx="8103870" cy="3046988"/>
          </a:xfrm>
        </p:spPr>
        <p:txBody>
          <a:bodyPr/>
          <a:lstStyle/>
          <a:p>
            <a:r>
              <a:rPr lang="en-US" sz="2000" dirty="0" smtClean="0"/>
              <a:t>Contents</a:t>
            </a:r>
            <a:endParaRPr lang="en-US" sz="20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economic abuse, spot the signs and have the language to describe what is happening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Know how economic abuse threads through coercive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Know how economic abuse relates to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can professionals do?</a:t>
            </a:r>
          </a:p>
        </p:txBody>
      </p:sp>
    </p:spTree>
    <p:extLst>
      <p:ext uri="{BB962C8B-B14F-4D97-AF65-F5344CB8AC3E}">
        <p14:creationId xmlns:p14="http://schemas.microsoft.com/office/powerpoint/2010/main" val="327407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8284"/>
            <a:ext cx="398145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pc="5" dirty="0"/>
              <a:t>Defining economic abuse (EA)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7200" y="844204"/>
            <a:ext cx="8086090" cy="0"/>
          </a:xfrm>
          <a:custGeom>
            <a:avLst/>
            <a:gdLst/>
            <a:ahLst/>
            <a:cxnLst/>
            <a:rect l="l" t="t" r="r" b="b"/>
            <a:pathLst>
              <a:path w="8086090">
                <a:moveTo>
                  <a:pt x="0" y="0"/>
                </a:moveTo>
                <a:lnTo>
                  <a:pt x="8085594" y="0"/>
                </a:lnTo>
              </a:path>
            </a:pathLst>
          </a:custGeom>
          <a:ln w="12700">
            <a:solidFill>
              <a:srgbClr val="A7C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5214" y="6009705"/>
            <a:ext cx="842300" cy="573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B7C8C0C-1231-4747-B480-92D76AEDA72C}"/>
              </a:ext>
            </a:extLst>
          </p:cNvPr>
          <p:cNvSpPr txBox="1">
            <a:spLocks/>
          </p:cNvSpPr>
          <p:nvPr/>
        </p:nvSpPr>
        <p:spPr>
          <a:xfrm>
            <a:off x="234950" y="767479"/>
            <a:ext cx="8451850" cy="509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5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Economic abuse </a:t>
            </a: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is defined as: </a:t>
            </a:r>
            <a:r>
              <a:rPr kumimoji="0" lang="en-US" sz="5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any behaviour </a:t>
            </a: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that has a substantial and adverse effect on B’s ability to –</a:t>
            </a:r>
            <a:b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 a) </a:t>
            </a:r>
            <a:r>
              <a:rPr kumimoji="0" lang="en-US" sz="5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acquire, use or maintain </a:t>
            </a: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money or other property, or</a:t>
            </a:r>
            <a:b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 b) obtain goods or services</a:t>
            </a:r>
            <a:b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aleway Medium" panose="020B0603030101060003" pitchFamily="34" charset="0"/>
                <a:ea typeface="+mj-ea"/>
                <a:cs typeface="Times New Roman" panose="02020603050405020304" pitchFamily="18" charset="0"/>
              </a:rPr>
              <a:t>‘Property’ would cover items such as a mobile phone or car and ‘goods and services’ would cover, for example, utilities such as heating, or items such as food or clothing.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23165"/>
          </a:xfrm>
        </p:spPr>
        <p:txBody>
          <a:bodyPr/>
          <a:lstStyle/>
          <a:p>
            <a:r>
              <a:rPr lang="en-GB" dirty="0" smtClean="0"/>
              <a:t>Signs of economic abuse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15" y="1574419"/>
            <a:ext cx="8103870" cy="4739759"/>
          </a:xfrm>
        </p:spPr>
        <p:txBody>
          <a:bodyPr/>
          <a:lstStyle/>
          <a:p>
            <a:r>
              <a:rPr lang="en-GB" sz="2800" b="1" dirty="0"/>
              <a:t>1 in 5 adults in the UK has experienced economic abuse from a current or former partner</a:t>
            </a:r>
            <a:r>
              <a:rPr lang="en-GB" sz="2800" b="1" dirty="0" smtClean="0"/>
              <a:t>.</a:t>
            </a:r>
          </a:p>
          <a:p>
            <a:endParaRPr lang="en-GB" b="1" dirty="0"/>
          </a:p>
          <a:p>
            <a:r>
              <a:rPr lang="en-GB" dirty="0"/>
              <a:t>Economic abuse can take many forms. An abuser might do any of the following:  </a:t>
            </a:r>
            <a:endParaRPr lang="en-GB" dirty="0" smtClean="0"/>
          </a:p>
          <a:p>
            <a:endParaRPr lang="en-GB" dirty="0"/>
          </a:p>
          <a:p>
            <a:r>
              <a:rPr lang="en-GB" b="1" dirty="0"/>
              <a:t>Sabotage how you acquire money and economic resources </a:t>
            </a:r>
          </a:p>
          <a:p>
            <a:r>
              <a:rPr lang="en-GB" dirty="0"/>
              <a:t>They might: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prevent you from being in education or employment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 your working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 your pay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refuse to let you claim benefits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children’s savings or birthday money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refuse to let you access a bank account 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23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23165"/>
          </a:xfrm>
        </p:spPr>
        <p:txBody>
          <a:bodyPr/>
          <a:lstStyle/>
          <a:p>
            <a:r>
              <a:rPr lang="en-GB" dirty="0" smtClean="0"/>
              <a:t>Signs of economic abuse </a:t>
            </a:r>
            <a:r>
              <a:rPr lang="en-GB" dirty="0" err="1" smtClean="0"/>
              <a:t>con’td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15" y="1574419"/>
            <a:ext cx="8103870" cy="3600986"/>
          </a:xfrm>
        </p:spPr>
        <p:txBody>
          <a:bodyPr/>
          <a:lstStyle/>
          <a:p>
            <a:r>
              <a:rPr lang="en-GB" b="1" dirty="0"/>
              <a:t>Restrict how you use money and economic resources </a:t>
            </a:r>
            <a:endParaRPr lang="en-GB" b="1" dirty="0" smtClean="0"/>
          </a:p>
          <a:p>
            <a:endParaRPr lang="en-GB" b="1" dirty="0"/>
          </a:p>
          <a:p>
            <a:r>
              <a:rPr lang="en-GB" dirty="0"/>
              <a:t>They might: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control when and how money is spent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dictate what you can buy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you ask for money or provide an allowance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your receipts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you keep a spending diary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you justify every purchase made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control the use of property, such as a mobile phone or car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insist all economic assets (e.g., savings, house) are in their name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keep financial information secret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90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28284"/>
            <a:ext cx="8115300" cy="323165"/>
          </a:xfrm>
        </p:spPr>
        <p:txBody>
          <a:bodyPr/>
          <a:lstStyle/>
          <a:p>
            <a:r>
              <a:rPr lang="en-GB" dirty="0" smtClean="0"/>
              <a:t>Signs of economic abuse </a:t>
            </a:r>
            <a:r>
              <a:rPr lang="en-GB" dirty="0" err="1" smtClean="0"/>
              <a:t>con’td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15" y="1574419"/>
            <a:ext cx="8103870" cy="3046988"/>
          </a:xfrm>
        </p:spPr>
        <p:txBody>
          <a:bodyPr/>
          <a:lstStyle/>
          <a:p>
            <a:r>
              <a:rPr lang="en-GB" b="1" dirty="0"/>
              <a:t>Exploit your ability to maintain economic resources </a:t>
            </a:r>
            <a:endParaRPr lang="en-GB" b="1" dirty="0" smtClean="0"/>
          </a:p>
          <a:p>
            <a:endParaRPr lang="en-GB" b="1" dirty="0"/>
          </a:p>
          <a:p>
            <a:r>
              <a:rPr lang="en-GB" dirty="0"/>
              <a:t>They might: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steal your money or property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cause damage to your property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refuse to contribute to household costs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spend money needed for household items and bills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misuse money in joint bank accounts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insist all bills, credit cards and loans are in your name and make you pay them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up debt in your name, sometimes without your knowledge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6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03448-20CD-48E8-A704-24FA98B3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26684"/>
            <a:ext cx="8115300" cy="323165"/>
          </a:xfrm>
        </p:spPr>
        <p:txBody>
          <a:bodyPr/>
          <a:lstStyle/>
          <a:p>
            <a:r>
              <a:rPr lang="en-US" dirty="0" err="1"/>
              <a:t>Biderman’s</a:t>
            </a:r>
            <a:r>
              <a:rPr lang="en-US" dirty="0"/>
              <a:t> chart of coercion</a:t>
            </a:r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01170ED4-0958-4179-B7B1-0D0941493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906510"/>
              </p:ext>
            </p:extLst>
          </p:nvPr>
        </p:nvGraphicFramePr>
        <p:xfrm>
          <a:off x="-222250" y="908050"/>
          <a:ext cx="92265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68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8284"/>
            <a:ext cx="565785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pc="5" dirty="0"/>
              <a:t>Physical and economic safety are linked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9105" y="831850"/>
            <a:ext cx="8086090" cy="0"/>
          </a:xfrm>
          <a:custGeom>
            <a:avLst/>
            <a:gdLst/>
            <a:ahLst/>
            <a:cxnLst/>
            <a:rect l="l" t="t" r="r" b="b"/>
            <a:pathLst>
              <a:path w="8086090">
                <a:moveTo>
                  <a:pt x="0" y="0"/>
                </a:moveTo>
                <a:lnTo>
                  <a:pt x="8085594" y="0"/>
                </a:lnTo>
              </a:path>
            </a:pathLst>
          </a:custGeom>
          <a:ln w="12700">
            <a:solidFill>
              <a:srgbClr val="A7C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5214" y="6009705"/>
            <a:ext cx="842300" cy="573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6BFBA9-E192-4DCB-849D-65595D2BC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84" y="993604"/>
            <a:ext cx="2596042" cy="3329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266CA-5363-428A-B8C9-0CB88CC38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258754"/>
            <a:ext cx="2327922" cy="2799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64CB41-9302-46C6-B3F6-DCFBBA396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50" y="3920789"/>
            <a:ext cx="2281218" cy="2930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D84E9E-3015-4ABA-B1F7-D2CA85970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322" y="2119086"/>
            <a:ext cx="2460776" cy="32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8284"/>
            <a:ext cx="565785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pc="5" dirty="0"/>
              <a:t>Economic abuse post-separation 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9105" y="831850"/>
            <a:ext cx="8086090" cy="0"/>
          </a:xfrm>
          <a:custGeom>
            <a:avLst/>
            <a:gdLst/>
            <a:ahLst/>
            <a:cxnLst/>
            <a:rect l="l" t="t" r="r" b="b"/>
            <a:pathLst>
              <a:path w="8086090">
                <a:moveTo>
                  <a:pt x="0" y="0"/>
                </a:moveTo>
                <a:lnTo>
                  <a:pt x="8085594" y="0"/>
                </a:lnTo>
              </a:path>
            </a:pathLst>
          </a:custGeom>
          <a:ln w="12700">
            <a:solidFill>
              <a:srgbClr val="A7C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5214" y="6009705"/>
            <a:ext cx="842300" cy="573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35B283-01F7-4F0B-9094-16CB3EBF477D}"/>
              </a:ext>
            </a:extLst>
          </p:cNvPr>
          <p:cNvSpPr/>
          <p:nvPr/>
        </p:nvSpPr>
        <p:spPr>
          <a:xfrm>
            <a:off x="844550" y="1431336"/>
            <a:ext cx="708659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Raleway Medium" panose="020B0603030101060003" pitchFamily="34" charset="0"/>
              </a:rPr>
              <a:t>Coercive control extends beyond separation</a:t>
            </a:r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Raleway Medium" panose="020B0603030101060003" pitchFamily="34" charset="0"/>
              </a:rPr>
              <a:t>Economic abuse does not require ‘physical proximity’ </a:t>
            </a:r>
            <a:r>
              <a:rPr lang="en-US" sz="1600" dirty="0">
                <a:solidFill>
                  <a:prstClr val="black"/>
                </a:solidFill>
                <a:latin typeface="Raleway Medium" panose="020B0603030101060003" pitchFamily="34" charset="0"/>
              </a:rPr>
              <a:t>(Stark, 2007)</a:t>
            </a:r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Raleway Medium" panose="020B0603030101060003" pitchFamily="34" charset="0"/>
              </a:rPr>
              <a:t>Economic abuse may take different forms post-separation </a:t>
            </a:r>
            <a:r>
              <a:rPr lang="en-US" sz="1600" dirty="0">
                <a:solidFill>
                  <a:prstClr val="black"/>
                </a:solidFill>
                <a:latin typeface="Raleway Medium" panose="020B0603030101060003" pitchFamily="34" charset="0"/>
              </a:rPr>
              <a:t>(Kelly et al. 2014)</a:t>
            </a:r>
          </a:p>
          <a:p>
            <a:pPr marL="285750" lvl="0" indent="-285750" algn="just" defTabSz="914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Raleway Medium" panose="020B0603030101060003" pitchFamily="34" charset="0"/>
              </a:rPr>
              <a:t>Survivors are simultaneously trying to overcome the economic damage  inflicted by the abuser when they were in the relationship, whilst also dealing with new forms of economic abuse post-separation</a:t>
            </a:r>
          </a:p>
          <a:p>
            <a:pPr lvl="0" algn="just" defTabSz="91440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Raleway Medium" panose="020B0603030101060003" pitchFamily="34" charset="0"/>
            </a:endParaRPr>
          </a:p>
          <a:p>
            <a:pPr lvl="0" algn="just" defTabSz="914400"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Raleway Medium" panose="020B0603030101060003" pitchFamily="34" charset="0"/>
            </a:endParaRPr>
          </a:p>
          <a:p>
            <a:pPr lvl="0" algn="ctr" defTabSz="914400">
              <a:spcBef>
                <a:spcPct val="20000"/>
              </a:spcBef>
            </a:pPr>
            <a:endParaRPr lang="en-GB" dirty="0">
              <a:solidFill>
                <a:prstClr val="black"/>
              </a:solidFill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456</Words>
  <Application>Microsoft Office PowerPoint</Application>
  <PresentationFormat>Custom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Raleway</vt:lpstr>
      <vt:lpstr>Raleway Medium</vt:lpstr>
      <vt:lpstr>Segoe UI</vt:lpstr>
      <vt:lpstr>Times New Roman</vt:lpstr>
      <vt:lpstr>Wingdings</vt:lpstr>
      <vt:lpstr>Office Theme</vt:lpstr>
      <vt:lpstr>PowerPoint Presentation</vt:lpstr>
      <vt:lpstr>Welcome</vt:lpstr>
      <vt:lpstr>Defining economic abuse (EA)</vt:lpstr>
      <vt:lpstr>Signs of economic abuse</vt:lpstr>
      <vt:lpstr>Signs of economic abuse con’td</vt:lpstr>
      <vt:lpstr>Signs of economic abuse con’td</vt:lpstr>
      <vt:lpstr>Biderman’s chart of coercion</vt:lpstr>
      <vt:lpstr>Physical and economic safety are linked</vt:lpstr>
      <vt:lpstr>Economic abuse post-separation </vt:lpstr>
      <vt:lpstr>What can professionals do?</vt:lpstr>
      <vt:lpstr>Access resources</vt:lpstr>
      <vt:lpstr>PowerPoint Presentation</vt:lpstr>
      <vt:lpstr>This presentation was produced in partnership with SEA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Nicola Sharp-Jeffs</dc:creator>
  <cp:lastModifiedBy>Warburton Amanda</cp:lastModifiedBy>
  <cp:revision>112</cp:revision>
  <dcterms:created xsi:type="dcterms:W3CDTF">2018-08-28T11:21:07Z</dcterms:created>
  <dcterms:modified xsi:type="dcterms:W3CDTF">2021-01-22T14:10:45Z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2018-08-28T00:00:00Z</vt:filetime>
  </property>
</Properties>
</file>