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1" r:id="rId4"/>
    <p:sldId id="272" r:id="rId5"/>
    <p:sldId id="273" r:id="rId6"/>
    <p:sldId id="282" r:id="rId7"/>
    <p:sldId id="278" r:id="rId8"/>
    <p:sldId id="279" r:id="rId9"/>
    <p:sldId id="280" r:id="rId10"/>
    <p:sldId id="277" r:id="rId11"/>
    <p:sldId id="276" r:id="rId12"/>
    <p:sldId id="266" r:id="rId13"/>
    <p:sldId id="268" r:id="rId14"/>
    <p:sldId id="281" r:id="rId15"/>
    <p:sldId id="275"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5332" autoAdjust="0"/>
  </p:normalViewPr>
  <p:slideViewPr>
    <p:cSldViewPr snapToGrid="0">
      <p:cViewPr varScale="1">
        <p:scale>
          <a:sx n="84" d="100"/>
          <a:sy n="84" d="100"/>
        </p:scale>
        <p:origin x="581"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4E235-97B9-4591-AE5C-6BBC4A2544E9}"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966B4-4F5B-477E-A362-E98CBB90A660}" type="slidenum">
              <a:rPr lang="en-GB" smtClean="0"/>
              <a:t>‹#›</a:t>
            </a:fld>
            <a:endParaRPr lang="en-GB"/>
          </a:p>
        </p:txBody>
      </p:sp>
    </p:spTree>
    <p:extLst>
      <p:ext uri="{BB962C8B-B14F-4D97-AF65-F5344CB8AC3E}">
        <p14:creationId xmlns:p14="http://schemas.microsoft.com/office/powerpoint/2010/main" val="250748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1</a:t>
            </a:fld>
            <a:endParaRPr lang="en-GB"/>
          </a:p>
        </p:txBody>
      </p:sp>
    </p:spTree>
    <p:extLst>
      <p:ext uri="{BB962C8B-B14F-4D97-AF65-F5344CB8AC3E}">
        <p14:creationId xmlns:p14="http://schemas.microsoft.com/office/powerpoint/2010/main" val="3052583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12</a:t>
            </a:fld>
            <a:endParaRPr lang="en-GB"/>
          </a:p>
        </p:txBody>
      </p:sp>
    </p:spTree>
    <p:extLst>
      <p:ext uri="{BB962C8B-B14F-4D97-AF65-F5344CB8AC3E}">
        <p14:creationId xmlns:p14="http://schemas.microsoft.com/office/powerpoint/2010/main" val="2743234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endParaRPr lang="en-US" baseline="0" dirty="0" smtClean="0"/>
          </a:p>
          <a:p>
            <a:pPr lvl="0"/>
            <a:endParaRPr lang="en-US" dirty="0"/>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extLst>
      <p:ext uri="{BB962C8B-B14F-4D97-AF65-F5344CB8AC3E}">
        <p14:creationId xmlns:p14="http://schemas.microsoft.com/office/powerpoint/2010/main" val="220414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B2966B4-4F5B-477E-A362-E98CBB90A660}" type="slidenum">
              <a:rPr lang="en-GB" smtClean="0"/>
              <a:t>2</a:t>
            </a:fld>
            <a:endParaRPr lang="en-GB"/>
          </a:p>
        </p:txBody>
      </p:sp>
    </p:spTree>
    <p:extLst>
      <p:ext uri="{BB962C8B-B14F-4D97-AF65-F5344CB8AC3E}">
        <p14:creationId xmlns:p14="http://schemas.microsoft.com/office/powerpoint/2010/main" val="3587989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29.01.2025</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sz="1200" kern="1200" dirty="0" smtClean="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extLst>
      <p:ext uri="{BB962C8B-B14F-4D97-AF65-F5344CB8AC3E}">
        <p14:creationId xmlns:p14="http://schemas.microsoft.com/office/powerpoint/2010/main" val="150501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1"/>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29.01.2025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GB" sz="1200" kern="1200" baseline="0" dirty="0" smtClean="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1"/>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9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5</a:t>
            </a:fld>
            <a:endParaRPr lang="en-GB"/>
          </a:p>
        </p:txBody>
      </p:sp>
    </p:spTree>
    <p:extLst>
      <p:ext uri="{BB962C8B-B14F-4D97-AF65-F5344CB8AC3E}">
        <p14:creationId xmlns:p14="http://schemas.microsoft.com/office/powerpoint/2010/main" val="1810489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6</a:t>
            </a:fld>
            <a:endParaRPr lang="en-GB"/>
          </a:p>
        </p:txBody>
      </p:sp>
    </p:spTree>
    <p:extLst>
      <p:ext uri="{BB962C8B-B14F-4D97-AF65-F5344CB8AC3E}">
        <p14:creationId xmlns:p14="http://schemas.microsoft.com/office/powerpoint/2010/main" val="247818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7</a:t>
            </a:fld>
            <a:endParaRPr lang="en-GB"/>
          </a:p>
        </p:txBody>
      </p:sp>
    </p:spTree>
    <p:extLst>
      <p:ext uri="{BB962C8B-B14F-4D97-AF65-F5344CB8AC3E}">
        <p14:creationId xmlns:p14="http://schemas.microsoft.com/office/powerpoint/2010/main" val="156983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8</a:t>
            </a:fld>
            <a:endParaRPr lang="en-GB"/>
          </a:p>
        </p:txBody>
      </p:sp>
    </p:spTree>
    <p:extLst>
      <p:ext uri="{BB962C8B-B14F-4D97-AF65-F5344CB8AC3E}">
        <p14:creationId xmlns:p14="http://schemas.microsoft.com/office/powerpoint/2010/main" val="643442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2966B4-4F5B-477E-A362-E98CBB90A660}" type="slidenum">
              <a:rPr lang="en-GB" smtClean="0"/>
              <a:t>11</a:t>
            </a:fld>
            <a:endParaRPr lang="en-GB"/>
          </a:p>
        </p:txBody>
      </p:sp>
    </p:spTree>
    <p:extLst>
      <p:ext uri="{BB962C8B-B14F-4D97-AF65-F5344CB8AC3E}">
        <p14:creationId xmlns:p14="http://schemas.microsoft.com/office/powerpoint/2010/main" val="334880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AF49FE-7407-4D3E-9C2A-D4AEF79ABE7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16614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AF49FE-7407-4D3E-9C2A-D4AEF79ABE7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181318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AF49FE-7407-4D3E-9C2A-D4AEF79ABE7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330647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AF49FE-7407-4D3E-9C2A-D4AEF79ABE7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279654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AF49FE-7407-4D3E-9C2A-D4AEF79ABE7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370057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AF49FE-7407-4D3E-9C2A-D4AEF79ABE7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174158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AF49FE-7407-4D3E-9C2A-D4AEF79ABE7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54212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AF49FE-7407-4D3E-9C2A-D4AEF79ABE75}" type="datetimeFigureOut">
              <a:rPr lang="en-GB" smtClean="0"/>
              <a:t>29/01/2025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156410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F49FE-7407-4D3E-9C2A-D4AEF79ABE75}" type="datetimeFigureOut">
              <a:rPr lang="en-GB" smtClean="0"/>
              <a:t>29/01/2025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226655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AF49FE-7407-4D3E-9C2A-D4AEF79ABE7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320266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AF49FE-7407-4D3E-9C2A-D4AEF79ABE7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D2C23F-23B8-4EF6-8E32-D84493E48597}" type="slidenum">
              <a:rPr lang="en-GB" smtClean="0"/>
              <a:t>‹#›</a:t>
            </a:fld>
            <a:endParaRPr lang="en-GB"/>
          </a:p>
        </p:txBody>
      </p:sp>
    </p:spTree>
    <p:extLst>
      <p:ext uri="{BB962C8B-B14F-4D97-AF65-F5344CB8AC3E}">
        <p14:creationId xmlns:p14="http://schemas.microsoft.com/office/powerpoint/2010/main" val="121006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F49FE-7407-4D3E-9C2A-D4AEF79ABE75}" type="datetimeFigureOut">
              <a:rPr lang="en-GB" smtClean="0"/>
              <a:t>29/01/2025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2C23F-23B8-4EF6-8E32-D84493E48597}" type="slidenum">
              <a:rPr lang="en-GB" smtClean="0"/>
              <a:t>‹#›</a:t>
            </a:fld>
            <a:endParaRPr lang="en-GB"/>
          </a:p>
        </p:txBody>
      </p:sp>
    </p:spTree>
    <p:extLst>
      <p:ext uri="{BB962C8B-B14F-4D97-AF65-F5344CB8AC3E}">
        <p14:creationId xmlns:p14="http://schemas.microsoft.com/office/powerpoint/2010/main" val="116800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alop.org.uk/resources-publications/" TargetMode="External"/><Relationship Id="rId2" Type="http://schemas.openxmlformats.org/officeDocument/2006/relationships/hyperlink" Target="https://thekitetrust.org.uk/" TargetMode="External"/><Relationship Id="rId1" Type="http://schemas.openxmlformats.org/officeDocument/2006/relationships/slideLayout" Target="../slideLayouts/slideLayout2.xml"/><Relationship Id="rId6" Type="http://schemas.openxmlformats.org/officeDocument/2006/relationships/hyperlink" Target="https://www.cambsdasv.org.uk/web/lgbtq/138995" TargetMode="External"/><Relationship Id="rId5" Type="http://schemas.openxmlformats.org/officeDocument/2006/relationships/hyperlink" Target="https://survivorsnetwork.org.uk/resource/guide-for-lesbian-and-bisexual-women-affected-by-sexual-violence/" TargetMode="External"/><Relationship Id="rId4" Type="http://schemas.openxmlformats.org/officeDocument/2006/relationships/hyperlink" Target="https://forge-forward.org/wp-content/uploads/2020/08/self-help-guide-to-healing-2015-FINAL.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28.svg"/><Relationship Id="rId4" Type="http://schemas.openxmlformats.org/officeDocument/2006/relationships/image" Target="../media/image7.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Diagnostic_and_Statistical_Manual_of_Mental_Disord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rw.org/news/2021/02/24/poland-breaches-eu-obligations-over-lgbt-womens-righ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808" y="4607643"/>
            <a:ext cx="8918902" cy="1903445"/>
          </a:xfrm>
        </p:spPr>
        <p:txBody>
          <a:bodyPr>
            <a:normAutofit fontScale="90000"/>
          </a:bodyPr>
          <a:lstStyle/>
          <a:p>
            <a:r>
              <a:rPr lang="en-GB" sz="3600" b="1" dirty="0" smtClean="0"/>
              <a:t/>
            </a:r>
            <a:br>
              <a:rPr lang="en-GB" sz="3600" b="1" dirty="0" smtClean="0"/>
            </a:br>
            <a:r>
              <a:rPr lang="en-GB" sz="3600" b="1" dirty="0"/>
              <a:t/>
            </a:r>
            <a:br>
              <a:rPr lang="en-GB" sz="3600" b="1" dirty="0"/>
            </a:br>
            <a:r>
              <a:rPr lang="en-GB" sz="3600" b="1" dirty="0" smtClean="0"/>
              <a:t>Improving service accessibility and </a:t>
            </a:r>
            <a:br>
              <a:rPr lang="en-GB" sz="3600" b="1" dirty="0" smtClean="0"/>
            </a:br>
            <a:r>
              <a:rPr lang="en-GB" sz="3600" b="1" dirty="0" smtClean="0"/>
              <a:t>inclusion for the LGBTQ+ community</a:t>
            </a:r>
            <a:r>
              <a:rPr lang="en-GB" sz="2400" b="1" dirty="0" smtClean="0"/>
              <a:t/>
            </a:r>
            <a:br>
              <a:rPr lang="en-GB" sz="2400" b="1" dirty="0" smtClean="0"/>
            </a:br>
            <a:r>
              <a:rPr lang="en-GB" sz="2400" b="1" dirty="0"/>
              <a:t/>
            </a:r>
            <a:br>
              <a:rPr lang="en-GB" sz="2400" b="1" dirty="0"/>
            </a:br>
            <a:r>
              <a:rPr lang="en-GB" sz="2400" b="1" dirty="0" smtClean="0"/>
              <a:t>Norah Al-Ani MBE</a:t>
            </a:r>
            <a:br>
              <a:rPr lang="en-GB" sz="2400" b="1" dirty="0" smtClean="0"/>
            </a:br>
            <a:r>
              <a:rPr lang="en-GB" sz="2400" b="1" dirty="0" smtClean="0"/>
              <a:t>Director</a:t>
            </a:r>
            <a:endParaRPr lang="en-GB" sz="2400" b="1" dirty="0"/>
          </a:p>
        </p:txBody>
      </p:sp>
      <p:pic>
        <p:nvPicPr>
          <p:cNvPr id="4" name="Picture 2"/>
          <p:cNvPicPr>
            <a:picLocks noChangeAspect="1"/>
          </p:cNvPicPr>
          <p:nvPr/>
        </p:nvPicPr>
        <p:blipFill>
          <a:blip r:embed="rId3"/>
          <a:srcRect t="10625" b="10625"/>
          <a:stretch>
            <a:fillRect/>
          </a:stretch>
        </p:blipFill>
        <p:spPr>
          <a:xfrm>
            <a:off x="955977" y="325066"/>
            <a:ext cx="10156967" cy="41185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1378" y="5578213"/>
            <a:ext cx="3435401" cy="984815"/>
          </a:xfrm>
          <a:prstGeom prst="rect">
            <a:avLst/>
          </a:prstGeom>
        </p:spPr>
      </p:pic>
      <p:pic>
        <p:nvPicPr>
          <p:cNvPr id="1026" name="Picture 2" descr="New Progress Pride Flag | Volvo Gro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215" y="5425320"/>
            <a:ext cx="1965833" cy="124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660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Barriers to accessing support</a:t>
            </a:r>
            <a:endParaRPr lang="en-GB" dirty="0"/>
          </a:p>
        </p:txBody>
      </p:sp>
      <p:sp>
        <p:nvSpPr>
          <p:cNvPr id="3" name="Content Placeholder 2"/>
          <p:cNvSpPr>
            <a:spLocks noGrp="1"/>
          </p:cNvSpPr>
          <p:nvPr>
            <p:ph idx="1"/>
          </p:nvPr>
        </p:nvSpPr>
        <p:spPr/>
        <p:txBody>
          <a:bodyPr>
            <a:normAutofit lnSpcReduction="10000"/>
          </a:bodyPr>
          <a:lstStyle/>
          <a:p>
            <a:r>
              <a:rPr lang="en-GB" dirty="0" smtClean="0"/>
              <a:t>Despite </a:t>
            </a:r>
            <a:r>
              <a:rPr lang="en-GB" dirty="0"/>
              <a:t>high </a:t>
            </a:r>
            <a:r>
              <a:rPr lang="en-GB" dirty="0" smtClean="0"/>
              <a:t>levels of domestic abuse and sexual violence in the LGBT+ community, </a:t>
            </a:r>
            <a:r>
              <a:rPr lang="en-GB" dirty="0"/>
              <a:t>it remains acutely underreported and LGBT+ survivors are disproportionally underrepresented in specialist </a:t>
            </a:r>
            <a:r>
              <a:rPr lang="en-GB" dirty="0" smtClean="0"/>
              <a:t>abuse </a:t>
            </a:r>
            <a:r>
              <a:rPr lang="en-GB" dirty="0"/>
              <a:t>services. </a:t>
            </a:r>
            <a:endParaRPr lang="en-GB" dirty="0" smtClean="0"/>
          </a:p>
          <a:p>
            <a:endParaRPr lang="en-GB" sz="1000" dirty="0"/>
          </a:p>
          <a:p>
            <a:r>
              <a:rPr lang="en-GB" dirty="0" smtClean="0"/>
              <a:t>Less </a:t>
            </a:r>
            <a:r>
              <a:rPr lang="en-GB" dirty="0"/>
              <a:t>than 2% of all domestic abuse survivors accessing </a:t>
            </a:r>
            <a:r>
              <a:rPr lang="en-GB" dirty="0" smtClean="0"/>
              <a:t>IDVA </a:t>
            </a:r>
            <a:r>
              <a:rPr lang="en-GB" dirty="0"/>
              <a:t>services in England and Wales, identify as </a:t>
            </a:r>
            <a:r>
              <a:rPr lang="en-GB" dirty="0" smtClean="0"/>
              <a:t>LGB</a:t>
            </a:r>
            <a:r>
              <a:rPr lang="en-GB" dirty="0"/>
              <a:t> and </a:t>
            </a:r>
            <a:endParaRPr lang="en-GB" dirty="0" smtClean="0"/>
          </a:p>
          <a:p>
            <a:endParaRPr lang="en-GB" sz="1000" dirty="0" smtClean="0"/>
          </a:p>
          <a:p>
            <a:r>
              <a:rPr lang="en-GB" dirty="0" smtClean="0"/>
              <a:t>78</a:t>
            </a:r>
            <a:r>
              <a:rPr lang="en-GB" dirty="0"/>
              <a:t>% of gay and bisexual men and 80% of gay and bisexual women who have experienced domestic </a:t>
            </a:r>
            <a:r>
              <a:rPr lang="en-GB" dirty="0" smtClean="0"/>
              <a:t>or sexual violence have </a:t>
            </a:r>
            <a:r>
              <a:rPr lang="en-GB" dirty="0"/>
              <a:t>never reported incidents to the </a:t>
            </a:r>
            <a:r>
              <a:rPr lang="en-GB" dirty="0" smtClean="0"/>
              <a:t>police.</a:t>
            </a:r>
          </a:p>
          <a:p>
            <a:pPr marL="0" indent="0">
              <a:buNone/>
            </a:pPr>
            <a:r>
              <a:rPr lang="en-GB" sz="1700" dirty="0" smtClean="0"/>
              <a:t>(</a:t>
            </a:r>
            <a:r>
              <a:rPr lang="en-GB" sz="1700" dirty="0" err="1" smtClean="0"/>
              <a:t>Galop</a:t>
            </a:r>
            <a:r>
              <a:rPr lang="en-GB" sz="1700" dirty="0" smtClean="0"/>
              <a:t> and Safe Lives 2018)</a:t>
            </a:r>
          </a:p>
          <a:p>
            <a:endParaRPr lang="en-GB" dirty="0" smtClean="0"/>
          </a:p>
          <a:p>
            <a:endParaRPr lang="en-GB" dirty="0"/>
          </a:p>
        </p:txBody>
      </p:sp>
    </p:spTree>
    <p:extLst>
      <p:ext uri="{BB962C8B-B14F-4D97-AF65-F5344CB8AC3E}">
        <p14:creationId xmlns:p14="http://schemas.microsoft.com/office/powerpoint/2010/main" val="18455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Barriers to accessing support</a:t>
            </a:r>
            <a:endParaRPr lang="en-GB" dirty="0"/>
          </a:p>
        </p:txBody>
      </p:sp>
      <p:sp>
        <p:nvSpPr>
          <p:cNvPr id="3" name="Content Placeholder 2"/>
          <p:cNvSpPr>
            <a:spLocks noGrp="1"/>
          </p:cNvSpPr>
          <p:nvPr>
            <p:ph idx="1"/>
          </p:nvPr>
        </p:nvSpPr>
        <p:spPr>
          <a:xfrm>
            <a:off x="838200" y="1600200"/>
            <a:ext cx="10515600" cy="4718304"/>
          </a:xfrm>
        </p:spPr>
        <p:txBody>
          <a:bodyPr>
            <a:normAutofit fontScale="85000" lnSpcReduction="10000"/>
          </a:bodyPr>
          <a:lstStyle/>
          <a:p>
            <a:r>
              <a:rPr lang="en-GB" dirty="0"/>
              <a:t>LGBT+ survivors </a:t>
            </a:r>
            <a:r>
              <a:rPr lang="en-GB" dirty="0" smtClean="0"/>
              <a:t>often </a:t>
            </a:r>
            <a:r>
              <a:rPr lang="en-GB" dirty="0"/>
              <a:t>believe that non-LGBT services are ‘not for them’ and fear and/or anticipate being misunderstood or discriminated against by </a:t>
            </a:r>
            <a:r>
              <a:rPr lang="en-GB" dirty="0" smtClean="0"/>
              <a:t>services</a:t>
            </a:r>
          </a:p>
          <a:p>
            <a:pPr marL="0" indent="0">
              <a:buNone/>
            </a:pPr>
            <a:endParaRPr lang="en-GB" sz="1100" dirty="0" smtClean="0"/>
          </a:p>
          <a:p>
            <a:r>
              <a:rPr lang="en-GB" dirty="0"/>
              <a:t>LGBT+ survivors might also be reluctant to talk about the abuse or seek help, to protect their abusive partner or family, avoid rejection and denial from their peers and keep their ties with what is often the only support system they know and feel accepted </a:t>
            </a:r>
            <a:r>
              <a:rPr lang="en-GB" dirty="0" smtClean="0"/>
              <a:t>by</a:t>
            </a:r>
          </a:p>
          <a:p>
            <a:endParaRPr lang="en-GB" sz="1200" dirty="0" smtClean="0"/>
          </a:p>
          <a:p>
            <a:r>
              <a:rPr lang="en-GB" dirty="0" smtClean="0"/>
              <a:t>LGBT+ people are particularly reluctant to report and engage with the police and are not likely to opt for criminal justice outcomes in the context of domestic abuse</a:t>
            </a:r>
          </a:p>
          <a:p>
            <a:endParaRPr lang="en-GB" sz="1200" dirty="0" smtClean="0"/>
          </a:p>
          <a:p>
            <a:r>
              <a:rPr lang="en-GB" dirty="0"/>
              <a:t>LGBT+ survivors may also fail to recognise and acknowledge their experience as </a:t>
            </a:r>
            <a:r>
              <a:rPr lang="en-GB" dirty="0" smtClean="0"/>
              <a:t>abuse due to myths about DA+SV not taking place in same-sex relationships </a:t>
            </a:r>
            <a:endParaRPr lang="en-GB" dirty="0"/>
          </a:p>
        </p:txBody>
      </p:sp>
    </p:spTree>
    <p:extLst>
      <p:ext uri="{BB962C8B-B14F-4D97-AF65-F5344CB8AC3E}">
        <p14:creationId xmlns:p14="http://schemas.microsoft.com/office/powerpoint/2010/main" val="3705596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Representation and inclusion</a:t>
            </a:r>
            <a:endParaRPr lang="en-GB" dirty="0"/>
          </a:p>
        </p:txBody>
      </p:sp>
      <p:sp>
        <p:nvSpPr>
          <p:cNvPr id="3" name="Content Placeholder 2"/>
          <p:cNvSpPr>
            <a:spLocks noGrp="1"/>
          </p:cNvSpPr>
          <p:nvPr>
            <p:ph idx="1"/>
          </p:nvPr>
        </p:nvSpPr>
        <p:spPr/>
        <p:txBody>
          <a:bodyPr>
            <a:normAutofit lnSpcReduction="10000"/>
          </a:bodyPr>
          <a:lstStyle/>
          <a:p>
            <a:r>
              <a:rPr lang="en-GB" dirty="0" smtClean="0"/>
              <a:t>Inclusive images on publicity materials </a:t>
            </a:r>
          </a:p>
          <a:p>
            <a:r>
              <a:rPr lang="en-GB" dirty="0" smtClean="0"/>
              <a:t>Displaying recognisable symbols of support </a:t>
            </a:r>
          </a:p>
          <a:p>
            <a:r>
              <a:rPr lang="en-GB" dirty="0" smtClean="0"/>
              <a:t>Stating clearly in service information that your service is LGBTQ+ inclusive</a:t>
            </a:r>
          </a:p>
          <a:p>
            <a:r>
              <a:rPr lang="en-GB" dirty="0" smtClean="0"/>
              <a:t>When describing DA+SV services include and acknowledge the experiences of LGBTQ+ people </a:t>
            </a:r>
          </a:p>
          <a:p>
            <a:r>
              <a:rPr lang="en-GB" dirty="0" smtClean="0"/>
              <a:t>Marking and showing support for annual events (such as LGBT History Month, Pride month)</a:t>
            </a:r>
          </a:p>
          <a:p>
            <a:r>
              <a:rPr lang="en-GB" dirty="0" smtClean="0"/>
              <a:t>Taking up opportunities for community outreach or targeted publicity</a:t>
            </a:r>
          </a:p>
          <a:p>
            <a:r>
              <a:rPr lang="en-GB" dirty="0" smtClean="0"/>
              <a:t>Recognise the importance of Equalities Monitoring data </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8534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Improved accessibility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Being aware of, and challenging, heteronormative language and cultures in our organisations/services</a:t>
            </a:r>
          </a:p>
          <a:p>
            <a:r>
              <a:rPr lang="en-GB" dirty="0" smtClean="0"/>
              <a:t>Building a better understanding of the barriers faced by LGBTQ+ survivors of DA+SV</a:t>
            </a:r>
          </a:p>
          <a:p>
            <a:r>
              <a:rPr lang="en-GB" dirty="0" smtClean="0"/>
              <a:t>Staff training and awareness raising as part of core CPD</a:t>
            </a:r>
          </a:p>
          <a:p>
            <a:r>
              <a:rPr lang="en-GB" dirty="0" smtClean="0"/>
              <a:t>Specialist services or specialist community inclusion/engagement workers</a:t>
            </a:r>
          </a:p>
          <a:p>
            <a:r>
              <a:rPr lang="en-GB" dirty="0" smtClean="0"/>
              <a:t>Using Equalities Monitoring data meaningfully</a:t>
            </a:r>
          </a:p>
          <a:p>
            <a:r>
              <a:rPr lang="en-GB" dirty="0" smtClean="0"/>
              <a:t>Seeking feedback (through staff surveys for example)</a:t>
            </a:r>
          </a:p>
          <a:p>
            <a:r>
              <a:rPr lang="en-GB" dirty="0" smtClean="0"/>
              <a:t>Building relationships with specialist LGBTQ+ Support Services, locally and nationally, to improve onward referral pathways </a:t>
            </a:r>
          </a:p>
          <a:p>
            <a:r>
              <a:rPr lang="en-GB" dirty="0" smtClean="0"/>
              <a:t>Ensuring any delivery of healthy relationships work with young people includes LGBTQ+ relationships </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942886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Sustaining change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Leadership support and accountability (from our trustee board for example)</a:t>
            </a:r>
          </a:p>
          <a:p>
            <a:r>
              <a:rPr lang="en-GB" dirty="0" smtClean="0"/>
              <a:t>Accessibility Working Group – membership made up of staff, volunteers and trustees</a:t>
            </a:r>
          </a:p>
          <a:p>
            <a:r>
              <a:rPr lang="en-GB" dirty="0" smtClean="0"/>
              <a:t>EDI as a standing agenda item at weekly team meetings and monthly trustee meetings</a:t>
            </a:r>
          </a:p>
          <a:p>
            <a:r>
              <a:rPr lang="en-GB" dirty="0" smtClean="0"/>
              <a:t>Adherence to the Rape Crisis National Service Standards – which includes core standards on accessibility of our services for </a:t>
            </a:r>
            <a:r>
              <a:rPr lang="en-GB" dirty="0" err="1" smtClean="0"/>
              <a:t>minoritized</a:t>
            </a:r>
            <a:r>
              <a:rPr lang="en-GB" dirty="0" smtClean="0"/>
              <a:t> or under represented communities</a:t>
            </a:r>
          </a:p>
          <a:p>
            <a:r>
              <a:rPr lang="en-GB" dirty="0" smtClean="0"/>
              <a:t>Robust EDI Policies (we have a Trans Inclusive policy, Support for </a:t>
            </a:r>
            <a:r>
              <a:rPr lang="en-GB" dirty="0" err="1" smtClean="0"/>
              <a:t>Neurodiverse</a:t>
            </a:r>
            <a:r>
              <a:rPr lang="en-GB" dirty="0" smtClean="0"/>
              <a:t> Survivors, Anti-Racism Action Plan for example) </a:t>
            </a:r>
          </a:p>
          <a:p>
            <a:endParaRPr lang="en-GB" dirty="0" smtClean="0"/>
          </a:p>
          <a:p>
            <a:endParaRPr lang="en-GB" dirty="0" smtClean="0"/>
          </a:p>
          <a:p>
            <a:endParaRPr lang="en-GB" dirty="0"/>
          </a:p>
        </p:txBody>
      </p:sp>
    </p:spTree>
    <p:extLst>
      <p:ext uri="{BB962C8B-B14F-4D97-AF65-F5344CB8AC3E}">
        <p14:creationId xmlns:p14="http://schemas.microsoft.com/office/powerpoint/2010/main" val="154214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Useful Resources </a:t>
            </a:r>
            <a:endParaRPr lang="en-GB" dirty="0"/>
          </a:p>
        </p:txBody>
      </p:sp>
      <p:sp>
        <p:nvSpPr>
          <p:cNvPr id="3" name="Content Placeholder 2"/>
          <p:cNvSpPr>
            <a:spLocks noGrp="1"/>
          </p:cNvSpPr>
          <p:nvPr>
            <p:ph idx="1"/>
          </p:nvPr>
        </p:nvSpPr>
        <p:spPr>
          <a:xfrm>
            <a:off x="838200" y="1690688"/>
            <a:ext cx="10515600" cy="4351338"/>
          </a:xfrm>
        </p:spPr>
        <p:txBody>
          <a:bodyPr>
            <a:normAutofit fontScale="85000" lnSpcReduction="20000"/>
          </a:bodyPr>
          <a:lstStyle/>
          <a:p>
            <a:r>
              <a:rPr lang="en-GB" dirty="0" smtClean="0"/>
              <a:t>The Kite Trust </a:t>
            </a:r>
            <a:r>
              <a:rPr lang="en-GB" dirty="0" smtClean="0">
                <a:hlinkClick r:id="rId2"/>
              </a:rPr>
              <a:t>https://thekitetrust.org.uk/</a:t>
            </a:r>
            <a:endParaRPr lang="en-GB" dirty="0" smtClean="0"/>
          </a:p>
          <a:p>
            <a:endParaRPr lang="en-GB" sz="1000" dirty="0" smtClean="0"/>
          </a:p>
          <a:p>
            <a:r>
              <a:rPr lang="en-GB" dirty="0" err="1" smtClean="0"/>
              <a:t>Galop</a:t>
            </a:r>
            <a:r>
              <a:rPr lang="en-GB" dirty="0" smtClean="0"/>
              <a:t> </a:t>
            </a:r>
            <a:r>
              <a:rPr lang="en-GB" dirty="0" smtClean="0">
                <a:hlinkClick r:id="rId3"/>
              </a:rPr>
              <a:t>https://galop.org.uk/resources-publications/</a:t>
            </a:r>
            <a:endParaRPr lang="en-GB" dirty="0" smtClean="0"/>
          </a:p>
          <a:p>
            <a:endParaRPr lang="en-GB" sz="1000" dirty="0" smtClean="0"/>
          </a:p>
          <a:p>
            <a:r>
              <a:rPr lang="en-GB" dirty="0" smtClean="0"/>
              <a:t>Self Help Guide for Transgender Survivors of Sexual Violence (Transgender Sexual Violence Project) </a:t>
            </a:r>
            <a:r>
              <a:rPr lang="en-GB" dirty="0" smtClean="0">
                <a:hlinkClick r:id="rId4"/>
              </a:rPr>
              <a:t>https://forge-forward.org/wp-content/uploads/2020/08/self-help-guide-to-healing-2015-FINAL.pdf</a:t>
            </a:r>
            <a:endParaRPr lang="en-GB" dirty="0" smtClean="0"/>
          </a:p>
          <a:p>
            <a:endParaRPr lang="en-GB" sz="1000" dirty="0" smtClean="0"/>
          </a:p>
          <a:p>
            <a:r>
              <a:rPr lang="en-GB" dirty="0" smtClean="0"/>
              <a:t>Guide for Lesbian and Bisexual Women Affected by Sexual Violence (Survivors Network) </a:t>
            </a:r>
            <a:r>
              <a:rPr lang="en-GB" dirty="0" smtClean="0">
                <a:hlinkClick r:id="rId5"/>
              </a:rPr>
              <a:t>https://survivorsnetwork.org.uk/resource/guide-for-lesbian-and-bisexual-women-affected-by-sexual-violence/</a:t>
            </a:r>
            <a:endParaRPr lang="en-GB" dirty="0" smtClean="0"/>
          </a:p>
          <a:p>
            <a:endParaRPr lang="en-GB" sz="1200" dirty="0" smtClean="0"/>
          </a:p>
          <a:p>
            <a:r>
              <a:rPr lang="en-GB" dirty="0" smtClean="0"/>
              <a:t>Cambridgeshire + Peterborough DASV Partnership </a:t>
            </a:r>
            <a:r>
              <a:rPr lang="en-GB" dirty="0" smtClean="0">
                <a:hlinkClick r:id="rId6"/>
              </a:rPr>
              <a:t>https://www.cambsdasv.org.uk/web/lgbtq/138995</a:t>
            </a:r>
            <a:endParaRPr lang="en-GB" dirty="0" smtClean="0"/>
          </a:p>
          <a:p>
            <a:endParaRPr lang="en-GB" dirty="0" smtClean="0"/>
          </a:p>
          <a:p>
            <a:endParaRPr lang="en-GB" dirty="0"/>
          </a:p>
        </p:txBody>
      </p:sp>
    </p:spTree>
    <p:extLst>
      <p:ext uri="{BB962C8B-B14F-4D97-AF65-F5344CB8AC3E}">
        <p14:creationId xmlns:p14="http://schemas.microsoft.com/office/powerpoint/2010/main" val="238068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6351" b="29157"/>
          <a:stretch>
            <a:fillRect/>
          </a:stretch>
        </p:blipFill>
        <p:spPr>
          <a:xfrm>
            <a:off x="0" y="-1812821"/>
            <a:ext cx="12192000" cy="5241821"/>
          </a:xfrm>
          <a:prstGeom prst="rect">
            <a:avLst/>
          </a:prstGeom>
        </p:spPr>
      </p:pic>
      <p:sp>
        <p:nvSpPr>
          <p:cNvPr id="3" name="TextBox 3"/>
          <p:cNvSpPr txBox="1"/>
          <p:nvPr/>
        </p:nvSpPr>
        <p:spPr>
          <a:xfrm>
            <a:off x="789146" y="3819044"/>
            <a:ext cx="4996397" cy="410369"/>
          </a:xfrm>
          <a:prstGeom prst="rect">
            <a:avLst/>
          </a:prstGeom>
        </p:spPr>
        <p:txBody>
          <a:bodyPr lIns="0" tIns="0" rIns="0" bIns="0" rtlCol="0" anchor="t">
            <a:spAutoFit/>
          </a:bodyPr>
          <a:lstStyle/>
          <a:p>
            <a:pPr>
              <a:lnSpc>
                <a:spcPts val="3173"/>
              </a:lnSpc>
            </a:pPr>
            <a:r>
              <a:rPr lang="en-US" sz="2267">
                <a:solidFill>
                  <a:srgbClr val="FFFFFF"/>
                </a:solidFill>
                <a:latin typeface="Open Sauce"/>
              </a:rPr>
              <a:t>Any questions? Get in touch...</a:t>
            </a:r>
          </a:p>
        </p:txBody>
      </p:sp>
      <p:pic>
        <p:nvPicPr>
          <p:cNvPr id="4" name="Picture 4"/>
          <p:cNvPicPr>
            <a:picLocks noChangeAspect="1"/>
          </p:cNvPicPr>
          <p:nvPr/>
        </p:nvPicPr>
        <p:blipFill>
          <a:blip r:embed="rId4"/>
          <a:srcRect/>
          <a:stretch>
            <a:fillRect/>
          </a:stretch>
        </p:blipFill>
        <p:spPr>
          <a:xfrm>
            <a:off x="8128000" y="4007263"/>
            <a:ext cx="3630376" cy="1048271"/>
          </a:xfrm>
          <a:prstGeom prst="rect">
            <a:avLst/>
          </a:prstGeom>
        </p:spPr>
      </p:pic>
      <p:sp>
        <p:nvSpPr>
          <p:cNvPr id="5" name="AutoShape 5"/>
          <p:cNvSpPr/>
          <p:nvPr/>
        </p:nvSpPr>
        <p:spPr>
          <a:xfrm rot="5400000">
            <a:off x="6633117" y="5436276"/>
            <a:ext cx="1524283" cy="0"/>
          </a:xfrm>
          <a:prstGeom prst="line">
            <a:avLst/>
          </a:prstGeom>
          <a:ln w="47625" cap="rnd">
            <a:solidFill>
              <a:srgbClr val="FFFFFF"/>
            </a:solidFill>
            <a:prstDash val="solid"/>
            <a:headEnd type="none" w="sm" len="sm"/>
            <a:tailEnd type="none" w="sm" len="sm"/>
          </a:ln>
        </p:spPr>
      </p:sp>
      <p:grpSp>
        <p:nvGrpSpPr>
          <p:cNvPr id="6" name="Group 6"/>
          <p:cNvGrpSpPr/>
          <p:nvPr/>
        </p:nvGrpSpPr>
        <p:grpSpPr>
          <a:xfrm>
            <a:off x="532467" y="4244279"/>
            <a:ext cx="6347303" cy="2091391"/>
            <a:chOff x="0" y="0"/>
            <a:chExt cx="11383124" cy="3121539"/>
          </a:xfrm>
        </p:grpSpPr>
        <p:grpSp>
          <p:nvGrpSpPr>
            <p:cNvPr id="7" name="Group 7"/>
            <p:cNvGrpSpPr/>
            <p:nvPr/>
          </p:nvGrpSpPr>
          <p:grpSpPr>
            <a:xfrm>
              <a:off x="0" y="1138046"/>
              <a:ext cx="832802" cy="832802"/>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0557" y="1299356"/>
              <a:ext cx="491687" cy="510181"/>
            </a:xfrm>
            <a:prstGeom prst="rect">
              <a:avLst/>
            </a:prstGeom>
          </p:spPr>
        </p:pic>
        <p:grpSp>
          <p:nvGrpSpPr>
            <p:cNvPr id="10" name="Group 10"/>
            <p:cNvGrpSpPr/>
            <p:nvPr/>
          </p:nvGrpSpPr>
          <p:grpSpPr>
            <a:xfrm>
              <a:off x="0" y="0"/>
              <a:ext cx="869241" cy="86924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8020" y="138193"/>
              <a:ext cx="517265" cy="592854"/>
            </a:xfrm>
            <a:prstGeom prst="rect">
              <a:avLst/>
            </a:prstGeom>
          </p:spPr>
        </p:pic>
        <p:grpSp>
          <p:nvGrpSpPr>
            <p:cNvPr id="13" name="Group 13"/>
            <p:cNvGrpSpPr/>
            <p:nvPr/>
          </p:nvGrpSpPr>
          <p:grpSpPr>
            <a:xfrm>
              <a:off x="0" y="2252298"/>
              <a:ext cx="869241" cy="869241"/>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0212" y="2422630"/>
              <a:ext cx="568817" cy="568817"/>
            </a:xfrm>
            <a:prstGeom prst="rect">
              <a:avLst/>
            </a:prstGeom>
          </p:spPr>
        </p:pic>
        <p:sp>
          <p:nvSpPr>
            <p:cNvPr id="16" name="TextBox 16"/>
            <p:cNvSpPr txBox="1"/>
            <p:nvPr/>
          </p:nvSpPr>
          <p:spPr>
            <a:xfrm>
              <a:off x="1390328" y="63146"/>
              <a:ext cx="9992796" cy="655436"/>
            </a:xfrm>
            <a:prstGeom prst="rect">
              <a:avLst/>
            </a:prstGeom>
          </p:spPr>
          <p:txBody>
            <a:bodyPr lIns="0" tIns="0" rIns="0" bIns="0" rtlCol="0" anchor="t">
              <a:spAutoFit/>
            </a:bodyPr>
            <a:lstStyle/>
            <a:p>
              <a:pPr>
                <a:lnSpc>
                  <a:spcPts val="2800"/>
                </a:lnSpc>
              </a:pPr>
              <a:r>
                <a:rPr lang="en-US" sz="2000" dirty="0">
                  <a:latin typeface="Open Sauce Bold"/>
                </a:rPr>
                <a:t>01223 313 551</a:t>
              </a:r>
            </a:p>
          </p:txBody>
        </p:sp>
        <p:sp>
          <p:nvSpPr>
            <p:cNvPr id="17" name="TextBox 17"/>
            <p:cNvSpPr txBox="1"/>
            <p:nvPr/>
          </p:nvSpPr>
          <p:spPr>
            <a:xfrm>
              <a:off x="1390328" y="1182972"/>
              <a:ext cx="9992794" cy="655436"/>
            </a:xfrm>
            <a:prstGeom prst="rect">
              <a:avLst/>
            </a:prstGeom>
          </p:spPr>
          <p:txBody>
            <a:bodyPr lIns="0" tIns="0" rIns="0" bIns="0" rtlCol="0" anchor="t">
              <a:spAutoFit/>
            </a:bodyPr>
            <a:lstStyle/>
            <a:p>
              <a:pPr>
                <a:lnSpc>
                  <a:spcPts val="2800"/>
                </a:lnSpc>
              </a:pPr>
              <a:r>
                <a:rPr lang="en-US" sz="2000" dirty="0">
                  <a:latin typeface="Open Sauce Bold"/>
                </a:rPr>
                <a:t>norah@cambridgeraperisis.org.uk</a:t>
              </a:r>
            </a:p>
          </p:txBody>
        </p:sp>
        <p:sp>
          <p:nvSpPr>
            <p:cNvPr id="18" name="TextBox 18"/>
            <p:cNvSpPr txBox="1"/>
            <p:nvPr/>
          </p:nvSpPr>
          <p:spPr>
            <a:xfrm>
              <a:off x="1390328" y="2315443"/>
              <a:ext cx="9992794" cy="655436"/>
            </a:xfrm>
            <a:prstGeom prst="rect">
              <a:avLst/>
            </a:prstGeom>
          </p:spPr>
          <p:txBody>
            <a:bodyPr lIns="0" tIns="0" rIns="0" bIns="0" rtlCol="0" anchor="t">
              <a:spAutoFit/>
            </a:bodyPr>
            <a:lstStyle/>
            <a:p>
              <a:pPr>
                <a:lnSpc>
                  <a:spcPts val="2800"/>
                </a:lnSpc>
              </a:pPr>
              <a:r>
                <a:rPr lang="en-US" sz="2000" dirty="0">
                  <a:latin typeface="Open Sauce Bold"/>
                </a:rPr>
                <a:t>cambridgerapecrisis.org.uk</a:t>
              </a:r>
            </a:p>
          </p:txBody>
        </p:sp>
      </p:gr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66486" y="4244280"/>
            <a:ext cx="3064038" cy="2091391"/>
          </a:xfrm>
          <a:prstGeom prst="rect">
            <a:avLst/>
          </a:prstGeom>
        </p:spPr>
      </p:pic>
      <p:sp>
        <p:nvSpPr>
          <p:cNvPr id="21" name="Rectangle 20"/>
          <p:cNvSpPr/>
          <p:nvPr/>
        </p:nvSpPr>
        <p:spPr>
          <a:xfrm>
            <a:off x="203200" y="6518638"/>
            <a:ext cx="3908058" cy="289951"/>
          </a:xfrm>
          <a:prstGeom prst="rect">
            <a:avLst/>
          </a:prstGeom>
        </p:spPr>
        <p:txBody>
          <a:bodyPr wrap="none">
            <a:spAutoFit/>
          </a:bodyPr>
          <a:lstStyle/>
          <a:p>
            <a:pPr>
              <a:lnSpc>
                <a:spcPct val="107000"/>
              </a:lnSpc>
              <a:spcAft>
                <a:spcPts val="533"/>
              </a:spcAft>
            </a:pPr>
            <a:r>
              <a:rPr lang="en-GB" sz="1200" dirty="0">
                <a:latin typeface="Segoe UI Emoji" panose="020B0502040204020203" pitchFamily="34" charset="0"/>
                <a:ea typeface="Calibri" panose="020F0502020204030204" pitchFamily="34" charset="0"/>
                <a:cs typeface="Times New Roman" panose="02020603050405020304" pitchFamily="18" charset="0"/>
                <a:sym typeface="Segoe UI Emoji" panose="020B0502040204020203" pitchFamily="34" charset="0"/>
              </a:rPr>
              <a:t>©</a:t>
            </a:r>
            <a:r>
              <a:rPr lang="en-GB" sz="1200" dirty="0">
                <a:latin typeface="Calibri" panose="020F0502020204030204" pitchFamily="34" charset="0"/>
                <a:ea typeface="Calibri" panose="020F0502020204030204" pitchFamily="34" charset="0"/>
                <a:cs typeface="Times New Roman" panose="02020603050405020304" pitchFamily="18" charset="0"/>
              </a:rPr>
              <a:t> please do not reproduce without permission from CRCC</a:t>
            </a:r>
          </a:p>
        </p:txBody>
      </p:sp>
    </p:spTree>
    <p:extLst>
      <p:ext uri="{BB962C8B-B14F-4D97-AF65-F5344CB8AC3E}">
        <p14:creationId xmlns:p14="http://schemas.microsoft.com/office/powerpoint/2010/main" val="251188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What we will cover</a:t>
            </a:r>
            <a:endParaRPr lang="en-GB" dirty="0"/>
          </a:p>
        </p:txBody>
      </p:sp>
      <p:sp>
        <p:nvSpPr>
          <p:cNvPr id="3" name="Content Placeholder 2"/>
          <p:cNvSpPr>
            <a:spLocks noGrp="1"/>
          </p:cNvSpPr>
          <p:nvPr>
            <p:ph idx="1"/>
          </p:nvPr>
        </p:nvSpPr>
        <p:spPr/>
        <p:txBody>
          <a:bodyPr>
            <a:normAutofit/>
          </a:bodyPr>
          <a:lstStyle/>
          <a:p>
            <a:r>
              <a:rPr lang="en-GB" dirty="0" smtClean="0"/>
              <a:t>Overview of Cambridge Rape Crisis Centre </a:t>
            </a:r>
          </a:p>
          <a:p>
            <a:r>
              <a:rPr lang="en-GB" dirty="0" smtClean="0"/>
              <a:t>EDI work programme at Rape Crisis – focus on LGBTQ+ inclusion</a:t>
            </a:r>
          </a:p>
          <a:p>
            <a:r>
              <a:rPr lang="en-GB" dirty="0" smtClean="0"/>
              <a:t>Slow pace of change – LGBTQ+ rights and global context</a:t>
            </a:r>
          </a:p>
          <a:p>
            <a:r>
              <a:rPr lang="en-GB" dirty="0" smtClean="0"/>
              <a:t>Prevalence of sexual violence in the LGBTQ+ community </a:t>
            </a:r>
          </a:p>
          <a:p>
            <a:r>
              <a:rPr lang="en-GB" dirty="0" smtClean="0"/>
              <a:t>Barriers to accessing support for LGBTQ+ people </a:t>
            </a:r>
          </a:p>
          <a:p>
            <a:r>
              <a:rPr lang="en-GB" dirty="0" smtClean="0"/>
              <a:t>Accessibility and inclusion in practice – what we can do </a:t>
            </a:r>
          </a:p>
          <a:p>
            <a:r>
              <a:rPr lang="en-GB" dirty="0" smtClean="0"/>
              <a:t>Useful resources</a:t>
            </a:r>
          </a:p>
          <a:p>
            <a:r>
              <a:rPr lang="en-GB" dirty="0" smtClean="0"/>
              <a:t>Questions, thoughts, reflections</a:t>
            </a:r>
          </a:p>
          <a:p>
            <a:endParaRPr lang="en-GB" dirty="0" smtClean="0"/>
          </a:p>
          <a:p>
            <a:endParaRPr lang="en-GB" dirty="0" smtClean="0"/>
          </a:p>
          <a:p>
            <a:endParaRPr lang="en-GB" dirty="0"/>
          </a:p>
        </p:txBody>
      </p:sp>
    </p:spTree>
    <p:extLst>
      <p:ext uri="{BB962C8B-B14F-4D97-AF65-F5344CB8AC3E}">
        <p14:creationId xmlns:p14="http://schemas.microsoft.com/office/powerpoint/2010/main" val="3763527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5800" y="679450"/>
            <a:ext cx="10820400" cy="615553"/>
          </a:xfrm>
          <a:prstGeom prst="rect">
            <a:avLst/>
          </a:prstGeom>
        </p:spPr>
        <p:txBody>
          <a:bodyPr lIns="0" tIns="0" rIns="0" bIns="0" rtlCol="0" anchor="t">
            <a:spAutoFit/>
          </a:bodyPr>
          <a:lstStyle/>
          <a:p>
            <a:pPr>
              <a:lnSpc>
                <a:spcPts val="4800"/>
              </a:lnSpc>
            </a:pPr>
            <a:r>
              <a:rPr lang="en-US" sz="4000" spc="-40" dirty="0" smtClean="0">
                <a:solidFill>
                  <a:srgbClr val="BF77A5"/>
                </a:solidFill>
                <a:latin typeface="Open Sauce SemiBold Bold"/>
              </a:rPr>
              <a:t>Cambridge Rape Crisis Centre</a:t>
            </a:r>
            <a:endParaRPr lang="en-US" sz="4000" spc="-40" dirty="0">
              <a:solidFill>
                <a:srgbClr val="BF77A5"/>
              </a:solidFill>
              <a:latin typeface="Open Sauce SemiBold Bold"/>
            </a:endParaRPr>
          </a:p>
        </p:txBody>
      </p:sp>
      <p:sp>
        <p:nvSpPr>
          <p:cNvPr id="3" name="TextBox 3"/>
          <p:cNvSpPr txBox="1"/>
          <p:nvPr/>
        </p:nvSpPr>
        <p:spPr>
          <a:xfrm>
            <a:off x="685800" y="1789062"/>
            <a:ext cx="10820400" cy="4616648"/>
          </a:xfrm>
          <a:prstGeom prst="rect">
            <a:avLst/>
          </a:prstGeom>
        </p:spPr>
        <p:txBody>
          <a:bodyPr lIns="0" tIns="0" rIns="0" bIns="0" rtlCol="0" anchor="t">
            <a:spAutoFit/>
          </a:bodyPr>
          <a:lstStyle/>
          <a:p>
            <a:pPr>
              <a:lnSpc>
                <a:spcPts val="2979"/>
              </a:lnSpc>
            </a:pPr>
            <a:r>
              <a:rPr lang="en-US" sz="2128" dirty="0">
                <a:latin typeface="Open Sauce"/>
              </a:rPr>
              <a:t>Cambridge Rape Crisis Centre (CRCC) is a specialist sexual violence </a:t>
            </a:r>
            <a:r>
              <a:rPr lang="en-US" sz="2128" dirty="0" err="1">
                <a:latin typeface="Open Sauce"/>
              </a:rPr>
              <a:t>organisation</a:t>
            </a:r>
            <a:r>
              <a:rPr lang="en-US" sz="2128" dirty="0">
                <a:latin typeface="Open Sauce"/>
              </a:rPr>
              <a:t>. </a:t>
            </a:r>
            <a:endParaRPr lang="en-US" sz="2128" dirty="0" smtClean="0">
              <a:latin typeface="Open Sauce"/>
            </a:endParaRPr>
          </a:p>
          <a:p>
            <a:pPr>
              <a:lnSpc>
                <a:spcPts val="2979"/>
              </a:lnSpc>
            </a:pPr>
            <a:endParaRPr lang="en-US" sz="1000" dirty="0">
              <a:latin typeface="Open Sauce"/>
            </a:endParaRPr>
          </a:p>
          <a:p>
            <a:pPr>
              <a:lnSpc>
                <a:spcPts val="2979"/>
              </a:lnSpc>
            </a:pPr>
            <a:r>
              <a:rPr lang="en-US" sz="2128" dirty="0">
                <a:latin typeface="Open Sauce"/>
              </a:rPr>
              <a:t>CRCC has been delivering specialist support services to survivors in </a:t>
            </a:r>
            <a:r>
              <a:rPr lang="en-US" sz="2128" dirty="0" err="1">
                <a:latin typeface="Open Sauce"/>
              </a:rPr>
              <a:t>Cambridgeshire</a:t>
            </a:r>
            <a:r>
              <a:rPr lang="en-US" sz="2128" dirty="0">
                <a:latin typeface="Open Sauce"/>
              </a:rPr>
              <a:t> for </a:t>
            </a:r>
            <a:r>
              <a:rPr lang="en-US" sz="2128" dirty="0" smtClean="0">
                <a:latin typeface="Open Sauce"/>
              </a:rPr>
              <a:t>over 40 </a:t>
            </a:r>
            <a:r>
              <a:rPr lang="en-US" sz="2128" dirty="0">
                <a:latin typeface="Open Sauce"/>
              </a:rPr>
              <a:t>years.</a:t>
            </a:r>
          </a:p>
          <a:p>
            <a:pPr>
              <a:lnSpc>
                <a:spcPts val="2979"/>
              </a:lnSpc>
            </a:pPr>
            <a:endParaRPr lang="en-US" sz="1000" dirty="0" smtClean="0">
              <a:latin typeface="Open Sauce"/>
            </a:endParaRPr>
          </a:p>
          <a:p>
            <a:pPr>
              <a:lnSpc>
                <a:spcPts val="2979"/>
              </a:lnSpc>
            </a:pPr>
            <a:r>
              <a:rPr lang="en-US" sz="2128" dirty="0" smtClean="0">
                <a:latin typeface="Open Sauce"/>
              </a:rPr>
              <a:t>We aim to support survivors at every stage of their journey to cope and recover, to challenge systemic injustices, and prevent sexual violence through education and awareness raising initiatives. </a:t>
            </a:r>
          </a:p>
          <a:p>
            <a:pPr>
              <a:lnSpc>
                <a:spcPts val="2979"/>
              </a:lnSpc>
            </a:pPr>
            <a:endParaRPr lang="en-US" sz="1000" dirty="0" smtClean="0">
              <a:latin typeface="Open Sauce"/>
            </a:endParaRPr>
          </a:p>
          <a:p>
            <a:pPr>
              <a:lnSpc>
                <a:spcPts val="2979"/>
              </a:lnSpc>
            </a:pPr>
            <a:r>
              <a:rPr lang="en-US" sz="2128" dirty="0" smtClean="0">
                <a:latin typeface="Open Sauce"/>
              </a:rPr>
              <a:t>A professional and passionate team, dedicated to the healing and empowerment of survivors of sexual violence and abuse.</a:t>
            </a:r>
          </a:p>
          <a:p>
            <a:pPr>
              <a:lnSpc>
                <a:spcPts val="2979"/>
              </a:lnSpc>
            </a:pPr>
            <a:endParaRPr lang="en-US" sz="1000" dirty="0">
              <a:latin typeface="Open Sauce"/>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896386" y="5636269"/>
            <a:ext cx="3339885" cy="1007389"/>
          </a:xfrm>
          <a:prstGeom prst="rect">
            <a:avLst/>
          </a:prstGeom>
        </p:spPr>
      </p:pic>
    </p:spTree>
    <p:extLst>
      <p:ext uri="{BB962C8B-B14F-4D97-AF65-F5344CB8AC3E}">
        <p14:creationId xmlns:p14="http://schemas.microsoft.com/office/powerpoint/2010/main" val="323193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4368801" y="60813"/>
            <a:ext cx="7038167" cy="6720987"/>
          </a:xfrm>
          <a:prstGeom prst="rect">
            <a:avLst/>
          </a:prstGeom>
        </p:spPr>
      </p:pic>
      <p:sp>
        <p:nvSpPr>
          <p:cNvPr id="3" name="TextBox 3"/>
          <p:cNvSpPr txBox="1"/>
          <p:nvPr/>
        </p:nvSpPr>
        <p:spPr>
          <a:xfrm>
            <a:off x="820840" y="2971801"/>
            <a:ext cx="2887560" cy="1154162"/>
          </a:xfrm>
          <a:prstGeom prst="rect">
            <a:avLst/>
          </a:prstGeom>
        </p:spPr>
        <p:txBody>
          <a:bodyPr wrap="square" lIns="0" tIns="0" rIns="0" bIns="0" rtlCol="0" anchor="t">
            <a:spAutoFit/>
          </a:bodyPr>
          <a:lstStyle/>
          <a:p>
            <a:pPr algn="ctr" defTabSz="609630">
              <a:lnSpc>
                <a:spcPts val="4532"/>
              </a:lnSpc>
              <a:defRPr/>
            </a:pPr>
            <a:r>
              <a:rPr lang="en-US" sz="4120" dirty="0">
                <a:solidFill>
                  <a:srgbClr val="BF77A5"/>
                </a:solidFill>
                <a:latin typeface="Open Sauce SemiBold Bold"/>
              </a:rPr>
              <a:t>OUR</a:t>
            </a:r>
            <a:r>
              <a:rPr lang="en-US" sz="4120" dirty="0">
                <a:solidFill>
                  <a:srgbClr val="7781BF"/>
                </a:solidFill>
                <a:latin typeface="Open Sauce SemiBold Bold"/>
              </a:rPr>
              <a:t> </a:t>
            </a:r>
            <a:r>
              <a:rPr lang="en-US" sz="4120" dirty="0">
                <a:solidFill>
                  <a:srgbClr val="BF77A5"/>
                </a:solidFill>
                <a:latin typeface="Open Sauce SemiBold Bold"/>
              </a:rPr>
              <a:t>SERVICES</a:t>
            </a:r>
          </a:p>
        </p:txBody>
      </p:sp>
    </p:spTree>
    <p:extLst>
      <p:ext uri="{BB962C8B-B14F-4D97-AF65-F5344CB8AC3E}">
        <p14:creationId xmlns:p14="http://schemas.microsoft.com/office/powerpoint/2010/main" val="3786329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pc="-40" dirty="0" smtClean="0">
                <a:solidFill>
                  <a:srgbClr val="BF77A5"/>
                </a:solidFill>
                <a:latin typeface="Open Sauce SemiBold Bold"/>
              </a:rPr>
              <a:t/>
            </a:r>
            <a:br>
              <a:rPr lang="en-US" spc="-40" dirty="0" smtClean="0">
                <a:solidFill>
                  <a:srgbClr val="BF77A5"/>
                </a:solidFill>
                <a:latin typeface="Open Sauce SemiBold Bold"/>
              </a:rPr>
            </a:br>
            <a:r>
              <a:rPr lang="en-US" spc="-40" dirty="0" smtClean="0">
                <a:solidFill>
                  <a:srgbClr val="BF77A5"/>
                </a:solidFill>
                <a:latin typeface="Open Sauce SemiBold Bold"/>
              </a:rPr>
              <a:t>Knowing our community </a:t>
            </a:r>
            <a:r>
              <a:rPr lang="en-US" spc="-40" dirty="0">
                <a:solidFill>
                  <a:srgbClr val="BF77A5"/>
                </a:solidFill>
                <a:latin typeface="Open Sauce SemiBold Bold"/>
              </a:rPr>
              <a:t/>
            </a:r>
            <a:br>
              <a:rPr lang="en-US" spc="-40" dirty="0">
                <a:solidFill>
                  <a:srgbClr val="BF77A5"/>
                </a:solidFill>
                <a:latin typeface="Open Sauce SemiBold Bold"/>
              </a:rPr>
            </a:br>
            <a:endParaRPr lang="en-GB" b="1" dirty="0">
              <a:solidFill>
                <a:srgbClr val="FF3399"/>
              </a:solidFill>
            </a:endParaRPr>
          </a:p>
        </p:txBody>
      </p:sp>
      <p:sp>
        <p:nvSpPr>
          <p:cNvPr id="3" name="Content Placeholder 2"/>
          <p:cNvSpPr>
            <a:spLocks noGrp="1"/>
          </p:cNvSpPr>
          <p:nvPr>
            <p:ph idx="1"/>
          </p:nvPr>
        </p:nvSpPr>
        <p:spPr/>
        <p:txBody>
          <a:bodyPr>
            <a:normAutofit/>
          </a:bodyPr>
          <a:lstStyle/>
          <a:p>
            <a:endParaRPr lang="en-GB" sz="1400" dirty="0" smtClean="0"/>
          </a:p>
          <a:p>
            <a:r>
              <a:rPr lang="en-GB" sz="3200" dirty="0" smtClean="0"/>
              <a:t>Statistics </a:t>
            </a:r>
            <a:r>
              <a:rPr lang="en-GB" sz="3200" dirty="0"/>
              <a:t>collected from the 2021 census has revealed that Cambridge has the biggest population of people who identify as </a:t>
            </a:r>
            <a:r>
              <a:rPr lang="en-GB" sz="3200" dirty="0" smtClean="0"/>
              <a:t>LGBT+ in </a:t>
            </a:r>
            <a:r>
              <a:rPr lang="en-GB" sz="3200" dirty="0"/>
              <a:t>the East of England. </a:t>
            </a:r>
            <a:endParaRPr lang="en-GB" sz="3200" dirty="0" smtClean="0"/>
          </a:p>
          <a:p>
            <a:endParaRPr lang="en-GB" sz="3200" dirty="0"/>
          </a:p>
          <a:p>
            <a:r>
              <a:rPr lang="en-GB" sz="3200" dirty="0" smtClean="0"/>
              <a:t>Cambridge has </a:t>
            </a:r>
            <a:r>
              <a:rPr lang="en-GB" sz="3200" dirty="0"/>
              <a:t>the 6</a:t>
            </a:r>
            <a:r>
              <a:rPr lang="en-GB" sz="3200" baseline="30000" dirty="0"/>
              <a:t>th</a:t>
            </a:r>
            <a:r>
              <a:rPr lang="en-GB" sz="3200" dirty="0"/>
              <a:t> highest population of LGBT+ people </a:t>
            </a:r>
            <a:r>
              <a:rPr lang="en-GB" sz="3200" dirty="0" smtClean="0"/>
              <a:t>in </a:t>
            </a:r>
            <a:r>
              <a:rPr lang="en-GB" sz="3200" dirty="0"/>
              <a:t>the UK. </a:t>
            </a:r>
          </a:p>
        </p:txBody>
      </p:sp>
    </p:spTree>
    <p:extLst>
      <p:ext uri="{BB962C8B-B14F-4D97-AF65-F5344CB8AC3E}">
        <p14:creationId xmlns:p14="http://schemas.microsoft.com/office/powerpoint/2010/main" val="3977470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LGBTQ+ survivors of sexual violence </a:t>
            </a:r>
            <a:endParaRPr lang="en-GB" dirty="0"/>
          </a:p>
        </p:txBody>
      </p:sp>
      <p:sp>
        <p:nvSpPr>
          <p:cNvPr id="3" name="Content Placeholder 2"/>
          <p:cNvSpPr>
            <a:spLocks noGrp="1"/>
          </p:cNvSpPr>
          <p:nvPr>
            <p:ph idx="1"/>
          </p:nvPr>
        </p:nvSpPr>
        <p:spPr>
          <a:xfrm>
            <a:off x="838200" y="1591056"/>
            <a:ext cx="10515600" cy="4754880"/>
          </a:xfrm>
        </p:spPr>
        <p:txBody>
          <a:bodyPr>
            <a:normAutofit fontScale="47500" lnSpcReduction="20000"/>
          </a:bodyPr>
          <a:lstStyle/>
          <a:p>
            <a:pPr marL="0" indent="0">
              <a:buNone/>
            </a:pPr>
            <a:r>
              <a:rPr lang="en-GB" sz="4000" dirty="0" smtClean="0"/>
              <a:t>High proportion of LGBT+ survey respondents reported experiencing sexual harassment (88%) and sexual assault (77%) since the age of 18.</a:t>
            </a:r>
          </a:p>
          <a:p>
            <a:pPr marL="0" indent="0">
              <a:buNone/>
            </a:pPr>
            <a:endParaRPr lang="en-GB" sz="1600" dirty="0" smtClean="0"/>
          </a:p>
          <a:p>
            <a:pPr marL="0" indent="0">
              <a:buNone/>
            </a:pPr>
            <a:r>
              <a:rPr lang="en-GB" sz="4000" dirty="0" smtClean="0"/>
              <a:t>79% of LGBT+ survivors surveyed indicated that they were sexually abused by someone known to them with 17% being sexually abused by a stranger </a:t>
            </a:r>
          </a:p>
          <a:p>
            <a:pPr marL="0" indent="0">
              <a:buNone/>
            </a:pPr>
            <a:endParaRPr lang="en-GB" sz="1800" dirty="0" smtClean="0"/>
          </a:p>
          <a:p>
            <a:pPr marL="0" indent="0">
              <a:buNone/>
            </a:pPr>
            <a:r>
              <a:rPr lang="en-GB" sz="3800" dirty="0" smtClean="0"/>
              <a:t>The vast majority (76%) of LGBT+ survivors surveyed indicated that their most significant experience of sexual violence was perpetrated by a man/men. 54% of the LGBT+ survivors surveyed reported that the orientation of the perpetrator of their most impactful sexual violence experience was heterosexual</a:t>
            </a:r>
          </a:p>
          <a:p>
            <a:pPr marL="0" indent="0">
              <a:buNone/>
            </a:pPr>
            <a:endParaRPr lang="en-GB" sz="1800" dirty="0"/>
          </a:p>
          <a:p>
            <a:pPr marL="0" indent="0">
              <a:buNone/>
            </a:pPr>
            <a:r>
              <a:rPr lang="en-GB" sz="3800" dirty="0" smtClean="0"/>
              <a:t>82</a:t>
            </a:r>
            <a:r>
              <a:rPr lang="en-GB" sz="3800" dirty="0"/>
              <a:t>% had told someone about the abuse they had experienced. However, it had taken most of them a long time to do so – only </a:t>
            </a:r>
            <a:r>
              <a:rPr lang="en-GB" sz="3800" dirty="0" smtClean="0"/>
              <a:t>32% </a:t>
            </a:r>
            <a:r>
              <a:rPr lang="en-GB" sz="3800" dirty="0"/>
              <a:t>of respondents  had spoken about the abuse within six months of the incident taking </a:t>
            </a:r>
            <a:r>
              <a:rPr lang="en-GB" sz="3800" dirty="0" smtClean="0"/>
              <a:t>place. 18</a:t>
            </a:r>
            <a:r>
              <a:rPr lang="en-GB" sz="3800" dirty="0"/>
              <a:t>% had never told anyone about their most significant experience of sexual violence</a:t>
            </a:r>
            <a:r>
              <a:rPr lang="en-GB" sz="3800" dirty="0" smtClean="0"/>
              <a:t>.</a:t>
            </a:r>
          </a:p>
          <a:p>
            <a:pPr marL="0" indent="0">
              <a:buNone/>
            </a:pPr>
            <a:endParaRPr lang="en-GB" sz="1800" dirty="0" smtClean="0"/>
          </a:p>
          <a:p>
            <a:pPr marL="0" indent="0">
              <a:buNone/>
            </a:pPr>
            <a:r>
              <a:rPr lang="en-GB" sz="3800" dirty="0"/>
              <a:t>85% experienced negative impacts on their mental health; 77% experienced negative impacts on their intimate relationships; 67% had an increase in suicidal thoughts and 64% increased self-harming</a:t>
            </a:r>
            <a:r>
              <a:rPr lang="en-GB" sz="3800" dirty="0" smtClean="0"/>
              <a:t>.</a:t>
            </a:r>
          </a:p>
          <a:p>
            <a:pPr marL="0" indent="0">
              <a:buNone/>
            </a:pPr>
            <a:endParaRPr lang="en-GB" sz="2100" dirty="0"/>
          </a:p>
          <a:p>
            <a:pPr marL="0" indent="0">
              <a:buNone/>
            </a:pPr>
            <a:r>
              <a:rPr lang="en-GB" sz="3800" dirty="0" smtClean="0"/>
              <a:t>53% felt that their LGBT+ identity was linked to, or the reason for, at least one instance of sexual violence they were subjected to</a:t>
            </a:r>
          </a:p>
          <a:p>
            <a:pPr marL="0" indent="0">
              <a:buNone/>
            </a:pPr>
            <a:endParaRPr lang="en-GB" dirty="0"/>
          </a:p>
        </p:txBody>
      </p:sp>
      <p:sp>
        <p:nvSpPr>
          <p:cNvPr id="4" name="Rectangle 3"/>
          <p:cNvSpPr/>
          <p:nvPr/>
        </p:nvSpPr>
        <p:spPr>
          <a:xfrm>
            <a:off x="838200" y="6132499"/>
            <a:ext cx="9384792" cy="307777"/>
          </a:xfrm>
          <a:prstGeom prst="rect">
            <a:avLst/>
          </a:prstGeom>
        </p:spPr>
        <p:txBody>
          <a:bodyPr wrap="square">
            <a:spAutoFit/>
          </a:bodyPr>
          <a:lstStyle/>
          <a:p>
            <a:r>
              <a:rPr lang="en-GB" sz="1400" dirty="0" err="1"/>
              <a:t>Galop</a:t>
            </a:r>
            <a:r>
              <a:rPr lang="en-GB" sz="1400" dirty="0"/>
              <a:t> Report (Sexual violence - a snapshot of those harming LGBT+ people 2022 + 2023)</a:t>
            </a:r>
          </a:p>
        </p:txBody>
      </p:sp>
    </p:spTree>
    <p:extLst>
      <p:ext uri="{BB962C8B-B14F-4D97-AF65-F5344CB8AC3E}">
        <p14:creationId xmlns:p14="http://schemas.microsoft.com/office/powerpoint/2010/main" val="349818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smtClean="0">
                <a:solidFill>
                  <a:srgbClr val="BF77A5"/>
                </a:solidFill>
                <a:latin typeface="Open Sauce SemiBold Bold"/>
              </a:rPr>
              <a:t>Slow pace of change for LGBT+ rights</a:t>
            </a:r>
            <a:endParaRPr lang="en-GB" dirty="0">
              <a:solidFill>
                <a:srgbClr val="FF3399"/>
              </a:solidFill>
            </a:endParaRPr>
          </a:p>
        </p:txBody>
      </p:sp>
      <p:sp>
        <p:nvSpPr>
          <p:cNvPr id="3" name="Content Placeholder 2"/>
          <p:cNvSpPr>
            <a:spLocks noGrp="1"/>
          </p:cNvSpPr>
          <p:nvPr>
            <p:ph idx="1"/>
          </p:nvPr>
        </p:nvSpPr>
        <p:spPr>
          <a:xfrm>
            <a:off x="838200" y="1453896"/>
            <a:ext cx="10515600" cy="4974336"/>
          </a:xfrm>
        </p:spPr>
        <p:txBody>
          <a:bodyPr>
            <a:normAutofit fontScale="85000" lnSpcReduction="20000"/>
          </a:bodyPr>
          <a:lstStyle/>
          <a:p>
            <a:pPr lvl="0"/>
            <a:r>
              <a:rPr lang="en-GB" dirty="0"/>
              <a:t>Sex between men was illegal in England until 1967. Early punishments ranged from fines, imprisonment for up to two </a:t>
            </a:r>
            <a:r>
              <a:rPr lang="en-GB" dirty="0" smtClean="0"/>
              <a:t>years, </a:t>
            </a:r>
            <a:r>
              <a:rPr lang="en-GB" dirty="0"/>
              <a:t>with or without hard </a:t>
            </a:r>
            <a:r>
              <a:rPr lang="en-GB" dirty="0" smtClean="0"/>
              <a:t>labour and hanging</a:t>
            </a:r>
          </a:p>
          <a:p>
            <a:pPr lvl="0"/>
            <a:endParaRPr lang="en-GB" sz="1500" dirty="0" smtClean="0"/>
          </a:p>
          <a:p>
            <a:pPr lvl="0"/>
            <a:r>
              <a:rPr lang="en-GB" dirty="0"/>
              <a:t>Having been introduced in the 1980s, </a:t>
            </a:r>
            <a:r>
              <a:rPr lang="en-GB" dirty="0" smtClean="0"/>
              <a:t>Section 28, which </a:t>
            </a:r>
            <a:r>
              <a:rPr lang="en-GB" dirty="0"/>
              <a:t>prohibited the "promotion of homosexuality" by schools and local authorities, was repealed in </a:t>
            </a:r>
            <a:r>
              <a:rPr lang="en-GB" dirty="0" smtClean="0"/>
              <a:t>2003</a:t>
            </a:r>
          </a:p>
          <a:p>
            <a:pPr lvl="0"/>
            <a:endParaRPr lang="en-GB" sz="1500" dirty="0" smtClean="0"/>
          </a:p>
          <a:p>
            <a:pPr lvl="0"/>
            <a:r>
              <a:rPr lang="en-GB" dirty="0" smtClean="0"/>
              <a:t>Homosexuality was </a:t>
            </a:r>
            <a:r>
              <a:rPr lang="en-GB" dirty="0"/>
              <a:t>classified as </a:t>
            </a:r>
            <a:r>
              <a:rPr lang="en-GB" dirty="0" smtClean="0"/>
              <a:t>a ‘mental disorder’</a:t>
            </a:r>
            <a:r>
              <a:rPr lang="en-GB" dirty="0"/>
              <a:t> in the </a:t>
            </a:r>
            <a:r>
              <a:rPr lang="en-GB" i="1" dirty="0">
                <a:hlinkClick r:id="rId3"/>
              </a:rPr>
              <a:t>Diagnostic and Statistical Manual of Mental Disorders</a:t>
            </a:r>
            <a:r>
              <a:rPr lang="en-GB" dirty="0"/>
              <a:t> (DSM) beginning with the first edition, published in </a:t>
            </a:r>
            <a:r>
              <a:rPr lang="en-GB" dirty="0" smtClean="0"/>
              <a:t>1952. It took until 2013 for DSM not </a:t>
            </a:r>
            <a:r>
              <a:rPr lang="en-GB" dirty="0"/>
              <a:t>to include any diagnostic category that can be applied to people based on their sexual </a:t>
            </a:r>
            <a:r>
              <a:rPr lang="en-GB" dirty="0" smtClean="0"/>
              <a:t>orientation</a:t>
            </a:r>
          </a:p>
          <a:p>
            <a:pPr lvl="0"/>
            <a:endParaRPr lang="en-GB" sz="1400" dirty="0" smtClean="0"/>
          </a:p>
          <a:p>
            <a:r>
              <a:rPr lang="en-GB" dirty="0" smtClean="0"/>
              <a:t>In 2013 for same sex marriage to be lawful in England and Wales </a:t>
            </a:r>
          </a:p>
          <a:p>
            <a:pPr marL="0" indent="0">
              <a:buNone/>
            </a:pPr>
            <a:endParaRPr lang="en-GB" sz="1400" dirty="0"/>
          </a:p>
          <a:p>
            <a:pPr lvl="0"/>
            <a:r>
              <a:rPr lang="en-GB" dirty="0" smtClean="0"/>
              <a:t>In the</a:t>
            </a:r>
            <a:r>
              <a:rPr lang="en-GB" dirty="0"/>
              <a:t> </a:t>
            </a:r>
            <a:r>
              <a:rPr lang="en-GB" dirty="0" smtClean="0"/>
              <a:t>2016 the ban of LGBT people serving in the Armed Forces was lifted. </a:t>
            </a:r>
          </a:p>
        </p:txBody>
      </p:sp>
    </p:spTree>
    <p:extLst>
      <p:ext uri="{BB962C8B-B14F-4D97-AF65-F5344CB8AC3E}">
        <p14:creationId xmlns:p14="http://schemas.microsoft.com/office/powerpoint/2010/main" val="42941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40" dirty="0">
                <a:solidFill>
                  <a:srgbClr val="BF77A5"/>
                </a:solidFill>
                <a:latin typeface="Open Sauce SemiBold Bold"/>
              </a:rPr>
              <a:t>G</a:t>
            </a:r>
            <a:r>
              <a:rPr lang="en-US" spc="-40" dirty="0" smtClean="0">
                <a:solidFill>
                  <a:srgbClr val="BF77A5"/>
                </a:solidFill>
                <a:latin typeface="Open Sauce SemiBold Bold"/>
              </a:rPr>
              <a:t>lobal context</a:t>
            </a:r>
            <a:endParaRPr lang="en-GB" dirty="0"/>
          </a:p>
        </p:txBody>
      </p:sp>
      <p:sp>
        <p:nvSpPr>
          <p:cNvPr id="3" name="Content Placeholder 2"/>
          <p:cNvSpPr>
            <a:spLocks noGrp="1"/>
          </p:cNvSpPr>
          <p:nvPr>
            <p:ph idx="1"/>
          </p:nvPr>
        </p:nvSpPr>
        <p:spPr>
          <a:xfrm>
            <a:off x="838200" y="1581912"/>
            <a:ext cx="10515600" cy="4595051"/>
          </a:xfrm>
        </p:spPr>
        <p:txBody>
          <a:bodyPr>
            <a:normAutofit/>
          </a:bodyPr>
          <a:lstStyle/>
          <a:p>
            <a:r>
              <a:rPr lang="en-GB" sz="2000" dirty="0" smtClean="0"/>
              <a:t>There </a:t>
            </a:r>
            <a:r>
              <a:rPr lang="en-GB" sz="2000" dirty="0"/>
              <a:t>are 64 countries worldwide </a:t>
            </a:r>
            <a:r>
              <a:rPr lang="en-GB" sz="2000" dirty="0" smtClean="0"/>
              <a:t>(out of a total of 195 countries) that </a:t>
            </a:r>
            <a:r>
              <a:rPr lang="en-GB" sz="2000" dirty="0"/>
              <a:t>still criminalise homosexuality, despite the global trend generally </a:t>
            </a:r>
            <a:r>
              <a:rPr lang="en-GB" sz="2000" dirty="0" smtClean="0"/>
              <a:t>moving </a:t>
            </a:r>
            <a:r>
              <a:rPr lang="en-GB" sz="2000" dirty="0"/>
              <a:t>toward more acceptance on LGBT </a:t>
            </a:r>
            <a:r>
              <a:rPr lang="en-GB" sz="2000" dirty="0" smtClean="0"/>
              <a:t>rights</a:t>
            </a:r>
          </a:p>
          <a:p>
            <a:endParaRPr lang="en-GB" sz="1000" dirty="0" smtClean="0"/>
          </a:p>
          <a:p>
            <a:pPr fontAlgn="base"/>
            <a:r>
              <a:rPr lang="en-GB" sz="2000" dirty="0" smtClean="0"/>
              <a:t>In 2021 Hungary passed </a:t>
            </a:r>
            <a:r>
              <a:rPr lang="en-GB" sz="2000" dirty="0"/>
              <a:t>a </a:t>
            </a:r>
            <a:r>
              <a:rPr lang="en-GB" sz="2000" dirty="0" smtClean="0"/>
              <a:t>law “banning the portrayal or promotion of homosexuality among under 18’s” Hungary </a:t>
            </a:r>
            <a:r>
              <a:rPr lang="en-GB" sz="2000" dirty="0"/>
              <a:t>does not recognise same sex marriage, has banned same-sex couples from adopting children and passed a law preventing people from legally changing their </a:t>
            </a:r>
            <a:r>
              <a:rPr lang="en-GB" sz="2000" dirty="0" smtClean="0"/>
              <a:t>gender</a:t>
            </a:r>
          </a:p>
          <a:p>
            <a:pPr fontAlgn="base"/>
            <a:endParaRPr lang="en-GB" sz="1000" dirty="0"/>
          </a:p>
          <a:p>
            <a:r>
              <a:rPr lang="en-GB" sz="2000" u="sng" dirty="0">
                <a:hlinkClick r:id="rId3"/>
              </a:rPr>
              <a:t>Human Rights Watch</a:t>
            </a:r>
            <a:r>
              <a:rPr lang="en-GB" sz="2000" dirty="0"/>
              <a:t> has also warned that the so-called "LGBT Ideology Free Zones" </a:t>
            </a:r>
            <a:r>
              <a:rPr lang="en-GB" sz="2000" dirty="0" smtClean="0"/>
              <a:t>in </a:t>
            </a:r>
            <a:r>
              <a:rPr lang="en-GB" sz="2000" dirty="0"/>
              <a:t>almost 100 Polish regions, towns and cities breach the country’s </a:t>
            </a:r>
            <a:r>
              <a:rPr lang="en-GB" sz="2000" dirty="0" smtClean="0"/>
              <a:t>legal </a:t>
            </a:r>
            <a:r>
              <a:rPr lang="en-GB" sz="2000" dirty="0"/>
              <a:t>obligations under the EU Charter of Fundamental </a:t>
            </a:r>
            <a:r>
              <a:rPr lang="en-GB" sz="2000" dirty="0" smtClean="0"/>
              <a:t>Rights</a:t>
            </a:r>
          </a:p>
          <a:p>
            <a:endParaRPr lang="en-GB" sz="1000" dirty="0" smtClean="0"/>
          </a:p>
          <a:p>
            <a:r>
              <a:rPr lang="en-GB" sz="2000" dirty="0" smtClean="0"/>
              <a:t>In 2023, 2% of asylum claims in the UK (1,377 claims) included sexual orientation as part of the basis for the claim</a:t>
            </a:r>
            <a:endParaRPr lang="en-GB" sz="2000" dirty="0"/>
          </a:p>
        </p:txBody>
      </p:sp>
    </p:spTree>
    <p:extLst>
      <p:ext uri="{BB962C8B-B14F-4D97-AF65-F5344CB8AC3E}">
        <p14:creationId xmlns:p14="http://schemas.microsoft.com/office/powerpoint/2010/main" val="2683027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pc="-40" dirty="0" smtClean="0">
                <a:solidFill>
                  <a:srgbClr val="BF77A5"/>
                </a:solidFill>
                <a:latin typeface="Open Sauce SemiBold Bold"/>
              </a:rPr>
              <a:t>Homophobic and Transphobic hate crime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Hate </a:t>
            </a:r>
            <a:r>
              <a:rPr lang="en-GB" dirty="0"/>
              <a:t>crime statistics </a:t>
            </a:r>
            <a:r>
              <a:rPr lang="en-GB" dirty="0" smtClean="0"/>
              <a:t>released </a:t>
            </a:r>
            <a:r>
              <a:rPr lang="en-GB" dirty="0"/>
              <a:t>by the </a:t>
            </a:r>
            <a:r>
              <a:rPr lang="en-GB" dirty="0" smtClean="0"/>
              <a:t>ONS (in 2023) </a:t>
            </a:r>
            <a:r>
              <a:rPr lang="en-GB" dirty="0"/>
              <a:t>reveal that England and Wales continues to become a less safe place for lesbian, gay</a:t>
            </a:r>
            <a:r>
              <a:rPr lang="en-GB" dirty="0" smtClean="0"/>
              <a:t>, </a:t>
            </a:r>
            <a:r>
              <a:rPr lang="en-GB" dirty="0"/>
              <a:t>bi and trans </a:t>
            </a:r>
            <a:r>
              <a:rPr lang="en-GB" dirty="0" smtClean="0"/>
              <a:t>people</a:t>
            </a:r>
          </a:p>
          <a:p>
            <a:endParaRPr lang="en-GB" sz="1800" dirty="0" smtClean="0"/>
          </a:p>
          <a:p>
            <a:r>
              <a:rPr lang="en-GB" dirty="0"/>
              <a:t>Hate crimes on the basis of sexual orientation </a:t>
            </a:r>
            <a:r>
              <a:rPr lang="en-GB" dirty="0" smtClean="0"/>
              <a:t>are </a:t>
            </a:r>
            <a:r>
              <a:rPr lang="en-GB" dirty="0"/>
              <a:t>up by 112% in the last five </a:t>
            </a:r>
            <a:r>
              <a:rPr lang="en-GB" dirty="0" smtClean="0"/>
              <a:t>years</a:t>
            </a:r>
          </a:p>
          <a:p>
            <a:endParaRPr lang="en-GB" sz="1800" dirty="0" smtClean="0"/>
          </a:p>
          <a:p>
            <a:r>
              <a:rPr lang="en-GB" dirty="0" smtClean="0"/>
              <a:t>Hate </a:t>
            </a:r>
            <a:r>
              <a:rPr lang="en-GB" dirty="0"/>
              <a:t>crimes based on sexual orientation and transgender identity are the most likely to involve violence or threats of </a:t>
            </a:r>
            <a:r>
              <a:rPr lang="en-GB" dirty="0" smtClean="0"/>
              <a:t>violence</a:t>
            </a:r>
          </a:p>
          <a:p>
            <a:endParaRPr lang="en-GB" dirty="0" smtClean="0"/>
          </a:p>
          <a:p>
            <a:r>
              <a:rPr lang="en-GB" dirty="0"/>
              <a:t>The Government's own statistics suggest fewer than one in ten LGBTQ+ people report hate crimes or incidents.</a:t>
            </a:r>
          </a:p>
          <a:p>
            <a:endParaRPr lang="en-GB" dirty="0"/>
          </a:p>
        </p:txBody>
      </p:sp>
    </p:spTree>
    <p:extLst>
      <p:ext uri="{BB962C8B-B14F-4D97-AF65-F5344CB8AC3E}">
        <p14:creationId xmlns:p14="http://schemas.microsoft.com/office/powerpoint/2010/main" val="297057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C6CD0E82793449ED47C3CF6282433" ma:contentTypeVersion="15" ma:contentTypeDescription="Create a new document." ma:contentTypeScope="" ma:versionID="74ee81d8c0027ab81204d2cee67ab07d">
  <xsd:schema xmlns:xsd="http://www.w3.org/2001/XMLSchema" xmlns:xs="http://www.w3.org/2001/XMLSchema" xmlns:p="http://schemas.microsoft.com/office/2006/metadata/properties" xmlns:ns2="e03f1ec9-c093-457b-b641-a820afd68a41" xmlns:ns3="4cfe6d6a-b25a-4f26-b3f6-3acf040ecce9" targetNamespace="http://schemas.microsoft.com/office/2006/metadata/properties" ma:root="true" ma:fieldsID="cbc85f201ef9b665593c0d49545e5c6c" ns2:_="" ns3:_="">
    <xsd:import namespace="e03f1ec9-c093-457b-b641-a820afd68a41"/>
    <xsd:import namespace="4cfe6d6a-b25a-4f26-b3f6-3acf040ec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3f1ec9-c093-457b-b641-a820afd68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fe6d6a-b25a-4f26-b3f6-3acf040ec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addde20-7cd9-41f9-a1c4-c1d7f9749efe}" ma:internalName="TaxCatchAll" ma:showField="CatchAllData" ma:web="4cfe6d6a-b25a-4f26-b3f6-3acf040ecc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03f1ec9-c093-457b-b641-a820afd68a41">
      <Terms xmlns="http://schemas.microsoft.com/office/infopath/2007/PartnerControls"/>
    </lcf76f155ced4ddcb4097134ff3c332f>
    <TaxCatchAll xmlns="4cfe6d6a-b25a-4f26-b3f6-3acf040ecce9" xsi:nil="true"/>
  </documentManagement>
</p:properties>
</file>

<file path=customXml/itemProps1.xml><?xml version="1.0" encoding="utf-8"?>
<ds:datastoreItem xmlns:ds="http://schemas.openxmlformats.org/officeDocument/2006/customXml" ds:itemID="{0DAB8805-1CBE-406E-A5EF-4068C488B5C3}"/>
</file>

<file path=customXml/itemProps2.xml><?xml version="1.0" encoding="utf-8"?>
<ds:datastoreItem xmlns:ds="http://schemas.openxmlformats.org/officeDocument/2006/customXml" ds:itemID="{BCE62AFC-4D7B-4F74-A79E-3D67761770DB}"/>
</file>

<file path=customXml/itemProps3.xml><?xml version="1.0" encoding="utf-8"?>
<ds:datastoreItem xmlns:ds="http://schemas.openxmlformats.org/officeDocument/2006/customXml" ds:itemID="{5C5E9208-7D57-4E4E-A712-DADA879D8540}"/>
</file>

<file path=docProps/app.xml><?xml version="1.0" encoding="utf-8"?>
<Properties xmlns="http://schemas.openxmlformats.org/officeDocument/2006/extended-properties" xmlns:vt="http://schemas.openxmlformats.org/officeDocument/2006/docPropsVTypes">
  <TotalTime>5363</TotalTime>
  <Words>1082</Words>
  <Application>Microsoft Office PowerPoint</Application>
  <PresentationFormat>Widescreen</PresentationFormat>
  <Paragraphs>135</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Open Sauce</vt:lpstr>
      <vt:lpstr>Open Sauce Bold</vt:lpstr>
      <vt:lpstr>Open Sauce SemiBold Bold</vt:lpstr>
      <vt:lpstr>Segoe UI Emoji</vt:lpstr>
      <vt:lpstr>Times New Roman</vt:lpstr>
      <vt:lpstr>Office Theme</vt:lpstr>
      <vt:lpstr>  Improving service accessibility and  inclusion for the LGBTQ+ community  Norah Al-Ani MBE Director</vt:lpstr>
      <vt:lpstr>What we will cover</vt:lpstr>
      <vt:lpstr>PowerPoint Presentation</vt:lpstr>
      <vt:lpstr>PowerPoint Presentation</vt:lpstr>
      <vt:lpstr> Knowing our community  </vt:lpstr>
      <vt:lpstr>LGBTQ+ survivors of sexual violence </vt:lpstr>
      <vt:lpstr>Slow pace of change for LGBT+ rights</vt:lpstr>
      <vt:lpstr>Global context</vt:lpstr>
      <vt:lpstr>Homophobic and Transphobic hate crime</vt:lpstr>
      <vt:lpstr>Barriers to accessing support</vt:lpstr>
      <vt:lpstr>Barriers to accessing support</vt:lpstr>
      <vt:lpstr>Representation and inclusion</vt:lpstr>
      <vt:lpstr>Improved accessibility</vt:lpstr>
      <vt:lpstr>Sustaining change</vt:lpstr>
      <vt:lpstr>Useful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Norah Al-Ani</dc:creator>
  <cp:lastModifiedBy>Norah Al-Ani</cp:lastModifiedBy>
  <cp:revision>46</cp:revision>
  <dcterms:created xsi:type="dcterms:W3CDTF">2025-01-16T15:32:32Z</dcterms:created>
  <dcterms:modified xsi:type="dcterms:W3CDTF">2025-01-29T09:45:08Z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0x010100C57C6CD0E82793449ED47C3CF6282433</vt:lpwstr>
  </property>
</Properties>
</file>